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 autoAdjust="0"/>
    <p:restoredTop sz="95179" autoAdjust="0"/>
  </p:normalViewPr>
  <p:slideViewPr>
    <p:cSldViewPr>
      <p:cViewPr varScale="1">
        <p:scale>
          <a:sx n="108" d="100"/>
          <a:sy n="108" d="100"/>
        </p:scale>
        <p:origin x="13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3038145" cy="464205"/>
          </a:xfrm>
          <a:prstGeom prst="rect">
            <a:avLst/>
          </a:prstGeom>
        </p:spPr>
        <p:txBody>
          <a:bodyPr vert="horz" lIns="88077" tIns="44038" rIns="88077" bIns="440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8" y="7"/>
            <a:ext cx="3038145" cy="464205"/>
          </a:xfrm>
          <a:prstGeom prst="rect">
            <a:avLst/>
          </a:prstGeom>
        </p:spPr>
        <p:txBody>
          <a:bodyPr vert="horz" lIns="88077" tIns="44038" rIns="88077" bIns="44038" rtlCol="0"/>
          <a:lstStyle>
            <a:lvl1pPr algn="r">
              <a:defRPr sz="1200"/>
            </a:lvl1pPr>
          </a:lstStyle>
          <a:p>
            <a:fld id="{FEE041D8-61F4-4C14-BC7F-366C9B07A376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30665"/>
            <a:ext cx="3038145" cy="464205"/>
          </a:xfrm>
          <a:prstGeom prst="rect">
            <a:avLst/>
          </a:prstGeom>
        </p:spPr>
        <p:txBody>
          <a:bodyPr vert="horz" lIns="88077" tIns="44038" rIns="88077" bIns="440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8" y="8830665"/>
            <a:ext cx="3038145" cy="464205"/>
          </a:xfrm>
          <a:prstGeom prst="rect">
            <a:avLst/>
          </a:prstGeom>
        </p:spPr>
        <p:txBody>
          <a:bodyPr vert="horz" lIns="88077" tIns="44038" rIns="88077" bIns="44038" rtlCol="0" anchor="b"/>
          <a:lstStyle>
            <a:lvl1pPr algn="r">
              <a:defRPr sz="1200"/>
            </a:lvl1pPr>
          </a:lstStyle>
          <a:p>
            <a:fld id="{5E97B637-7486-4B79-A133-ED351BF3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829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3038319" cy="465121"/>
          </a:xfrm>
          <a:prstGeom prst="rect">
            <a:avLst/>
          </a:prstGeom>
        </p:spPr>
        <p:txBody>
          <a:bodyPr vert="horz" lIns="61988" tIns="30996" rIns="61988" bIns="30996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96" y="7"/>
            <a:ext cx="3038319" cy="465121"/>
          </a:xfrm>
          <a:prstGeom prst="rect">
            <a:avLst/>
          </a:prstGeom>
        </p:spPr>
        <p:txBody>
          <a:bodyPr vert="horz" lIns="61988" tIns="30996" rIns="61988" bIns="30996" rtlCol="0"/>
          <a:lstStyle>
            <a:lvl1pPr algn="r">
              <a:defRPr sz="800"/>
            </a:lvl1pPr>
          </a:lstStyle>
          <a:p>
            <a:fld id="{8D904F28-59FD-4C2F-94B6-16312D44A8E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988" tIns="30996" rIns="61988" bIns="309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0" y="4415647"/>
            <a:ext cx="5607362" cy="4183079"/>
          </a:xfrm>
          <a:prstGeom prst="rect">
            <a:avLst/>
          </a:prstGeom>
        </p:spPr>
        <p:txBody>
          <a:bodyPr vert="horz" lIns="61988" tIns="30996" rIns="61988" bIns="309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30277"/>
            <a:ext cx="3038319" cy="464118"/>
          </a:xfrm>
          <a:prstGeom prst="rect">
            <a:avLst/>
          </a:prstGeom>
        </p:spPr>
        <p:txBody>
          <a:bodyPr vert="horz" lIns="61988" tIns="30996" rIns="61988" bIns="30996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96" y="8830277"/>
            <a:ext cx="3038319" cy="464118"/>
          </a:xfrm>
          <a:prstGeom prst="rect">
            <a:avLst/>
          </a:prstGeom>
        </p:spPr>
        <p:txBody>
          <a:bodyPr vert="horz" lIns="61988" tIns="30996" rIns="61988" bIns="30996" rtlCol="0" anchor="b"/>
          <a:lstStyle>
            <a:lvl1pPr algn="r">
              <a:defRPr sz="800"/>
            </a:lvl1pPr>
          </a:lstStyle>
          <a:p>
            <a:fld id="{D7E1791B-ED1C-4F83-8DDE-DBC32A7B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3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2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61C-01C4-49C0-9237-656CEE96CE32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EFB9-1EB9-4BBD-B6BE-FFDD00302317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0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055-22F8-4B53-BE68-F2550230F583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7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64B5-92CD-4A3B-A438-54D55DBFEDD4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64BC-9E93-4118-AC36-5129786042EE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2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D17B-89BE-41F7-A5E4-BDA0FC9CAAE9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4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95C8-3CDE-4094-8798-56CA63673915}" type="datetime1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127B-D623-4E70-9483-1DB5011DE8F4}" type="datetime1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1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7B5-4556-4488-970F-B3456C717A28}" type="datetime1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1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EF3-FB01-4732-8142-919BA368B069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6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1207-1DD6-4994-AA2F-D5A65314E648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3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DD40-825A-449B-8055-DCC2093D3C17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636"/>
            <a:ext cx="9144000" cy="107315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/>
              <a:t>NJ 45 (MP 9.44 – 10.44)</a:t>
            </a:r>
          </a:p>
          <a:p>
            <a:r>
              <a:rPr lang="en-US" sz="1800" b="1" dirty="0"/>
              <a:t>Salem County</a:t>
            </a:r>
          </a:p>
          <a:p>
            <a:r>
              <a:rPr lang="en-US" sz="1800" b="1" dirty="0"/>
              <a:t>PDA Suite* Congestion Scan Analysis</a:t>
            </a:r>
            <a:endParaRPr lang="en-US" sz="1800" dirty="0"/>
          </a:p>
        </p:txBody>
      </p:sp>
      <p:sp>
        <p:nvSpPr>
          <p:cNvPr id="14" name="Subtitle 1"/>
          <p:cNvSpPr txBox="1">
            <a:spLocks/>
          </p:cNvSpPr>
          <p:nvPr/>
        </p:nvSpPr>
        <p:spPr>
          <a:xfrm>
            <a:off x="1752600" y="1219200"/>
            <a:ext cx="5807819" cy="444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dirty="0">
                <a:solidFill>
                  <a:srgbClr val="002060"/>
                </a:solidFill>
              </a:rPr>
              <a:t>PDA </a:t>
            </a:r>
            <a:r>
              <a:rPr lang="en-US" sz="1400" b="1" u="sng" dirty="0">
                <a:solidFill>
                  <a:schemeClr val="accent2">
                    <a:lumMod val="50000"/>
                  </a:schemeClr>
                </a:solidFill>
              </a:rPr>
              <a:t>TTI </a:t>
            </a:r>
            <a:r>
              <a:rPr lang="en-US" sz="1400" u="sng" dirty="0">
                <a:solidFill>
                  <a:srgbClr val="002060"/>
                </a:solidFill>
              </a:rPr>
              <a:t>Scan for </a:t>
            </a:r>
            <a:r>
              <a:rPr lang="en-US" sz="1400" b="1" u="sng" dirty="0">
                <a:solidFill>
                  <a:schemeClr val="accent2">
                    <a:lumMod val="50000"/>
                  </a:schemeClr>
                </a:solidFill>
              </a:rPr>
              <a:t>weekdays of year 2019</a:t>
            </a:r>
          </a:p>
        </p:txBody>
      </p:sp>
      <p:sp>
        <p:nvSpPr>
          <p:cNvPr id="10" name="Subtitle 2"/>
          <p:cNvSpPr>
            <a:spLocks noGrp="1"/>
          </p:cNvSpPr>
          <p:nvPr/>
        </p:nvSpPr>
        <p:spPr>
          <a:xfrm>
            <a:off x="1447800" y="6489352"/>
            <a:ext cx="6619792" cy="2406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algn="ctr">
              <a:spcBef>
                <a:spcPts val="290"/>
              </a:spcBef>
              <a:spcAft>
                <a:spcPts val="0"/>
              </a:spcAft>
            </a:pPr>
            <a:r>
              <a:rPr lang="en-US" sz="1100" b="1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* 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  </a:t>
            </a:r>
            <a:r>
              <a:rPr lang="en-US" sz="1100" i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Probe Data Analytics (</a:t>
            </a:r>
            <a:r>
              <a:rPr lang="en-US" sz="11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PDA</a:t>
            </a:r>
            <a:r>
              <a:rPr lang="en-US" sz="1100" i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) Suite is developed by the University of Maryland for the I-95 Corridor Coalition.</a:t>
            </a:r>
            <a:endParaRPr lang="en-US" sz="1100" i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8" name="Picture 17" descr="dot logo 1 copy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955" y="76200"/>
            <a:ext cx="842645" cy="844550"/>
          </a:xfrm>
          <a:prstGeom prst="rect">
            <a:avLst/>
          </a:prstGeom>
          <a:effectLst>
            <a:outerShdw blurRad="88900" dist="50800" dir="2400000" algn="ctr" rotWithShape="0">
              <a:schemeClr val="tx2">
                <a:lumMod val="75000"/>
              </a:scheme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2A77FDFB-9174-45C3-B557-1AE1CF9C1C75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3755" y="4784137"/>
            <a:ext cx="7924800" cy="156966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Assessment for Average </a:t>
            </a:r>
            <a:r>
              <a:rPr lang="en-US" sz="1200" b="1" u="sng" dirty="0">
                <a:solidFill>
                  <a:prstClr val="black"/>
                </a:solidFill>
              </a:rPr>
              <a:t>Travel Time </a:t>
            </a:r>
            <a:r>
              <a:rPr lang="en-US" sz="1200" b="1" dirty="0">
                <a:solidFill>
                  <a:prstClr val="black"/>
                </a:solidFill>
              </a:rPr>
              <a:t>on this section (Averaged by 1 hour):</a:t>
            </a:r>
          </a:p>
          <a:p>
            <a:endParaRPr lang="en-US" sz="1200" b="1" dirty="0"/>
          </a:p>
          <a:p>
            <a:pPr marL="171450" indent="-171450">
              <a:buFont typeface="Wingdings 3"/>
              <a:buChar char="u"/>
            </a:pPr>
            <a:r>
              <a:rPr lang="en-US" sz="1200" b="1" dirty="0"/>
              <a:t>Travel Time Indices </a:t>
            </a:r>
            <a:r>
              <a:rPr lang="en-US" sz="1200" dirty="0"/>
              <a:t>(TTIs) of 1.4 were recorded within this section of </a:t>
            </a:r>
            <a:r>
              <a:rPr lang="en-US" sz="1200" b="1" dirty="0">
                <a:solidFill>
                  <a:prstClr val="black"/>
                </a:solidFill>
              </a:rPr>
              <a:t>NJ 45 Northbound </a:t>
            </a:r>
            <a:r>
              <a:rPr lang="en-US" sz="1200" dirty="0">
                <a:solidFill>
                  <a:prstClr val="black"/>
                </a:solidFill>
              </a:rPr>
              <a:t>during the </a:t>
            </a:r>
            <a:r>
              <a:rPr lang="en-US" sz="1200" b="1" dirty="0">
                <a:solidFill>
                  <a:prstClr val="black"/>
                </a:solidFill>
              </a:rPr>
              <a:t>PM </a:t>
            </a:r>
            <a:r>
              <a:rPr lang="en-US" sz="1200" dirty="0"/>
              <a:t>period. This indicates that travel within this section generally takes 1.4 times longer than travel under uncongested conditions indicating that this section is </a:t>
            </a:r>
            <a:r>
              <a:rPr lang="en-US" sz="1200" b="1" dirty="0"/>
              <a:t>Mildly Congested </a:t>
            </a:r>
            <a:r>
              <a:rPr lang="en-US" sz="1200" dirty="0"/>
              <a:t>at that time. </a:t>
            </a:r>
          </a:p>
          <a:p>
            <a:pPr marL="171450" indent="-171450">
              <a:buFont typeface="Wingdings 3"/>
              <a:buChar char="u"/>
            </a:pPr>
            <a:r>
              <a:rPr lang="en-US" sz="1200" b="1" dirty="0"/>
              <a:t>Travel Time Indices </a:t>
            </a:r>
            <a:r>
              <a:rPr lang="en-US" sz="1200" dirty="0"/>
              <a:t>(TTIs) of 1.2 were recorded within this section of </a:t>
            </a:r>
            <a:r>
              <a:rPr lang="en-US" sz="1200" b="1" dirty="0"/>
              <a:t>NJ </a:t>
            </a:r>
            <a:r>
              <a:rPr lang="en-US" sz="1200" b="1"/>
              <a:t>45 Southbound</a:t>
            </a:r>
            <a:r>
              <a:rPr lang="en-US" sz="1200"/>
              <a:t> </a:t>
            </a:r>
            <a:r>
              <a:rPr lang="en-US" sz="1200" dirty="0"/>
              <a:t>during the </a:t>
            </a:r>
            <a:r>
              <a:rPr lang="en-US" sz="1200" b="1"/>
              <a:t>PM </a:t>
            </a:r>
            <a:r>
              <a:rPr lang="en-US" sz="1200"/>
              <a:t>period</a:t>
            </a:r>
            <a:r>
              <a:rPr lang="en-US" sz="1200" b="1"/>
              <a:t> </a:t>
            </a:r>
            <a:r>
              <a:rPr lang="en-US" sz="1200" dirty="0"/>
              <a:t>indicating that this section is </a:t>
            </a:r>
            <a:r>
              <a:rPr lang="en-US" sz="1200" b="1" dirty="0"/>
              <a:t>Mildly Congested </a:t>
            </a:r>
            <a:r>
              <a:rPr lang="en-US" sz="1200" dirty="0"/>
              <a:t>at that time. </a:t>
            </a:r>
          </a:p>
          <a:p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280" y="1758298"/>
            <a:ext cx="6051711" cy="277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5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3CDFACDA6A84D856C61A1345707FC" ma:contentTypeVersion="12" ma:contentTypeDescription="Create a new document." ma:contentTypeScope="" ma:versionID="f7dd6701d19bb28cbf18952338af0a9a">
  <xsd:schema xmlns:xsd="http://www.w3.org/2001/XMLSchema" xmlns:xs="http://www.w3.org/2001/XMLSchema" xmlns:p="http://schemas.microsoft.com/office/2006/metadata/properties" xmlns:ns1="http://schemas.microsoft.com/sharepoint/v3" xmlns:ns2="bec8d1d9-4d85-48ec-9eb0-fb1633d384a2" xmlns:ns3="310e5cbe-d205-4d31-bbf8-974c25fe6b61" targetNamespace="http://schemas.microsoft.com/office/2006/metadata/properties" ma:root="true" ma:fieldsID="0aff18c45be49159d3f175a93813d918" ns1:_="" ns2:_="" ns3:_="">
    <xsd:import namespace="http://schemas.microsoft.com/sharepoint/v3"/>
    <xsd:import namespace="bec8d1d9-4d85-48ec-9eb0-fb1633d384a2"/>
    <xsd:import namespace="310e5cbe-d205-4d31-bbf8-974c25fe6b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8d1d9-4d85-48ec-9eb0-fb1633d38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81b0449-a7ed-439f-be55-0163d7004e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e5cbe-d205-4d31-bbf8-974c25fe6b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6dc1372-c27c-47e8-b30b-dcbbeca1a616}" ma:internalName="TaxCatchAll" ma:showField="CatchAllData" ma:web="310e5cbe-d205-4d31-bbf8-974c25fe6b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bec8d1d9-4d85-48ec-9eb0-fb1633d384a2">
      <Terms xmlns="http://schemas.microsoft.com/office/infopath/2007/PartnerControls"/>
    </lcf76f155ced4ddcb4097134ff3c332f>
    <_ip_UnifiedCompliancePolicyProperties xmlns="http://schemas.microsoft.com/sharepoint/v3" xsi:nil="true"/>
    <TaxCatchAll xmlns="310e5cbe-d205-4d31-bbf8-974c25fe6b61" xsi:nil="true"/>
  </documentManagement>
</p:properties>
</file>

<file path=customXml/itemProps1.xml><?xml version="1.0" encoding="utf-8"?>
<ds:datastoreItem xmlns:ds="http://schemas.openxmlformats.org/officeDocument/2006/customXml" ds:itemID="{2C2C33F6-C774-4E71-9ED3-DAA35D8B72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F6C58B-F994-451E-AD0A-77C245310C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ec8d1d9-4d85-48ec-9eb0-fb1633d384a2"/>
    <ds:schemaRef ds:uri="310e5cbe-d205-4d31-bbf8-974c25fe6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5B028C-FF65-4294-BCE3-10EA59EA8266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867ece69-0adf-4f49-99dd-49ecc7b1c2e5"/>
    <ds:schemaRef ds:uri="http://purl.org/dc/dcmitype/"/>
    <ds:schemaRef ds:uri="http://schemas.microsoft.com/sharepoint/v3"/>
    <ds:schemaRef ds:uri="bec8d1d9-4d85-48ec-9eb0-fb1633d384a2"/>
    <ds:schemaRef ds:uri="310e5cbe-d205-4d31-bbf8-974c25fe6b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NJ 17 MP 10.19 - 12.04 PDA Congestion Analysis Weekdays of year 2018 INRIX</Template>
  <TotalTime>45837</TotalTime>
  <Words>142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Wingdings 3</vt:lpstr>
      <vt:lpstr>Office Theme</vt:lpstr>
      <vt:lpstr>PowerPoint Presentation</vt:lpstr>
    </vt:vector>
  </TitlesOfParts>
  <Company>NJDOT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Darji, Sushant</dc:creator>
  <cp:lastModifiedBy>Weber, Susan [DOT]</cp:lastModifiedBy>
  <cp:revision>187</cp:revision>
  <cp:lastPrinted>2020-01-02T22:19:08Z</cp:lastPrinted>
  <dcterms:created xsi:type="dcterms:W3CDTF">2019-08-15T17:54:10Z</dcterms:created>
  <dcterms:modified xsi:type="dcterms:W3CDTF">2023-04-04T18:26:24Z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0x0101000003CDFACDA6A84D856C61A1345707FC</vt:lpwstr>
  </property>
</Properties>
</file>