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950075" cy="9236075"/>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jfsftWOVto+SajJdMOKtuLv7r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8" y="4387136"/>
            <a:ext cx="5560060" cy="4156234"/>
          </a:xfrm>
          <a:prstGeom prst="rect">
            <a:avLst/>
          </a:prstGeom>
          <a:noFill/>
          <a:ln>
            <a:noFill/>
          </a:ln>
        </p:spPr>
        <p:txBody>
          <a:bodyPr anchorCtr="0" anchor="t" bIns="92475" lIns="92475" spcFirstLastPara="1" rIns="92475" wrap="square" tIns="9247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f900d19c4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5f900d19c4_0_0: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Clr>
                <a:schemeClr val="dk1"/>
              </a:buClr>
              <a:buSzPts val="1400"/>
              <a:buNone/>
            </a:pPr>
            <a:r>
              <a:rPr b="1" lang="en"/>
              <a:t>Make a copy of this google slide file to work on and save. </a:t>
            </a:r>
            <a:r>
              <a:rPr lang="en"/>
              <a:t>This is a template - You can add a new slide by going to “slide” and then “apply layout”.</a:t>
            </a:r>
            <a:r>
              <a:rPr b="1" lang="en"/>
              <a:t> </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01104516f_0_0: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
        <p:nvSpPr>
          <p:cNvPr id="215" name="Google Shape;215;g2601104516f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95008" y="4387136"/>
            <a:ext cx="5560060" cy="4156234"/>
          </a:xfrm>
          <a:prstGeom prst="rect">
            <a:avLst/>
          </a:prstGeom>
          <a:noFill/>
          <a:ln>
            <a:noFill/>
          </a:ln>
        </p:spPr>
        <p:txBody>
          <a:bodyPr anchorCtr="0" anchor="ctr"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95008" y="4387136"/>
            <a:ext cx="5560060" cy="4156234"/>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
        <p:nvSpPr>
          <p:cNvPr id="150" name="Google Shape;150;p3: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4:notes"/>
          <p:cNvSpPr txBox="1"/>
          <p:nvPr>
            <p:ph idx="1" type="body"/>
          </p:nvPr>
        </p:nvSpPr>
        <p:spPr>
          <a:xfrm>
            <a:off x="695008" y="4387136"/>
            <a:ext cx="5560060" cy="4156234"/>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Clr>
                <a:schemeClr val="dk1"/>
              </a:buClr>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7d32718053_0_0: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
        <p:nvSpPr>
          <p:cNvPr id="170" name="Google Shape;170;g17d32718053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7d32718053_0_21: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
        <p:nvSpPr>
          <p:cNvPr id="178" name="Google Shape;178;g17d32718053_0_21: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d32718053_0_30: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rPr b="1" lang="en"/>
              <a:t>Navigators in the room should raise their hands. </a:t>
            </a:r>
            <a:endParaRPr b="1"/>
          </a:p>
        </p:txBody>
      </p:sp>
      <p:sp>
        <p:nvSpPr>
          <p:cNvPr id="187" name="Google Shape;187;g17d32718053_0_3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f900d19c4_0_54: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Clr>
                <a:schemeClr val="dk1"/>
              </a:buClr>
              <a:buSzPts val="1100"/>
              <a:buFont typeface="Arial"/>
              <a:buNone/>
            </a:pPr>
            <a:r>
              <a:rPr b="1" lang="en"/>
              <a:t>QUICK POLL: Are they currently an ED?</a:t>
            </a:r>
            <a:endParaRPr b="1"/>
          </a:p>
          <a:p>
            <a:pPr indent="0" lvl="0" marL="0" rtl="0" algn="l">
              <a:lnSpc>
                <a:spcPct val="100000"/>
              </a:lnSpc>
              <a:spcBef>
                <a:spcPts val="0"/>
              </a:spcBef>
              <a:spcAft>
                <a:spcPts val="0"/>
              </a:spcAft>
              <a:buClr>
                <a:schemeClr val="dk1"/>
              </a:buClr>
              <a:buSzPts val="1100"/>
              <a:buFont typeface="Arial"/>
              <a:buNone/>
            </a:pPr>
            <a:r>
              <a:rPr b="1" lang="en"/>
              <a:t>Is this their first time as an ED?</a:t>
            </a:r>
            <a:endParaRPr b="1"/>
          </a:p>
          <a:p>
            <a:pPr indent="0" lvl="0" marL="0" rtl="0" algn="l">
              <a:lnSpc>
                <a:spcPct val="100000"/>
              </a:lnSpc>
              <a:spcBef>
                <a:spcPts val="0"/>
              </a:spcBef>
              <a:spcAft>
                <a:spcPts val="0"/>
              </a:spcAft>
              <a:buClr>
                <a:schemeClr val="dk1"/>
              </a:buClr>
              <a:buSzPts val="1100"/>
              <a:buFont typeface="Arial"/>
              <a:buNone/>
            </a:pPr>
            <a:r>
              <a:rPr b="1" lang="en"/>
              <a:t>Within their first 1-2 years as ED?</a:t>
            </a:r>
            <a:endParaRPr b="1"/>
          </a:p>
          <a:p>
            <a:pPr indent="0" lvl="0" marL="0" rtl="0" algn="l">
              <a:lnSpc>
                <a:spcPct val="100000"/>
              </a:lnSpc>
              <a:spcBef>
                <a:spcPts val="0"/>
              </a:spcBef>
              <a:spcAft>
                <a:spcPts val="0"/>
              </a:spcAft>
              <a:buSzPts val="1400"/>
              <a:buNone/>
            </a:pPr>
            <a:r>
              <a:t/>
            </a:r>
            <a:endParaRPr b="1"/>
          </a:p>
        </p:txBody>
      </p:sp>
      <p:sp>
        <p:nvSpPr>
          <p:cNvPr id="199" name="Google Shape;199;g25f900d19c4_0_5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0e0d4a7f6_1_5:notes"/>
          <p:cNvSpPr txBox="1"/>
          <p:nvPr>
            <p:ph idx="1" type="body"/>
          </p:nvPr>
        </p:nvSpPr>
        <p:spPr>
          <a:xfrm>
            <a:off x="695008" y="4387136"/>
            <a:ext cx="5560200" cy="4156200"/>
          </a:xfrm>
          <a:prstGeom prst="rect">
            <a:avLst/>
          </a:prstGeom>
          <a:noFill/>
          <a:ln>
            <a:noFill/>
          </a:ln>
        </p:spPr>
        <p:txBody>
          <a:bodyPr anchorCtr="0" anchor="t" bIns="92475" lIns="92475" spcFirstLastPara="1" rIns="92475" wrap="square" tIns="92475">
            <a:noAutofit/>
          </a:bodyPr>
          <a:lstStyle/>
          <a:p>
            <a:pPr indent="0" lvl="0" marL="0" rtl="0" algn="l">
              <a:lnSpc>
                <a:spcPct val="100000"/>
              </a:lnSpc>
              <a:spcBef>
                <a:spcPts val="0"/>
              </a:spcBef>
              <a:spcAft>
                <a:spcPts val="0"/>
              </a:spcAft>
              <a:buSzPts val="1400"/>
              <a:buNone/>
            </a:pPr>
            <a:r>
              <a:t/>
            </a:r>
            <a:endParaRPr/>
          </a:p>
        </p:txBody>
      </p:sp>
      <p:sp>
        <p:nvSpPr>
          <p:cNvPr id="207" name="Google Shape;207;g260e0d4a7f6_1_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5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5200">
                <a:solidFill>
                  <a:schemeClr val="dk1"/>
                </a:solidFill>
              </a:defRPr>
            </a:lvl2pPr>
            <a:lvl3pPr lvl="2" algn="ctr">
              <a:lnSpc>
                <a:spcPct val="100000"/>
              </a:lnSpc>
              <a:spcBef>
                <a:spcPts val="0"/>
              </a:spcBef>
              <a:spcAft>
                <a:spcPts val="0"/>
              </a:spcAft>
              <a:buClr>
                <a:schemeClr val="dk1"/>
              </a:buClr>
              <a:buSzPts val="1400"/>
              <a:buFont typeface="Arial"/>
              <a:buNone/>
              <a:defRPr sz="5200">
                <a:solidFill>
                  <a:schemeClr val="dk1"/>
                </a:solidFill>
              </a:defRPr>
            </a:lvl3pPr>
            <a:lvl4pPr lvl="3" algn="ctr">
              <a:lnSpc>
                <a:spcPct val="100000"/>
              </a:lnSpc>
              <a:spcBef>
                <a:spcPts val="0"/>
              </a:spcBef>
              <a:spcAft>
                <a:spcPts val="0"/>
              </a:spcAft>
              <a:buClr>
                <a:schemeClr val="dk1"/>
              </a:buClr>
              <a:buSzPts val="1400"/>
              <a:buFont typeface="Arial"/>
              <a:buNone/>
              <a:defRPr sz="5200">
                <a:solidFill>
                  <a:schemeClr val="dk1"/>
                </a:solidFill>
              </a:defRPr>
            </a:lvl4pPr>
            <a:lvl5pPr lvl="4" algn="ctr">
              <a:lnSpc>
                <a:spcPct val="100000"/>
              </a:lnSpc>
              <a:spcBef>
                <a:spcPts val="0"/>
              </a:spcBef>
              <a:spcAft>
                <a:spcPts val="0"/>
              </a:spcAft>
              <a:buClr>
                <a:schemeClr val="dk1"/>
              </a:buClr>
              <a:buSzPts val="1400"/>
              <a:buFont typeface="Arial"/>
              <a:buNone/>
              <a:defRPr sz="5200">
                <a:solidFill>
                  <a:schemeClr val="dk1"/>
                </a:solidFill>
              </a:defRPr>
            </a:lvl5pPr>
            <a:lvl6pPr lvl="5" algn="ctr">
              <a:lnSpc>
                <a:spcPct val="100000"/>
              </a:lnSpc>
              <a:spcBef>
                <a:spcPts val="0"/>
              </a:spcBef>
              <a:spcAft>
                <a:spcPts val="0"/>
              </a:spcAft>
              <a:buClr>
                <a:schemeClr val="dk1"/>
              </a:buClr>
              <a:buSzPts val="1400"/>
              <a:buFont typeface="Arial"/>
              <a:buNone/>
              <a:defRPr sz="5200">
                <a:solidFill>
                  <a:schemeClr val="dk1"/>
                </a:solidFill>
              </a:defRPr>
            </a:lvl6pPr>
            <a:lvl7pPr lvl="6" algn="ctr">
              <a:lnSpc>
                <a:spcPct val="100000"/>
              </a:lnSpc>
              <a:spcBef>
                <a:spcPts val="0"/>
              </a:spcBef>
              <a:spcAft>
                <a:spcPts val="0"/>
              </a:spcAft>
              <a:buClr>
                <a:schemeClr val="dk1"/>
              </a:buClr>
              <a:buSzPts val="1400"/>
              <a:buFont typeface="Arial"/>
              <a:buNone/>
              <a:defRPr sz="5200">
                <a:solidFill>
                  <a:schemeClr val="dk1"/>
                </a:solidFill>
              </a:defRPr>
            </a:lvl7pPr>
            <a:lvl8pPr lvl="7" algn="ctr">
              <a:lnSpc>
                <a:spcPct val="100000"/>
              </a:lnSpc>
              <a:spcBef>
                <a:spcPts val="0"/>
              </a:spcBef>
              <a:spcAft>
                <a:spcPts val="0"/>
              </a:spcAft>
              <a:buClr>
                <a:schemeClr val="dk1"/>
              </a:buClr>
              <a:buSzPts val="1400"/>
              <a:buFont typeface="Arial"/>
              <a:buNone/>
              <a:defRPr sz="5200">
                <a:solidFill>
                  <a:schemeClr val="dk1"/>
                </a:solidFill>
              </a:defRPr>
            </a:lvl8pPr>
            <a:lvl9pPr lvl="8" algn="ctr">
              <a:lnSpc>
                <a:spcPct val="100000"/>
              </a:lnSpc>
              <a:spcBef>
                <a:spcPts val="0"/>
              </a:spcBef>
              <a:spcAft>
                <a:spcPts val="0"/>
              </a:spcAft>
              <a:buClr>
                <a:schemeClr val="dk1"/>
              </a:buClr>
              <a:buSzPts val="1400"/>
              <a:buFont typeface="Arial"/>
              <a:buNone/>
              <a:defRPr sz="5200">
                <a:solidFill>
                  <a:schemeClr val="dk1"/>
                </a:solidFill>
              </a:defRPr>
            </a:lvl9pPr>
          </a:lstStyle>
          <a:p/>
        </p:txBody>
      </p:sp>
      <p:sp>
        <p:nvSpPr>
          <p:cNvPr id="11" name="Google Shape;11;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4" name="Shape 44"/>
        <p:cNvGrpSpPr/>
        <p:nvPr/>
      </p:nvGrpSpPr>
      <p:grpSpPr>
        <a:xfrm>
          <a:off x="0" y="0"/>
          <a:ext cx="0" cy="0"/>
          <a:chOff x="0" y="0"/>
          <a:chExt cx="0" cy="0"/>
        </a:xfrm>
      </p:grpSpPr>
      <p:sp>
        <p:nvSpPr>
          <p:cNvPr id="45" name="Google Shape;45;p19"/>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120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p:txBody>
      </p:sp>
      <p:sp>
        <p:nvSpPr>
          <p:cNvPr id="46" name="Google Shape;46;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228600" lvl="0" marL="457200" marR="0" algn="ctr">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7" name="Google Shape;47;p1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54" name="Shape 54"/>
        <p:cNvGrpSpPr/>
        <p:nvPr/>
      </p:nvGrpSpPr>
      <p:grpSpPr>
        <a:xfrm>
          <a:off x="0" y="0"/>
          <a:ext cx="0" cy="0"/>
          <a:chOff x="0" y="0"/>
          <a:chExt cx="0" cy="0"/>
        </a:xfrm>
      </p:grpSpPr>
      <p:sp>
        <p:nvSpPr>
          <p:cNvPr id="55" name="Google Shape;55;p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2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1"/>
          <p:cNvSpPr/>
          <p:nvPr/>
        </p:nvSpPr>
        <p:spPr>
          <a:xfrm flipH="1">
            <a:off x="8246400" y="4245875"/>
            <a:ext cx="897600" cy="897600"/>
          </a:xfrm>
          <a:prstGeom prst="round1Rect">
            <a:avLst>
              <a:gd fmla="val 16667" name="adj"/>
            </a:avLst>
          </a:prstGeom>
          <a:solidFill>
            <a:schemeClr val="lt1">
              <a:alpha val="6745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0" name="Google Shape;60;p21"/>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61" name="Google Shape;61;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22"/>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64" name="Google Shape;64;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2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69" name="Google Shape;69;p2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2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75" name="Google Shape;75;p24"/>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24"/>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25"/>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5"/>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2" name="Google Shape;82;p2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26"/>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6"/>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7" name="Google Shape;87;p26"/>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88" name="Google Shape;88;p2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27"/>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91" name="Google Shape;91;p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 name="Shape 13"/>
        <p:cNvGrpSpPr/>
        <p:nvPr/>
      </p:nvGrpSpPr>
      <p:grpSpPr>
        <a:xfrm>
          <a:off x="0" y="0"/>
          <a:ext cx="0" cy="0"/>
          <a:chOff x="0" y="0"/>
          <a:chExt cx="0" cy="0"/>
        </a:xfrm>
      </p:grpSpPr>
      <p:sp>
        <p:nvSpPr>
          <p:cNvPr id="14" name="Google Shape;14;p1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400">
                <a:solidFill>
                  <a:schemeClr val="dk1"/>
                </a:solidFill>
              </a:defRPr>
            </a:lvl2pPr>
            <a:lvl3pPr lvl="2" algn="l">
              <a:lnSpc>
                <a:spcPct val="100000"/>
              </a:lnSpc>
              <a:spcBef>
                <a:spcPts val="0"/>
              </a:spcBef>
              <a:spcAft>
                <a:spcPts val="0"/>
              </a:spcAft>
              <a:buClr>
                <a:schemeClr val="dk1"/>
              </a:buClr>
              <a:buSzPts val="1400"/>
              <a:buFont typeface="Arial"/>
              <a:buNone/>
              <a:defRPr sz="2400">
                <a:solidFill>
                  <a:schemeClr val="dk1"/>
                </a:solidFill>
              </a:defRPr>
            </a:lvl3pPr>
            <a:lvl4pPr lvl="3" algn="l">
              <a:lnSpc>
                <a:spcPct val="100000"/>
              </a:lnSpc>
              <a:spcBef>
                <a:spcPts val="0"/>
              </a:spcBef>
              <a:spcAft>
                <a:spcPts val="0"/>
              </a:spcAft>
              <a:buClr>
                <a:schemeClr val="dk1"/>
              </a:buClr>
              <a:buSzPts val="1400"/>
              <a:buFont typeface="Arial"/>
              <a:buNone/>
              <a:defRPr sz="2400">
                <a:solidFill>
                  <a:schemeClr val="dk1"/>
                </a:solidFill>
              </a:defRPr>
            </a:lvl4pPr>
            <a:lvl5pPr lvl="4" algn="l">
              <a:lnSpc>
                <a:spcPct val="100000"/>
              </a:lnSpc>
              <a:spcBef>
                <a:spcPts val="0"/>
              </a:spcBef>
              <a:spcAft>
                <a:spcPts val="0"/>
              </a:spcAft>
              <a:buClr>
                <a:schemeClr val="dk1"/>
              </a:buClr>
              <a:buSzPts val="1400"/>
              <a:buFont typeface="Arial"/>
              <a:buNone/>
              <a:defRPr sz="2400">
                <a:solidFill>
                  <a:schemeClr val="dk1"/>
                </a:solidFill>
              </a:defRPr>
            </a:lvl5pPr>
            <a:lvl6pPr lvl="5" algn="l">
              <a:lnSpc>
                <a:spcPct val="100000"/>
              </a:lnSpc>
              <a:spcBef>
                <a:spcPts val="0"/>
              </a:spcBef>
              <a:spcAft>
                <a:spcPts val="0"/>
              </a:spcAft>
              <a:buClr>
                <a:schemeClr val="dk1"/>
              </a:buClr>
              <a:buSzPts val="1400"/>
              <a:buFont typeface="Arial"/>
              <a:buNone/>
              <a:defRPr sz="2400">
                <a:solidFill>
                  <a:schemeClr val="dk1"/>
                </a:solidFill>
              </a:defRPr>
            </a:lvl6pPr>
            <a:lvl7pPr lvl="6" algn="l">
              <a:lnSpc>
                <a:spcPct val="100000"/>
              </a:lnSpc>
              <a:spcBef>
                <a:spcPts val="0"/>
              </a:spcBef>
              <a:spcAft>
                <a:spcPts val="0"/>
              </a:spcAft>
              <a:buClr>
                <a:schemeClr val="dk1"/>
              </a:buClr>
              <a:buSzPts val="1400"/>
              <a:buFont typeface="Arial"/>
              <a:buNone/>
              <a:defRPr sz="2400">
                <a:solidFill>
                  <a:schemeClr val="dk1"/>
                </a:solidFill>
              </a:defRPr>
            </a:lvl7pPr>
            <a:lvl8pPr lvl="7" algn="l">
              <a:lnSpc>
                <a:spcPct val="100000"/>
              </a:lnSpc>
              <a:spcBef>
                <a:spcPts val="0"/>
              </a:spcBef>
              <a:spcAft>
                <a:spcPts val="0"/>
              </a:spcAft>
              <a:buClr>
                <a:schemeClr val="dk1"/>
              </a:buClr>
              <a:buSzPts val="1400"/>
              <a:buFont typeface="Arial"/>
              <a:buNone/>
              <a:defRPr sz="2400">
                <a:solidFill>
                  <a:schemeClr val="dk1"/>
                </a:solidFill>
              </a:defRPr>
            </a:lvl8pPr>
            <a:lvl9pPr lvl="8" algn="l">
              <a:lnSpc>
                <a:spcPct val="100000"/>
              </a:lnSpc>
              <a:spcBef>
                <a:spcPts val="0"/>
              </a:spcBef>
              <a:spcAft>
                <a:spcPts val="0"/>
              </a:spcAft>
              <a:buClr>
                <a:schemeClr val="dk1"/>
              </a:buClr>
              <a:buSzPts val="1400"/>
              <a:buFont typeface="Arial"/>
              <a:buNone/>
              <a:defRPr sz="2400">
                <a:solidFill>
                  <a:schemeClr val="dk1"/>
                </a:solidFill>
              </a:defRPr>
            </a:lvl9pPr>
          </a:lstStyle>
          <a:p/>
        </p:txBody>
      </p:sp>
      <p:sp>
        <p:nvSpPr>
          <p:cNvPr id="15" name="Google Shape;15;p1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16" name="Google Shape;16;p1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8"/>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96" name="Google Shape;96;p28"/>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7" name="Google Shape;97;p2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98" name="Google Shape;98;p2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sp>
        <p:nvSpPr>
          <p:cNvPr id="100" name="Google Shape;100;p29"/>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9"/>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9"/>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103" name="Google Shape;103;p2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04" name="Shape 104"/>
        <p:cNvGrpSpPr/>
        <p:nvPr/>
      </p:nvGrpSpPr>
      <p:grpSpPr>
        <a:xfrm>
          <a:off x="0" y="0"/>
          <a:ext cx="0" cy="0"/>
          <a:chOff x="0" y="0"/>
          <a:chExt cx="0" cy="0"/>
        </a:xfrm>
      </p:grpSpPr>
      <p:sp>
        <p:nvSpPr>
          <p:cNvPr id="105" name="Google Shape;105;p30"/>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106" name="Google Shape;106;p30"/>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07" name="Google Shape;107;p3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1" name="Shape 111"/>
        <p:cNvGrpSpPr/>
        <p:nvPr/>
      </p:nvGrpSpPr>
      <p:grpSpPr>
        <a:xfrm>
          <a:off x="0" y="0"/>
          <a:ext cx="0" cy="0"/>
          <a:chOff x="0" y="0"/>
          <a:chExt cx="0" cy="0"/>
        </a:xfrm>
      </p:grpSpPr>
      <p:sp>
        <p:nvSpPr>
          <p:cNvPr id="112" name="Google Shape;112;p1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p3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8" name="Shape 118"/>
        <p:cNvGrpSpPr/>
        <p:nvPr/>
      </p:nvGrpSpPr>
      <p:grpSpPr>
        <a:xfrm>
          <a:off x="0" y="0"/>
          <a:ext cx="0" cy="0"/>
          <a:chOff x="0" y="0"/>
          <a:chExt cx="0" cy="0"/>
        </a:xfrm>
      </p:grpSpPr>
      <p:sp>
        <p:nvSpPr>
          <p:cNvPr id="119" name="Google Shape;119;p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3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3" name="Google Shape;123;p3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4" name="Google Shape;124;p34"/>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5" name="Google Shape;125;p34"/>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6" name="Shape 126"/>
        <p:cNvGrpSpPr/>
        <p:nvPr/>
      </p:nvGrpSpPr>
      <p:grpSpPr>
        <a:xfrm>
          <a:off x="0" y="0"/>
          <a:ext cx="0" cy="0"/>
          <a:chOff x="0" y="0"/>
          <a:chExt cx="0" cy="0"/>
        </a:xfrm>
      </p:grpSpPr>
      <p:sp>
        <p:nvSpPr>
          <p:cNvPr id="127" name="Google Shape;127;g14f1f77b8f0_0_210"/>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8" name="Google Shape;128;g14f1f77b8f0_0_2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g14f1f77b8f0_0_2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0" name="Google Shape;130;g14f1f77b8f0_0_2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1" name="Google Shape;131;g14f1f77b8f0_0_2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19" name="Google Shape;19;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20" name="Google Shape;20;p1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1" name="Shape 21"/>
        <p:cNvGrpSpPr/>
        <p:nvPr/>
      </p:nvGrpSpPr>
      <p:grpSpPr>
        <a:xfrm>
          <a:off x="0" y="0"/>
          <a:ext cx="0" cy="0"/>
          <a:chOff x="0" y="0"/>
          <a:chExt cx="0" cy="0"/>
        </a:xfrm>
      </p:grpSpPr>
      <p:sp>
        <p:nvSpPr>
          <p:cNvPr id="22" name="Google Shape;22;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42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4200">
                <a:solidFill>
                  <a:schemeClr val="dk1"/>
                </a:solidFill>
              </a:defRPr>
            </a:lvl2pPr>
            <a:lvl3pPr lvl="2" algn="ctr">
              <a:lnSpc>
                <a:spcPct val="100000"/>
              </a:lnSpc>
              <a:spcBef>
                <a:spcPts val="0"/>
              </a:spcBef>
              <a:spcAft>
                <a:spcPts val="0"/>
              </a:spcAft>
              <a:buClr>
                <a:schemeClr val="dk1"/>
              </a:buClr>
              <a:buSzPts val="1400"/>
              <a:buFont typeface="Arial"/>
              <a:buNone/>
              <a:defRPr sz="4200">
                <a:solidFill>
                  <a:schemeClr val="dk1"/>
                </a:solidFill>
              </a:defRPr>
            </a:lvl3pPr>
            <a:lvl4pPr lvl="3" algn="ctr">
              <a:lnSpc>
                <a:spcPct val="100000"/>
              </a:lnSpc>
              <a:spcBef>
                <a:spcPts val="0"/>
              </a:spcBef>
              <a:spcAft>
                <a:spcPts val="0"/>
              </a:spcAft>
              <a:buClr>
                <a:schemeClr val="dk1"/>
              </a:buClr>
              <a:buSzPts val="1400"/>
              <a:buFont typeface="Arial"/>
              <a:buNone/>
              <a:defRPr sz="4200">
                <a:solidFill>
                  <a:schemeClr val="dk1"/>
                </a:solidFill>
              </a:defRPr>
            </a:lvl4pPr>
            <a:lvl5pPr lvl="4" algn="ctr">
              <a:lnSpc>
                <a:spcPct val="100000"/>
              </a:lnSpc>
              <a:spcBef>
                <a:spcPts val="0"/>
              </a:spcBef>
              <a:spcAft>
                <a:spcPts val="0"/>
              </a:spcAft>
              <a:buClr>
                <a:schemeClr val="dk1"/>
              </a:buClr>
              <a:buSzPts val="1400"/>
              <a:buFont typeface="Arial"/>
              <a:buNone/>
              <a:defRPr sz="4200">
                <a:solidFill>
                  <a:schemeClr val="dk1"/>
                </a:solidFill>
              </a:defRPr>
            </a:lvl5pPr>
            <a:lvl6pPr lvl="5" algn="ctr">
              <a:lnSpc>
                <a:spcPct val="100000"/>
              </a:lnSpc>
              <a:spcBef>
                <a:spcPts val="0"/>
              </a:spcBef>
              <a:spcAft>
                <a:spcPts val="0"/>
              </a:spcAft>
              <a:buClr>
                <a:schemeClr val="dk1"/>
              </a:buClr>
              <a:buSzPts val="1400"/>
              <a:buFont typeface="Arial"/>
              <a:buNone/>
              <a:defRPr sz="4200">
                <a:solidFill>
                  <a:schemeClr val="dk1"/>
                </a:solidFill>
              </a:defRPr>
            </a:lvl6pPr>
            <a:lvl7pPr lvl="6" algn="ctr">
              <a:lnSpc>
                <a:spcPct val="100000"/>
              </a:lnSpc>
              <a:spcBef>
                <a:spcPts val="0"/>
              </a:spcBef>
              <a:spcAft>
                <a:spcPts val="0"/>
              </a:spcAft>
              <a:buClr>
                <a:schemeClr val="dk1"/>
              </a:buClr>
              <a:buSzPts val="1400"/>
              <a:buFont typeface="Arial"/>
              <a:buNone/>
              <a:defRPr sz="4200">
                <a:solidFill>
                  <a:schemeClr val="dk1"/>
                </a:solidFill>
              </a:defRPr>
            </a:lvl7pPr>
            <a:lvl8pPr lvl="7" algn="ctr">
              <a:lnSpc>
                <a:spcPct val="100000"/>
              </a:lnSpc>
              <a:spcBef>
                <a:spcPts val="0"/>
              </a:spcBef>
              <a:spcAft>
                <a:spcPts val="0"/>
              </a:spcAft>
              <a:buClr>
                <a:schemeClr val="dk1"/>
              </a:buClr>
              <a:buSzPts val="1400"/>
              <a:buFont typeface="Arial"/>
              <a:buNone/>
              <a:defRPr sz="4200">
                <a:solidFill>
                  <a:schemeClr val="dk1"/>
                </a:solidFill>
              </a:defRPr>
            </a:lvl8pPr>
            <a:lvl9pPr lvl="8" algn="ctr">
              <a:lnSpc>
                <a:spcPct val="100000"/>
              </a:lnSpc>
              <a:spcBef>
                <a:spcPts val="0"/>
              </a:spcBef>
              <a:spcAft>
                <a:spcPts val="0"/>
              </a:spcAft>
              <a:buClr>
                <a:schemeClr val="dk1"/>
              </a:buClr>
              <a:buSzPts val="1400"/>
              <a:buFont typeface="Arial"/>
              <a:buNone/>
              <a:defRPr sz="4200">
                <a:solidFill>
                  <a:schemeClr val="dk1"/>
                </a:solidFill>
              </a:defRPr>
            </a:lvl9pPr>
          </a:lstStyle>
          <a:p/>
        </p:txBody>
      </p:sp>
      <p:sp>
        <p:nvSpPr>
          <p:cNvPr id="24" name="Google Shape;24;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1400"/>
              <a:buFont typeface="Arial"/>
              <a:buNone/>
              <a:defRPr b="0" i="0" sz="2100" u="none" cap="none" strike="noStrike">
                <a:solidFill>
                  <a:schemeClr val="dk2"/>
                </a:solidFill>
                <a:latin typeface="Arial"/>
                <a:ea typeface="Arial"/>
                <a:cs typeface="Arial"/>
                <a:sym typeface="Arial"/>
              </a:defRPr>
            </a:lvl9pPr>
          </a:lstStyle>
          <a:p/>
        </p:txBody>
      </p:sp>
      <p:sp>
        <p:nvSpPr>
          <p:cNvPr id="25" name="Google Shape;25;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26" name="Google Shape;26;p1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Arial"/>
              <a:buNone/>
              <a:defRPr b="0" i="0" sz="3600" u="none" cap="none" strike="noStrike">
                <a:solidFill>
                  <a:schemeClr val="dk1"/>
                </a:solidFill>
                <a:latin typeface="Arial"/>
                <a:ea typeface="Arial"/>
                <a:cs typeface="Arial"/>
                <a:sym typeface="Arial"/>
              </a:defRPr>
            </a:lvl1pPr>
            <a:lvl2pPr lvl="1" algn="ctr">
              <a:lnSpc>
                <a:spcPct val="100000"/>
              </a:lnSpc>
              <a:spcBef>
                <a:spcPts val="0"/>
              </a:spcBef>
              <a:spcAft>
                <a:spcPts val="0"/>
              </a:spcAft>
              <a:buClr>
                <a:schemeClr val="dk1"/>
              </a:buClr>
              <a:buSzPts val="1400"/>
              <a:buFont typeface="Arial"/>
              <a:buNone/>
              <a:defRPr sz="3600">
                <a:solidFill>
                  <a:schemeClr val="dk1"/>
                </a:solidFill>
              </a:defRPr>
            </a:lvl2pPr>
            <a:lvl3pPr lvl="2" algn="ctr">
              <a:lnSpc>
                <a:spcPct val="100000"/>
              </a:lnSpc>
              <a:spcBef>
                <a:spcPts val="0"/>
              </a:spcBef>
              <a:spcAft>
                <a:spcPts val="0"/>
              </a:spcAft>
              <a:buClr>
                <a:schemeClr val="dk1"/>
              </a:buClr>
              <a:buSzPts val="1400"/>
              <a:buFont typeface="Arial"/>
              <a:buNone/>
              <a:defRPr sz="3600">
                <a:solidFill>
                  <a:schemeClr val="dk1"/>
                </a:solidFill>
              </a:defRPr>
            </a:lvl3pPr>
            <a:lvl4pPr lvl="3" algn="ctr">
              <a:lnSpc>
                <a:spcPct val="100000"/>
              </a:lnSpc>
              <a:spcBef>
                <a:spcPts val="0"/>
              </a:spcBef>
              <a:spcAft>
                <a:spcPts val="0"/>
              </a:spcAft>
              <a:buClr>
                <a:schemeClr val="dk1"/>
              </a:buClr>
              <a:buSzPts val="1400"/>
              <a:buFont typeface="Arial"/>
              <a:buNone/>
              <a:defRPr sz="3600">
                <a:solidFill>
                  <a:schemeClr val="dk1"/>
                </a:solidFill>
              </a:defRPr>
            </a:lvl4pPr>
            <a:lvl5pPr lvl="4" algn="ctr">
              <a:lnSpc>
                <a:spcPct val="100000"/>
              </a:lnSpc>
              <a:spcBef>
                <a:spcPts val="0"/>
              </a:spcBef>
              <a:spcAft>
                <a:spcPts val="0"/>
              </a:spcAft>
              <a:buClr>
                <a:schemeClr val="dk1"/>
              </a:buClr>
              <a:buSzPts val="1400"/>
              <a:buFont typeface="Arial"/>
              <a:buNone/>
              <a:defRPr sz="3600">
                <a:solidFill>
                  <a:schemeClr val="dk1"/>
                </a:solidFill>
              </a:defRPr>
            </a:lvl5pPr>
            <a:lvl6pPr lvl="5" algn="ctr">
              <a:lnSpc>
                <a:spcPct val="100000"/>
              </a:lnSpc>
              <a:spcBef>
                <a:spcPts val="0"/>
              </a:spcBef>
              <a:spcAft>
                <a:spcPts val="0"/>
              </a:spcAft>
              <a:buClr>
                <a:schemeClr val="dk1"/>
              </a:buClr>
              <a:buSzPts val="1400"/>
              <a:buFont typeface="Arial"/>
              <a:buNone/>
              <a:defRPr sz="3600">
                <a:solidFill>
                  <a:schemeClr val="dk1"/>
                </a:solidFill>
              </a:defRPr>
            </a:lvl6pPr>
            <a:lvl7pPr lvl="6" algn="ctr">
              <a:lnSpc>
                <a:spcPct val="100000"/>
              </a:lnSpc>
              <a:spcBef>
                <a:spcPts val="0"/>
              </a:spcBef>
              <a:spcAft>
                <a:spcPts val="0"/>
              </a:spcAft>
              <a:buClr>
                <a:schemeClr val="dk1"/>
              </a:buClr>
              <a:buSzPts val="1400"/>
              <a:buFont typeface="Arial"/>
              <a:buNone/>
              <a:defRPr sz="3600">
                <a:solidFill>
                  <a:schemeClr val="dk1"/>
                </a:solidFill>
              </a:defRPr>
            </a:lvl7pPr>
            <a:lvl8pPr lvl="7" algn="ctr">
              <a:lnSpc>
                <a:spcPct val="100000"/>
              </a:lnSpc>
              <a:spcBef>
                <a:spcPts val="0"/>
              </a:spcBef>
              <a:spcAft>
                <a:spcPts val="0"/>
              </a:spcAft>
              <a:buClr>
                <a:schemeClr val="dk1"/>
              </a:buClr>
              <a:buSzPts val="1400"/>
              <a:buFont typeface="Arial"/>
              <a:buNone/>
              <a:defRPr sz="3600">
                <a:solidFill>
                  <a:schemeClr val="dk1"/>
                </a:solidFill>
              </a:defRPr>
            </a:lvl8pPr>
            <a:lvl9pPr lvl="8" algn="ctr">
              <a:lnSpc>
                <a:spcPct val="100000"/>
              </a:lnSpc>
              <a:spcBef>
                <a:spcPts val="0"/>
              </a:spcBef>
              <a:spcAft>
                <a:spcPts val="0"/>
              </a:spcAft>
              <a:buClr>
                <a:schemeClr val="dk1"/>
              </a:buClr>
              <a:buSzPts val="1400"/>
              <a:buFont typeface="Arial"/>
              <a:buNone/>
              <a:defRPr sz="3600">
                <a:solidFill>
                  <a:schemeClr val="dk1"/>
                </a:solidFill>
              </a:defRPr>
            </a:lvl9pPr>
          </a:lstStyle>
          <a:p/>
        </p:txBody>
      </p:sp>
      <p:sp>
        <p:nvSpPr>
          <p:cNvPr id="29" name="Google Shape;29;p1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32" name="Google Shape;32;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3" name="Google Shape;33;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34" name="Google Shape;34;p1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p:txBody>
      </p:sp>
      <p:sp>
        <p:nvSpPr>
          <p:cNvPr id="37" name="Google Shape;37;p1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8" name="Shape 38"/>
        <p:cNvGrpSpPr/>
        <p:nvPr/>
      </p:nvGrpSpPr>
      <p:grpSpPr>
        <a:xfrm>
          <a:off x="0" y="0"/>
          <a:ext cx="0" cy="0"/>
          <a:chOff x="0" y="0"/>
          <a:chExt cx="0" cy="0"/>
        </a:xfrm>
      </p:grpSpPr>
      <p:sp>
        <p:nvSpPr>
          <p:cNvPr id="39" name="Google Shape;39;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Arial"/>
              <a:buNone/>
              <a:defRPr b="0" i="0" sz="48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1400"/>
              <a:buFont typeface="Arial"/>
              <a:buNone/>
              <a:defRPr sz="4800">
                <a:solidFill>
                  <a:schemeClr val="dk1"/>
                </a:solidFill>
              </a:defRPr>
            </a:lvl2pPr>
            <a:lvl3pPr lvl="2" algn="l">
              <a:lnSpc>
                <a:spcPct val="100000"/>
              </a:lnSpc>
              <a:spcBef>
                <a:spcPts val="0"/>
              </a:spcBef>
              <a:spcAft>
                <a:spcPts val="0"/>
              </a:spcAft>
              <a:buClr>
                <a:schemeClr val="dk1"/>
              </a:buClr>
              <a:buSzPts val="1400"/>
              <a:buFont typeface="Arial"/>
              <a:buNone/>
              <a:defRPr sz="4800">
                <a:solidFill>
                  <a:schemeClr val="dk1"/>
                </a:solidFill>
              </a:defRPr>
            </a:lvl3pPr>
            <a:lvl4pPr lvl="3" algn="l">
              <a:lnSpc>
                <a:spcPct val="100000"/>
              </a:lnSpc>
              <a:spcBef>
                <a:spcPts val="0"/>
              </a:spcBef>
              <a:spcAft>
                <a:spcPts val="0"/>
              </a:spcAft>
              <a:buClr>
                <a:schemeClr val="dk1"/>
              </a:buClr>
              <a:buSzPts val="1400"/>
              <a:buFont typeface="Arial"/>
              <a:buNone/>
              <a:defRPr sz="4800">
                <a:solidFill>
                  <a:schemeClr val="dk1"/>
                </a:solidFill>
              </a:defRPr>
            </a:lvl4pPr>
            <a:lvl5pPr lvl="4" algn="l">
              <a:lnSpc>
                <a:spcPct val="100000"/>
              </a:lnSpc>
              <a:spcBef>
                <a:spcPts val="0"/>
              </a:spcBef>
              <a:spcAft>
                <a:spcPts val="0"/>
              </a:spcAft>
              <a:buClr>
                <a:schemeClr val="dk1"/>
              </a:buClr>
              <a:buSzPts val="1400"/>
              <a:buFont typeface="Arial"/>
              <a:buNone/>
              <a:defRPr sz="4800">
                <a:solidFill>
                  <a:schemeClr val="dk1"/>
                </a:solidFill>
              </a:defRPr>
            </a:lvl5pPr>
            <a:lvl6pPr lvl="5" algn="l">
              <a:lnSpc>
                <a:spcPct val="100000"/>
              </a:lnSpc>
              <a:spcBef>
                <a:spcPts val="0"/>
              </a:spcBef>
              <a:spcAft>
                <a:spcPts val="0"/>
              </a:spcAft>
              <a:buClr>
                <a:schemeClr val="dk1"/>
              </a:buClr>
              <a:buSzPts val="1400"/>
              <a:buFont typeface="Arial"/>
              <a:buNone/>
              <a:defRPr sz="4800">
                <a:solidFill>
                  <a:schemeClr val="dk1"/>
                </a:solidFill>
              </a:defRPr>
            </a:lvl6pPr>
            <a:lvl7pPr lvl="6" algn="l">
              <a:lnSpc>
                <a:spcPct val="100000"/>
              </a:lnSpc>
              <a:spcBef>
                <a:spcPts val="0"/>
              </a:spcBef>
              <a:spcAft>
                <a:spcPts val="0"/>
              </a:spcAft>
              <a:buClr>
                <a:schemeClr val="dk1"/>
              </a:buClr>
              <a:buSzPts val="1400"/>
              <a:buFont typeface="Arial"/>
              <a:buNone/>
              <a:defRPr sz="4800">
                <a:solidFill>
                  <a:schemeClr val="dk1"/>
                </a:solidFill>
              </a:defRPr>
            </a:lvl7pPr>
            <a:lvl8pPr lvl="7" algn="l">
              <a:lnSpc>
                <a:spcPct val="100000"/>
              </a:lnSpc>
              <a:spcBef>
                <a:spcPts val="0"/>
              </a:spcBef>
              <a:spcAft>
                <a:spcPts val="0"/>
              </a:spcAft>
              <a:buClr>
                <a:schemeClr val="dk1"/>
              </a:buClr>
              <a:buSzPts val="1400"/>
              <a:buFont typeface="Arial"/>
              <a:buNone/>
              <a:defRPr sz="4800">
                <a:solidFill>
                  <a:schemeClr val="dk1"/>
                </a:solidFill>
              </a:defRPr>
            </a:lvl8pPr>
            <a:lvl9pPr lvl="8" algn="l">
              <a:lnSpc>
                <a:spcPct val="100000"/>
              </a:lnSpc>
              <a:spcBef>
                <a:spcPts val="0"/>
              </a:spcBef>
              <a:spcAft>
                <a:spcPts val="0"/>
              </a:spcAft>
              <a:buClr>
                <a:schemeClr val="dk1"/>
              </a:buClr>
              <a:buSzPts val="1400"/>
              <a:buFont typeface="Arial"/>
              <a:buNone/>
              <a:defRPr sz="4800">
                <a:solidFill>
                  <a:schemeClr val="dk1"/>
                </a:solidFill>
              </a:defRPr>
            </a:lvl9pPr>
          </a:lstStyle>
          <a:p/>
        </p:txBody>
      </p:sp>
      <p:sp>
        <p:nvSpPr>
          <p:cNvPr id="40" name="Google Shape;40;p1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1" name="Shape 41"/>
        <p:cNvGrpSpPr/>
        <p:nvPr/>
      </p:nvGrpSpPr>
      <p:grpSpPr>
        <a:xfrm>
          <a:off x="0" y="0"/>
          <a:ext cx="0" cy="0"/>
          <a:chOff x="0" y="0"/>
          <a:chExt cx="0" cy="0"/>
        </a:xfrm>
      </p:grpSpPr>
      <p:sp>
        <p:nvSpPr>
          <p:cNvPr id="42" name="Google Shape;42;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3" name="Google Shape;43;p1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0" name="Shape 50"/>
        <p:cNvGrpSpPr/>
        <p:nvPr/>
      </p:nvGrpSpPr>
      <p:grpSpPr>
        <a:xfrm>
          <a:off x="0" y="0"/>
          <a:ext cx="0" cy="0"/>
          <a:chOff x="0" y="0"/>
          <a:chExt cx="0" cy="0"/>
        </a:xfrm>
      </p:grpSpPr>
      <p:sp>
        <p:nvSpPr>
          <p:cNvPr id="51" name="Google Shape;51;p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52" name="Google Shape;52;p7"/>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53" name="Google Shape;53;p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9"/>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hyperlink" Target="https://youtu.be/TnVmmvBtUI8?si=l4gqG_pjgensEbfM" TargetMode="External"/><Relationship Id="rId4" Type="http://schemas.openxmlformats.org/officeDocument/2006/relationships/image" Target="../media/image14.png"/><Relationship Id="rId9" Type="http://schemas.openxmlformats.org/officeDocument/2006/relationships/image" Target="../media/image1.gif"/><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gif"/><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cxnSp>
        <p:nvCxnSpPr>
          <p:cNvPr id="136" name="Google Shape;136;g25f900d19c4_0_0"/>
          <p:cNvCxnSpPr/>
          <p:nvPr/>
        </p:nvCxnSpPr>
        <p:spPr>
          <a:xfrm flipH="1" rot="10800000">
            <a:off x="3749700" y="3406150"/>
            <a:ext cx="1644600" cy="12300"/>
          </a:xfrm>
          <a:prstGeom prst="straightConnector1">
            <a:avLst/>
          </a:prstGeom>
          <a:noFill/>
          <a:ln cap="flat" cmpd="sng" w="38100">
            <a:solidFill>
              <a:srgbClr val="2D8E9E"/>
            </a:solidFill>
            <a:prstDash val="solid"/>
            <a:round/>
            <a:headEnd len="sm" w="sm" type="none"/>
            <a:tailEnd len="sm" w="sm" type="none"/>
          </a:ln>
        </p:spPr>
      </p:cxnSp>
      <p:pic>
        <p:nvPicPr>
          <p:cNvPr id="137" name="Google Shape;137;g25f900d19c4_0_0"/>
          <p:cNvPicPr preferRelativeResize="0"/>
          <p:nvPr/>
        </p:nvPicPr>
        <p:blipFill rotWithShape="1">
          <a:blip r:embed="rId3">
            <a:alphaModFix/>
          </a:blip>
          <a:srcRect b="59280" l="0" r="0" t="0"/>
          <a:stretch/>
        </p:blipFill>
        <p:spPr>
          <a:xfrm>
            <a:off x="0" y="270023"/>
            <a:ext cx="9144003" cy="2650753"/>
          </a:xfrm>
          <a:prstGeom prst="rect">
            <a:avLst/>
          </a:prstGeom>
          <a:noFill/>
          <a:ln>
            <a:noFill/>
          </a:ln>
        </p:spPr>
      </p:pic>
      <p:pic>
        <p:nvPicPr>
          <p:cNvPr id="138" name="Google Shape;138;g25f900d19c4_0_0"/>
          <p:cNvPicPr preferRelativeResize="0"/>
          <p:nvPr/>
        </p:nvPicPr>
        <p:blipFill rotWithShape="1">
          <a:blip r:embed="rId4">
            <a:alphaModFix/>
          </a:blip>
          <a:srcRect b="0" l="0" r="0" t="73170"/>
          <a:stretch/>
        </p:blipFill>
        <p:spPr>
          <a:xfrm>
            <a:off x="0" y="4110900"/>
            <a:ext cx="9144003" cy="1032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601104516f_0_0"/>
          <p:cNvSpPr txBox="1"/>
          <p:nvPr>
            <p:ph type="title"/>
          </p:nvPr>
        </p:nvSpPr>
        <p:spPr>
          <a:xfrm>
            <a:off x="457200" y="1036650"/>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4100">
                <a:solidFill>
                  <a:srgbClr val="2D8E9E"/>
                </a:solidFill>
                <a:latin typeface="Arial"/>
                <a:ea typeface="Arial"/>
                <a:cs typeface="Arial"/>
                <a:sym typeface="Arial"/>
              </a:rPr>
              <a:t>THANK YOU!</a:t>
            </a:r>
            <a:endParaRPr sz="4100">
              <a:solidFill>
                <a:srgbClr val="2D8E9E"/>
              </a:solidFill>
              <a:latin typeface="Arial"/>
              <a:ea typeface="Arial"/>
              <a:cs typeface="Arial"/>
              <a:sym typeface="Arial"/>
            </a:endParaRPr>
          </a:p>
        </p:txBody>
      </p:sp>
      <p:pic>
        <p:nvPicPr>
          <p:cNvPr id="218" name="Google Shape;218;g2601104516f_0_0"/>
          <p:cNvPicPr preferRelativeResize="0"/>
          <p:nvPr/>
        </p:nvPicPr>
        <p:blipFill>
          <a:blip r:embed="rId3">
            <a:alphaModFix/>
          </a:blip>
          <a:stretch>
            <a:fillRect/>
          </a:stretch>
        </p:blipFill>
        <p:spPr>
          <a:xfrm>
            <a:off x="0" y="3805155"/>
            <a:ext cx="9144000" cy="13482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
          <p:cNvSpPr txBox="1"/>
          <p:nvPr>
            <p:ph idx="4294967295" type="title"/>
          </p:nvPr>
        </p:nvSpPr>
        <p:spPr>
          <a:xfrm>
            <a:off x="243175" y="1086775"/>
            <a:ext cx="3128100" cy="1923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b="1" lang="en" sz="1800">
                <a:solidFill>
                  <a:srgbClr val="2D8E9E"/>
                </a:solidFill>
                <a:latin typeface="Avenir"/>
                <a:ea typeface="Avenir"/>
                <a:cs typeface="Avenir"/>
                <a:sym typeface="Avenir"/>
              </a:rPr>
              <a:t>MISSION: </a:t>
            </a:r>
            <a:endParaRPr b="1" sz="1800">
              <a:solidFill>
                <a:srgbClr val="2D8E9E"/>
              </a:solidFill>
              <a:latin typeface="Avenir"/>
              <a:ea typeface="Avenir"/>
              <a:cs typeface="Avenir"/>
              <a:sym typeface="Avenir"/>
            </a:endParaRPr>
          </a:p>
          <a:p>
            <a:pPr indent="0" lvl="0" marL="0" rtl="0" algn="l">
              <a:lnSpc>
                <a:spcPct val="100000"/>
              </a:lnSpc>
              <a:spcBef>
                <a:spcPts val="0"/>
              </a:spcBef>
              <a:spcAft>
                <a:spcPts val="0"/>
              </a:spcAft>
              <a:buSzPts val="3200"/>
              <a:buNone/>
            </a:pPr>
            <a:r>
              <a:rPr lang="en" sz="1600">
                <a:solidFill>
                  <a:srgbClr val="262626"/>
                </a:solidFill>
                <a:latin typeface="Avenir"/>
                <a:ea typeface="Avenir"/>
                <a:cs typeface="Avenir"/>
                <a:sym typeface="Avenir"/>
              </a:rPr>
              <a:t>T</a:t>
            </a:r>
            <a:r>
              <a:rPr lang="en" sz="1600">
                <a:solidFill>
                  <a:srgbClr val="262626"/>
                </a:solidFill>
                <a:latin typeface="Avenir"/>
                <a:ea typeface="Avenir"/>
                <a:cs typeface="Avenir"/>
                <a:sym typeface="Avenir"/>
              </a:rPr>
              <a:t>o empower nonprofits and social enterprises to transform their leadership and management </a:t>
            </a:r>
            <a:br>
              <a:rPr lang="en" sz="1600">
                <a:solidFill>
                  <a:srgbClr val="262626"/>
                </a:solidFill>
                <a:latin typeface="Avenir"/>
                <a:ea typeface="Avenir"/>
                <a:cs typeface="Avenir"/>
                <a:sym typeface="Avenir"/>
              </a:rPr>
            </a:br>
            <a:r>
              <a:rPr lang="en" sz="1600">
                <a:solidFill>
                  <a:srgbClr val="262626"/>
                </a:solidFill>
                <a:latin typeface="Avenir"/>
                <a:ea typeface="Avenir"/>
                <a:cs typeface="Avenir"/>
                <a:sym typeface="Avenir"/>
              </a:rPr>
              <a:t>and advance our vision for social change.</a:t>
            </a:r>
            <a:endParaRPr sz="1600">
              <a:solidFill>
                <a:srgbClr val="262626"/>
              </a:solidFill>
              <a:latin typeface="Avenir"/>
              <a:ea typeface="Avenir"/>
              <a:cs typeface="Avenir"/>
              <a:sym typeface="Avenir"/>
            </a:endParaRPr>
          </a:p>
        </p:txBody>
      </p:sp>
      <p:sp>
        <p:nvSpPr>
          <p:cNvPr id="144" name="Google Shape;144;p2"/>
          <p:cNvSpPr txBox="1"/>
          <p:nvPr>
            <p:ph idx="4294967295" type="title"/>
          </p:nvPr>
        </p:nvSpPr>
        <p:spPr>
          <a:xfrm>
            <a:off x="3236913" y="1876946"/>
            <a:ext cx="5907000" cy="2424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20"/>
              </a:spcAft>
              <a:buSzPts val="3200"/>
              <a:buNone/>
            </a:pPr>
            <a:r>
              <a:rPr b="1" lang="en" sz="1800">
                <a:solidFill>
                  <a:srgbClr val="31859B"/>
                </a:solidFill>
                <a:latin typeface="Avenir"/>
                <a:ea typeface="Avenir"/>
                <a:cs typeface="Avenir"/>
                <a:sym typeface="Avenir"/>
              </a:rPr>
              <a:t>VISION: </a:t>
            </a:r>
            <a:br>
              <a:rPr b="1" i="0" lang="en" sz="1800" u="none" strike="noStrike">
                <a:solidFill>
                  <a:srgbClr val="31859B"/>
                </a:solidFill>
                <a:latin typeface="Avenir"/>
                <a:ea typeface="Avenir"/>
                <a:cs typeface="Avenir"/>
                <a:sym typeface="Avenir"/>
              </a:rPr>
            </a:br>
            <a:r>
              <a:rPr i="0" lang="en" sz="1600" u="none" strike="noStrike">
                <a:solidFill>
                  <a:srgbClr val="262626"/>
                </a:solidFill>
                <a:latin typeface="Avenir"/>
                <a:ea typeface="Avenir"/>
                <a:cs typeface="Avenir"/>
                <a:sym typeface="Avenir"/>
              </a:rPr>
              <a:t>Our vision for social change is tied to the envisioned outcomes for our work. Specifically, we envision a society where: </a:t>
            </a:r>
            <a:br>
              <a:rPr i="0" lang="en" sz="1600" u="none" strike="noStrike">
                <a:solidFill>
                  <a:srgbClr val="31859B"/>
                </a:solidFill>
                <a:latin typeface="Avenir"/>
                <a:ea typeface="Avenir"/>
                <a:cs typeface="Avenir"/>
                <a:sym typeface="Avenir"/>
              </a:rPr>
            </a:br>
            <a:br>
              <a:rPr i="0" lang="en" sz="1050" u="none" strike="noStrike">
                <a:solidFill>
                  <a:srgbClr val="31859B"/>
                </a:solidFill>
                <a:latin typeface="Avenir"/>
                <a:ea typeface="Avenir"/>
                <a:cs typeface="Avenir"/>
                <a:sym typeface="Avenir"/>
              </a:rPr>
            </a:br>
            <a:r>
              <a:rPr i="0" lang="en" sz="1200" u="none" strike="noStrike">
                <a:solidFill>
                  <a:srgbClr val="262626"/>
                </a:solidFill>
                <a:latin typeface="Avenir"/>
                <a:ea typeface="Avenir"/>
                <a:cs typeface="Avenir"/>
                <a:sym typeface="Avenir"/>
              </a:rPr>
              <a:t>●</a:t>
            </a:r>
            <a:r>
              <a:rPr i="0" lang="en" sz="1600" u="none" strike="noStrike">
                <a:solidFill>
                  <a:srgbClr val="262626"/>
                </a:solidFill>
                <a:latin typeface="Avenir"/>
                <a:ea typeface="Avenir"/>
                <a:cs typeface="Avenir"/>
                <a:sym typeface="Avenir"/>
              </a:rPr>
              <a:t> Coalitions and organizations have the resources needed to understand and address inequities. </a:t>
            </a:r>
            <a:br>
              <a:rPr i="0" lang="en" sz="1600" u="none" strike="noStrike">
                <a:solidFill>
                  <a:srgbClr val="262626"/>
                </a:solidFill>
                <a:latin typeface="Avenir"/>
                <a:ea typeface="Avenir"/>
                <a:cs typeface="Avenir"/>
                <a:sym typeface="Avenir"/>
              </a:rPr>
            </a:br>
            <a:r>
              <a:rPr i="0" lang="en" sz="1200" u="none" strike="noStrike">
                <a:solidFill>
                  <a:srgbClr val="262626"/>
                </a:solidFill>
                <a:latin typeface="Avenir"/>
                <a:ea typeface="Avenir"/>
                <a:cs typeface="Avenir"/>
                <a:sym typeface="Avenir"/>
              </a:rPr>
              <a:t>●</a:t>
            </a:r>
            <a:r>
              <a:rPr i="0" lang="en" sz="1600" u="none" strike="noStrike">
                <a:solidFill>
                  <a:srgbClr val="262626"/>
                </a:solidFill>
                <a:latin typeface="Avenir"/>
                <a:ea typeface="Avenir"/>
                <a:cs typeface="Avenir"/>
                <a:sym typeface="Avenir"/>
              </a:rPr>
              <a:t> Boards and their organizations work towards identifying, retaining, and advancing more diverse leadership. </a:t>
            </a:r>
            <a:br>
              <a:rPr i="0" lang="en" sz="1600" u="none" strike="noStrike">
                <a:solidFill>
                  <a:srgbClr val="262626"/>
                </a:solidFill>
                <a:latin typeface="Avenir"/>
                <a:ea typeface="Avenir"/>
                <a:cs typeface="Avenir"/>
                <a:sym typeface="Avenir"/>
              </a:rPr>
            </a:br>
            <a:r>
              <a:rPr i="0" lang="en" sz="1200" u="none" strike="noStrike">
                <a:solidFill>
                  <a:srgbClr val="262626"/>
                </a:solidFill>
                <a:latin typeface="Avenir"/>
                <a:ea typeface="Avenir"/>
                <a:cs typeface="Avenir"/>
                <a:sym typeface="Avenir"/>
              </a:rPr>
              <a:t>●</a:t>
            </a:r>
            <a:r>
              <a:rPr i="0" lang="en" sz="1600" u="none" strike="noStrike">
                <a:solidFill>
                  <a:srgbClr val="262626"/>
                </a:solidFill>
                <a:latin typeface="Avenir"/>
                <a:ea typeface="Avenir"/>
                <a:cs typeface="Avenir"/>
                <a:sym typeface="Avenir"/>
              </a:rPr>
              <a:t> Communities and the people most directly impacted lead and represent organizations and coalitions. </a:t>
            </a:r>
            <a:br>
              <a:rPr i="0" lang="en" sz="1600" u="none" strike="noStrike">
                <a:solidFill>
                  <a:srgbClr val="262626"/>
                </a:solidFill>
                <a:latin typeface="Avenir"/>
                <a:ea typeface="Avenir"/>
                <a:cs typeface="Avenir"/>
                <a:sym typeface="Avenir"/>
              </a:rPr>
            </a:br>
            <a:r>
              <a:rPr i="0" lang="en" sz="1200" u="none" strike="noStrike">
                <a:solidFill>
                  <a:srgbClr val="262626"/>
                </a:solidFill>
                <a:latin typeface="Avenir"/>
                <a:ea typeface="Avenir"/>
                <a:cs typeface="Avenir"/>
                <a:sym typeface="Avenir"/>
              </a:rPr>
              <a:t>●</a:t>
            </a:r>
            <a:r>
              <a:rPr i="0" lang="en" sz="1600" u="none" strike="noStrike">
                <a:solidFill>
                  <a:srgbClr val="262626"/>
                </a:solidFill>
                <a:latin typeface="Avenir"/>
                <a:ea typeface="Avenir"/>
                <a:cs typeface="Avenir"/>
                <a:sym typeface="Avenir"/>
              </a:rPr>
              <a:t> Support Center, our partners, and clients hold each other and themselves accountable to understanding the systems that perpetuate inequities across health, wealth, happiness, safety, and security. </a:t>
            </a:r>
            <a:br>
              <a:rPr i="0" lang="en" sz="1600" u="none" strike="noStrike">
                <a:solidFill>
                  <a:srgbClr val="262626"/>
                </a:solidFill>
                <a:latin typeface="Avenir"/>
                <a:ea typeface="Avenir"/>
                <a:cs typeface="Avenir"/>
                <a:sym typeface="Avenir"/>
              </a:rPr>
            </a:br>
            <a:r>
              <a:rPr i="0" lang="en" sz="1200" u="none" strike="noStrike">
                <a:solidFill>
                  <a:srgbClr val="262626"/>
                </a:solidFill>
                <a:latin typeface="Avenir"/>
                <a:ea typeface="Avenir"/>
                <a:cs typeface="Avenir"/>
                <a:sym typeface="Avenir"/>
              </a:rPr>
              <a:t>●</a:t>
            </a:r>
            <a:r>
              <a:rPr i="0" lang="en" sz="1600" u="none" strike="noStrike">
                <a:solidFill>
                  <a:srgbClr val="262626"/>
                </a:solidFill>
                <a:latin typeface="Avenir"/>
                <a:ea typeface="Avenir"/>
                <a:cs typeface="Avenir"/>
                <a:sym typeface="Avenir"/>
              </a:rPr>
              <a:t> We design and adopt new ways of operating that question the practices of a white dominant culture. </a:t>
            </a:r>
            <a:endParaRPr>
              <a:solidFill>
                <a:srgbClr val="262626"/>
              </a:solidFill>
            </a:endParaRPr>
          </a:p>
        </p:txBody>
      </p:sp>
      <p:sp>
        <p:nvSpPr>
          <p:cNvPr id="145" name="Google Shape;145;p2"/>
          <p:cNvSpPr txBox="1"/>
          <p:nvPr/>
        </p:nvSpPr>
        <p:spPr>
          <a:xfrm>
            <a:off x="0" y="140748"/>
            <a:ext cx="9144000" cy="100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1" lang="en" sz="3200" u="none" cap="none" strike="noStrike">
                <a:solidFill>
                  <a:srgbClr val="31859B"/>
                </a:solidFill>
                <a:latin typeface="Avenir"/>
                <a:ea typeface="Avenir"/>
                <a:cs typeface="Avenir"/>
                <a:sym typeface="Avenir"/>
              </a:rPr>
              <a:t>ACCELERATING POSITIVE SOCIAL CHANGE</a:t>
            </a:r>
            <a:endParaRPr b="1" i="1" sz="3200" u="none" cap="none" strike="noStrike">
              <a:solidFill>
                <a:srgbClr val="31859B"/>
              </a:solidFill>
              <a:latin typeface="Avenir"/>
              <a:ea typeface="Avenir"/>
              <a:cs typeface="Avenir"/>
              <a:sym typeface="Avenir"/>
            </a:endParaRPr>
          </a:p>
        </p:txBody>
      </p:sp>
      <p:cxnSp>
        <p:nvCxnSpPr>
          <p:cNvPr id="146" name="Google Shape;146;p2"/>
          <p:cNvCxnSpPr/>
          <p:nvPr/>
        </p:nvCxnSpPr>
        <p:spPr>
          <a:xfrm flipH="1" rot="10800000">
            <a:off x="3577372" y="781977"/>
            <a:ext cx="1644600" cy="12300"/>
          </a:xfrm>
          <a:prstGeom prst="straightConnector1">
            <a:avLst/>
          </a:prstGeom>
          <a:noFill/>
          <a:ln cap="flat" cmpd="sng" w="38100">
            <a:solidFill>
              <a:srgbClr val="F15D5E"/>
            </a:solidFill>
            <a:prstDash val="solid"/>
            <a:round/>
            <a:headEnd len="sm" w="sm" type="none"/>
            <a:tailEnd len="sm" w="sm" type="none"/>
          </a:ln>
        </p:spPr>
      </p:cxnSp>
      <p:pic>
        <p:nvPicPr>
          <p:cNvPr id="147" name="Google Shape;147;p2"/>
          <p:cNvPicPr preferRelativeResize="0"/>
          <p:nvPr/>
        </p:nvPicPr>
        <p:blipFill>
          <a:blip r:embed="rId3">
            <a:alphaModFix/>
          </a:blip>
          <a:stretch>
            <a:fillRect/>
          </a:stretch>
        </p:blipFill>
        <p:spPr>
          <a:xfrm>
            <a:off x="0" y="4393400"/>
            <a:ext cx="1860274" cy="75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type="title"/>
          </p:nvPr>
        </p:nvSpPr>
        <p:spPr>
          <a:xfrm>
            <a:off x="457200" y="342900"/>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3600">
                <a:solidFill>
                  <a:srgbClr val="2D8E9E"/>
                </a:solidFill>
                <a:latin typeface="Arial"/>
                <a:ea typeface="Arial"/>
                <a:cs typeface="Arial"/>
                <a:sym typeface="Arial"/>
              </a:rPr>
              <a:t>WHAT WE DO</a:t>
            </a:r>
            <a:br>
              <a:rPr lang="en" sz="3600">
                <a:solidFill>
                  <a:srgbClr val="2D8E9E"/>
                </a:solidFill>
                <a:latin typeface="Arial"/>
                <a:ea typeface="Arial"/>
                <a:cs typeface="Arial"/>
                <a:sym typeface="Arial"/>
              </a:rPr>
            </a:br>
            <a:endParaRPr sz="3600">
              <a:solidFill>
                <a:srgbClr val="2D8E9E"/>
              </a:solidFill>
              <a:latin typeface="Arial"/>
              <a:ea typeface="Arial"/>
              <a:cs typeface="Arial"/>
              <a:sym typeface="Arial"/>
            </a:endParaRPr>
          </a:p>
        </p:txBody>
      </p:sp>
      <p:sp>
        <p:nvSpPr>
          <p:cNvPr id="153" name="Google Shape;153;p3"/>
          <p:cNvSpPr txBox="1"/>
          <p:nvPr/>
        </p:nvSpPr>
        <p:spPr>
          <a:xfrm>
            <a:off x="157501" y="1086361"/>
            <a:ext cx="4460400" cy="17988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600"/>
              <a:buFont typeface="Arial"/>
              <a:buNone/>
            </a:pPr>
            <a:r>
              <a:rPr b="1" i="0" lang="en" sz="1600" cap="none" strike="noStrike">
                <a:solidFill>
                  <a:srgbClr val="2D8E9E"/>
                </a:solidFill>
                <a:latin typeface="Avenir"/>
                <a:ea typeface="Avenir"/>
                <a:cs typeface="Avenir"/>
                <a:sym typeface="Avenir"/>
              </a:rPr>
              <a:t>              STRATEGY AND MANAGEMENT </a:t>
            </a:r>
            <a:endParaRPr b="1" i="0" sz="1600" cap="none" strike="noStrike">
              <a:solidFill>
                <a:srgbClr val="2D8E9E"/>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62626"/>
                </a:solidFill>
                <a:latin typeface="Avenir"/>
                <a:ea typeface="Avenir"/>
                <a:cs typeface="Avenir"/>
                <a:sym typeface="Avenir"/>
              </a:rPr>
              <a:t>Through effective planning and strategy development, we can help your organization maximize the opportunities and minimize the negative effects that come with change.  Our change experts and organizational tools provide a breadth of services so nonprofits can improve their effectiveness to achieve long-term goals.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mbria"/>
              <a:ea typeface="Cambria"/>
              <a:cs typeface="Cambria"/>
              <a:sym typeface="Cambria"/>
            </a:endParaRPr>
          </a:p>
        </p:txBody>
      </p:sp>
      <p:sp>
        <p:nvSpPr>
          <p:cNvPr id="154" name="Google Shape;154;p3"/>
          <p:cNvSpPr txBox="1"/>
          <p:nvPr/>
        </p:nvSpPr>
        <p:spPr>
          <a:xfrm>
            <a:off x="157500" y="3005615"/>
            <a:ext cx="4414500" cy="13239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31859B"/>
              </a:buClr>
              <a:buSzPts val="1400"/>
              <a:buFont typeface="Arial"/>
              <a:buNone/>
            </a:pPr>
            <a:r>
              <a:rPr b="1" i="0" lang="en" sz="1600" cap="none" strike="noStrike">
                <a:solidFill>
                  <a:srgbClr val="2D8E9E"/>
                </a:solidFill>
                <a:latin typeface="Avenir"/>
                <a:ea typeface="Avenir"/>
                <a:cs typeface="Avenir"/>
                <a:sym typeface="Avenir"/>
              </a:rPr>
              <a:t>EXECUTIVE TRANSITION</a:t>
            </a:r>
            <a:endParaRPr b="0" i="0" sz="1400"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We cover the full leadership transition process, while helping organizations maintain their strengths and values, minimize risk, and solidify their standing with all stakeholders. Our interim leadership approach enables organizations to keep running their programs and services at full capacity while undergoing the search for a new leader.</a:t>
            </a:r>
            <a:endParaRPr b="0" i="0" sz="1400" u="none" cap="none" strike="noStrike">
              <a:solidFill>
                <a:srgbClr val="262626"/>
              </a:solidFill>
              <a:latin typeface="Avenir"/>
              <a:ea typeface="Avenir"/>
              <a:cs typeface="Avenir"/>
              <a:sym typeface="Avenir"/>
            </a:endParaRPr>
          </a:p>
        </p:txBody>
      </p:sp>
      <p:sp>
        <p:nvSpPr>
          <p:cNvPr id="155" name="Google Shape;155;p3"/>
          <p:cNvSpPr txBox="1"/>
          <p:nvPr/>
        </p:nvSpPr>
        <p:spPr>
          <a:xfrm>
            <a:off x="4874999" y="1075977"/>
            <a:ext cx="4111500" cy="1961400"/>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31859B"/>
              </a:buClr>
              <a:buSzPts val="1400"/>
              <a:buFont typeface="Arial"/>
              <a:buNone/>
            </a:pPr>
            <a:r>
              <a:rPr b="1" i="0" lang="en" sz="1600" cap="none" strike="noStrike">
                <a:solidFill>
                  <a:srgbClr val="2D8E9E"/>
                </a:solidFill>
                <a:latin typeface="Avenir"/>
                <a:ea typeface="Avenir"/>
                <a:cs typeface="Avenir"/>
                <a:sym typeface="Avenir"/>
              </a:rPr>
              <a:t>PROFESSIONAL AND LEADERSHIP      DEVELOPMENT</a:t>
            </a:r>
            <a:endParaRPr b="0" i="0" sz="1400"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We provide tools and strategies to empower nonprofit leaders and staff and increase their effectiveness and bring together organizations and funders to share learning and drive innovative, cutting-edge thinking in the sector.</a:t>
            </a:r>
            <a:endParaRPr b="0" i="0" sz="1400" u="none" cap="none" strike="noStrike">
              <a:solidFill>
                <a:srgbClr val="262626"/>
              </a:solidFill>
              <a:latin typeface="Avenir"/>
              <a:ea typeface="Avenir"/>
              <a:cs typeface="Avenir"/>
              <a:sym typeface="Avenir"/>
            </a:endParaRPr>
          </a:p>
        </p:txBody>
      </p:sp>
      <p:sp>
        <p:nvSpPr>
          <p:cNvPr id="156" name="Google Shape;156;p3"/>
          <p:cNvSpPr txBox="1"/>
          <p:nvPr/>
        </p:nvSpPr>
        <p:spPr>
          <a:xfrm>
            <a:off x="4874999" y="3005615"/>
            <a:ext cx="4111500" cy="1658400"/>
          </a:xfrm>
          <a:prstGeom prst="rect">
            <a:avLst/>
          </a:prstGeom>
          <a:noFill/>
          <a:ln>
            <a:noFill/>
          </a:ln>
        </p:spPr>
        <p:txBody>
          <a:bodyPr anchorCtr="0" anchor="t" bIns="36575" lIns="36575" spcFirstLastPara="1" rIns="36575" wrap="square" tIns="36575">
            <a:noAutofit/>
          </a:bodyPr>
          <a:lstStyle/>
          <a:p>
            <a:pPr indent="0" lvl="0" marL="571500" marR="0" rtl="0" algn="ctr">
              <a:lnSpc>
                <a:spcPct val="100000"/>
              </a:lnSpc>
              <a:spcBef>
                <a:spcPts val="0"/>
              </a:spcBef>
              <a:spcAft>
                <a:spcPts val="0"/>
              </a:spcAft>
              <a:buClr>
                <a:srgbClr val="31859B"/>
              </a:buClr>
              <a:buSzPts val="1400"/>
              <a:buFont typeface="Arial"/>
              <a:buNone/>
            </a:pPr>
            <a:r>
              <a:rPr b="1" i="0" lang="en" sz="1600" cap="none" strike="noStrike">
                <a:solidFill>
                  <a:srgbClr val="2D8E9E"/>
                </a:solidFill>
                <a:latin typeface="Avenir"/>
                <a:ea typeface="Avenir"/>
                <a:cs typeface="Avenir"/>
                <a:sym typeface="Avenir"/>
              </a:rPr>
              <a:t>ORGANIZATIONAL NAVIGATION</a:t>
            </a:r>
            <a:endParaRPr b="1" i="0" sz="1600" cap="none" strike="noStrike">
              <a:solidFill>
                <a:srgbClr val="2D8E9E"/>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We support long-term change in organizations using an “organizational coaching” approach to help organizations over 12- and 24-month periods in navigating shifts in their operating environment or phases in their growth. Our goal is to enable organizations to become agents of their own capacity building.</a:t>
            </a:r>
            <a:endParaRPr b="0" i="0" sz="1400" u="none" cap="none" strike="noStrike">
              <a:solidFill>
                <a:srgbClr val="262626"/>
              </a:solidFill>
              <a:latin typeface="Avenir"/>
              <a:ea typeface="Avenir"/>
              <a:cs typeface="Avenir"/>
              <a:sym typeface="Avenir"/>
            </a:endParaRPr>
          </a:p>
        </p:txBody>
      </p:sp>
      <p:pic>
        <p:nvPicPr>
          <p:cNvPr descr="Text, logo&#10;&#10;Description automatically generated" id="157" name="Google Shape;157;p3"/>
          <p:cNvPicPr preferRelativeResize="0"/>
          <p:nvPr/>
        </p:nvPicPr>
        <p:blipFill rotWithShape="1">
          <a:blip r:embed="rId3">
            <a:alphaModFix/>
          </a:blip>
          <a:srcRect b="0" l="0" r="0" t="0"/>
          <a:stretch/>
        </p:blipFill>
        <p:spPr>
          <a:xfrm>
            <a:off x="7670259" y="4652692"/>
            <a:ext cx="1473741" cy="447034"/>
          </a:xfrm>
          <a:prstGeom prst="rect">
            <a:avLst/>
          </a:prstGeom>
          <a:noFill/>
          <a:ln>
            <a:noFill/>
          </a:ln>
        </p:spPr>
      </p:pic>
      <p:cxnSp>
        <p:nvCxnSpPr>
          <p:cNvPr id="158" name="Google Shape;158;p3"/>
          <p:cNvCxnSpPr/>
          <p:nvPr/>
        </p:nvCxnSpPr>
        <p:spPr>
          <a:xfrm flipH="1" rot="10800000">
            <a:off x="3749706" y="884238"/>
            <a:ext cx="1644600" cy="12300"/>
          </a:xfrm>
          <a:prstGeom prst="straightConnector1">
            <a:avLst/>
          </a:prstGeom>
          <a:noFill/>
          <a:ln cap="flat" cmpd="sng" w="38100">
            <a:solidFill>
              <a:srgbClr val="F15D5E"/>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idx="1" type="body"/>
          </p:nvPr>
        </p:nvSpPr>
        <p:spPr>
          <a:xfrm>
            <a:off x="55525" y="196100"/>
            <a:ext cx="4756800" cy="4152900"/>
          </a:xfrm>
          <a:prstGeom prst="rect">
            <a:avLst/>
          </a:prstGeom>
          <a:noFill/>
          <a:ln>
            <a:noFill/>
          </a:ln>
        </p:spPr>
        <p:txBody>
          <a:bodyPr anchorCtr="0" anchor="t" bIns="91425" lIns="91425" spcFirstLastPara="1" rIns="91425" wrap="square" tIns="91425">
            <a:noAutofit/>
          </a:bodyPr>
          <a:lstStyle/>
          <a:p>
            <a:pPr indent="0" lvl="0" marL="0" rtl="0" algn="l">
              <a:lnSpc>
                <a:spcPct val="127500"/>
              </a:lnSpc>
              <a:spcBef>
                <a:spcPts val="900"/>
              </a:spcBef>
              <a:spcAft>
                <a:spcPts val="0"/>
              </a:spcAft>
              <a:buClr>
                <a:schemeClr val="dk1"/>
              </a:buClr>
              <a:buSzPts val="1100"/>
              <a:buFont typeface="Arial"/>
              <a:buNone/>
            </a:pPr>
            <a:r>
              <a:rPr lang="en" sz="1400">
                <a:solidFill>
                  <a:srgbClr val="262626"/>
                </a:solidFill>
                <a:latin typeface="Avenir"/>
                <a:ea typeface="Avenir"/>
                <a:cs typeface="Avenir"/>
                <a:sym typeface="Avenir"/>
              </a:rPr>
              <a:t>In brief, the strategic priorities to facilitate positive social change include the following:</a:t>
            </a:r>
            <a:endParaRPr sz="1400">
              <a:solidFill>
                <a:srgbClr val="262626"/>
              </a:solidFill>
              <a:latin typeface="Avenir"/>
              <a:ea typeface="Avenir"/>
              <a:cs typeface="Avenir"/>
              <a:sym typeface="Avenir"/>
            </a:endParaRPr>
          </a:p>
          <a:p>
            <a:pPr indent="0" lvl="0" marL="0" rtl="0" algn="l">
              <a:lnSpc>
                <a:spcPct val="127500"/>
              </a:lnSpc>
              <a:spcBef>
                <a:spcPts val="900"/>
              </a:spcBef>
              <a:spcAft>
                <a:spcPts val="0"/>
              </a:spcAft>
              <a:buClr>
                <a:schemeClr val="dk1"/>
              </a:buClr>
              <a:buSzPts val="1100"/>
              <a:buFont typeface="Arial"/>
              <a:buNone/>
            </a:pPr>
            <a:r>
              <a:t/>
            </a:r>
            <a:endParaRPr sz="100">
              <a:solidFill>
                <a:srgbClr val="262626"/>
              </a:solidFill>
              <a:latin typeface="Avenir"/>
              <a:ea typeface="Avenir"/>
              <a:cs typeface="Avenir"/>
              <a:sym typeface="Avenir"/>
            </a:endParaRPr>
          </a:p>
          <a:p>
            <a:pPr indent="-304165" lvl="0" marL="457200" rtl="0" algn="l">
              <a:spcBef>
                <a:spcPts val="0"/>
              </a:spcBef>
              <a:spcAft>
                <a:spcPts val="0"/>
              </a:spcAft>
              <a:buClr>
                <a:srgbClr val="58595B"/>
              </a:buClr>
              <a:buSzPts val="1190"/>
              <a:buFont typeface="Avenir"/>
              <a:buChar char="●"/>
            </a:pPr>
            <a:r>
              <a:rPr b="1" lang="en" sz="1600">
                <a:solidFill>
                  <a:srgbClr val="2D8E9E"/>
                </a:solidFill>
                <a:latin typeface="Avenir"/>
                <a:ea typeface="Avenir"/>
                <a:cs typeface="Avenir"/>
                <a:sym typeface="Avenir"/>
              </a:rPr>
              <a:t>Partnerships:</a:t>
            </a:r>
            <a:r>
              <a:rPr lang="en" sz="1400">
                <a:solidFill>
                  <a:srgbClr val="262626"/>
                </a:solidFill>
                <a:latin typeface="Avenir"/>
                <a:ea typeface="Avenir"/>
                <a:cs typeface="Avenir"/>
                <a:sym typeface="Avenir"/>
              </a:rPr>
              <a:t> Developing and growing partnerships that advance our vision for social change.</a:t>
            </a:r>
            <a:endParaRPr sz="1400">
              <a:solidFill>
                <a:srgbClr val="262626"/>
              </a:solidFill>
              <a:latin typeface="Avenir"/>
              <a:ea typeface="Avenir"/>
              <a:cs typeface="Avenir"/>
              <a:sym typeface="Avenir"/>
            </a:endParaRPr>
          </a:p>
          <a:p>
            <a:pPr indent="0" lvl="0" marL="457200" rtl="0" algn="l">
              <a:spcBef>
                <a:spcPts val="0"/>
              </a:spcBef>
              <a:spcAft>
                <a:spcPts val="0"/>
              </a:spcAft>
              <a:buNone/>
            </a:pPr>
            <a:r>
              <a:t/>
            </a:r>
            <a:endParaRPr sz="1400">
              <a:solidFill>
                <a:srgbClr val="262626"/>
              </a:solidFill>
              <a:latin typeface="Avenir"/>
              <a:ea typeface="Avenir"/>
              <a:cs typeface="Avenir"/>
              <a:sym typeface="Avenir"/>
            </a:endParaRPr>
          </a:p>
          <a:p>
            <a:pPr indent="-304165" lvl="0" marL="457200" rtl="0" algn="l">
              <a:spcBef>
                <a:spcPts val="0"/>
              </a:spcBef>
              <a:spcAft>
                <a:spcPts val="0"/>
              </a:spcAft>
              <a:buClr>
                <a:srgbClr val="58595B"/>
              </a:buClr>
              <a:buSzPts val="1190"/>
              <a:buFont typeface="Avenir"/>
              <a:buChar char="●"/>
            </a:pPr>
            <a:r>
              <a:rPr b="1" lang="en" sz="1600">
                <a:solidFill>
                  <a:srgbClr val="2D8E9E"/>
                </a:solidFill>
                <a:latin typeface="Avenir"/>
                <a:ea typeface="Avenir"/>
                <a:cs typeface="Avenir"/>
                <a:sym typeface="Avenir"/>
              </a:rPr>
              <a:t>Talent:</a:t>
            </a:r>
            <a:r>
              <a:rPr lang="en" sz="1400">
                <a:solidFill>
                  <a:srgbClr val="262626"/>
                </a:solidFill>
                <a:latin typeface="Avenir"/>
                <a:ea typeface="Avenir"/>
                <a:cs typeface="Avenir"/>
                <a:sym typeface="Avenir"/>
              </a:rPr>
              <a:t> Expanding opportunities for more representative and diverse talent.</a:t>
            </a:r>
            <a:endParaRPr sz="1400">
              <a:solidFill>
                <a:srgbClr val="262626"/>
              </a:solidFill>
              <a:latin typeface="Avenir"/>
              <a:ea typeface="Avenir"/>
              <a:cs typeface="Avenir"/>
              <a:sym typeface="Avenir"/>
            </a:endParaRPr>
          </a:p>
          <a:p>
            <a:pPr indent="0" lvl="0" marL="457200" rtl="0" algn="l">
              <a:spcBef>
                <a:spcPts val="0"/>
              </a:spcBef>
              <a:spcAft>
                <a:spcPts val="0"/>
              </a:spcAft>
              <a:buNone/>
            </a:pPr>
            <a:r>
              <a:t/>
            </a:r>
            <a:endParaRPr sz="1400">
              <a:solidFill>
                <a:srgbClr val="262626"/>
              </a:solidFill>
              <a:latin typeface="Avenir"/>
              <a:ea typeface="Avenir"/>
              <a:cs typeface="Avenir"/>
              <a:sym typeface="Avenir"/>
            </a:endParaRPr>
          </a:p>
          <a:p>
            <a:pPr indent="-304165" lvl="0" marL="457200" rtl="0" algn="l">
              <a:spcBef>
                <a:spcPts val="0"/>
              </a:spcBef>
              <a:spcAft>
                <a:spcPts val="0"/>
              </a:spcAft>
              <a:buClr>
                <a:srgbClr val="58595B"/>
              </a:buClr>
              <a:buSzPts val="1190"/>
              <a:buFont typeface="Avenir"/>
              <a:buChar char="●"/>
            </a:pPr>
            <a:r>
              <a:rPr b="1" lang="en" sz="1600">
                <a:solidFill>
                  <a:srgbClr val="2D8E9E"/>
                </a:solidFill>
                <a:latin typeface="Avenir"/>
                <a:ea typeface="Avenir"/>
                <a:cs typeface="Avenir"/>
                <a:sym typeface="Avenir"/>
              </a:rPr>
              <a:t>Access</a:t>
            </a:r>
            <a:r>
              <a:rPr lang="en" sz="1400">
                <a:solidFill>
                  <a:srgbClr val="262626"/>
                </a:solidFill>
                <a:latin typeface="Avenir"/>
                <a:ea typeface="Avenir"/>
                <a:cs typeface="Avenir"/>
                <a:sym typeface="Avenir"/>
              </a:rPr>
              <a:t>: Increasing access for small and BIPOC-led organizations to capacity building supports.</a:t>
            </a:r>
            <a:endParaRPr sz="1400">
              <a:solidFill>
                <a:srgbClr val="262626"/>
              </a:solidFill>
              <a:latin typeface="Avenir"/>
              <a:ea typeface="Avenir"/>
              <a:cs typeface="Avenir"/>
              <a:sym typeface="Avenir"/>
            </a:endParaRPr>
          </a:p>
          <a:p>
            <a:pPr indent="0" lvl="0" marL="457200" rtl="0" algn="l">
              <a:spcBef>
                <a:spcPts val="0"/>
              </a:spcBef>
              <a:spcAft>
                <a:spcPts val="0"/>
              </a:spcAft>
              <a:buNone/>
            </a:pPr>
            <a:r>
              <a:t/>
            </a:r>
            <a:endParaRPr sz="1400">
              <a:solidFill>
                <a:srgbClr val="262626"/>
              </a:solidFill>
              <a:latin typeface="Avenir"/>
              <a:ea typeface="Avenir"/>
              <a:cs typeface="Avenir"/>
              <a:sym typeface="Avenir"/>
            </a:endParaRPr>
          </a:p>
          <a:p>
            <a:pPr indent="-304165" lvl="0" marL="457200" rtl="0" algn="l">
              <a:spcBef>
                <a:spcPts val="0"/>
              </a:spcBef>
              <a:spcAft>
                <a:spcPts val="0"/>
              </a:spcAft>
              <a:buClr>
                <a:srgbClr val="58595B"/>
              </a:buClr>
              <a:buSzPts val="1190"/>
              <a:buFont typeface="Avenir"/>
              <a:buChar char="●"/>
            </a:pPr>
            <a:r>
              <a:rPr b="1" lang="en" sz="1600">
                <a:solidFill>
                  <a:srgbClr val="2D8E9E"/>
                </a:solidFill>
                <a:latin typeface="Avenir"/>
                <a:ea typeface="Avenir"/>
                <a:cs typeface="Avenir"/>
                <a:sym typeface="Avenir"/>
              </a:rPr>
              <a:t>Infrastructure</a:t>
            </a:r>
            <a:r>
              <a:rPr lang="en" sz="1400">
                <a:solidFill>
                  <a:srgbClr val="262626"/>
                </a:solidFill>
                <a:latin typeface="Avenir"/>
                <a:ea typeface="Avenir"/>
                <a:cs typeface="Avenir"/>
                <a:sym typeface="Avenir"/>
              </a:rPr>
              <a:t>: Ensuring operations and programs align with our mission and vision for social change.</a:t>
            </a:r>
            <a:endParaRPr sz="1400">
              <a:solidFill>
                <a:srgbClr val="262626"/>
              </a:solidFill>
              <a:latin typeface="Avenir"/>
              <a:ea typeface="Avenir"/>
              <a:cs typeface="Avenir"/>
              <a:sym typeface="Avenir"/>
            </a:endParaRPr>
          </a:p>
          <a:p>
            <a:pPr indent="0" lvl="0" marL="457200" rtl="0" algn="l">
              <a:spcBef>
                <a:spcPts val="0"/>
              </a:spcBef>
              <a:spcAft>
                <a:spcPts val="0"/>
              </a:spcAft>
              <a:buNone/>
            </a:pPr>
            <a:r>
              <a:t/>
            </a:r>
            <a:endParaRPr sz="1400">
              <a:solidFill>
                <a:srgbClr val="262626"/>
              </a:solidFill>
              <a:latin typeface="Avenir"/>
              <a:ea typeface="Avenir"/>
              <a:cs typeface="Avenir"/>
              <a:sym typeface="Avenir"/>
            </a:endParaRPr>
          </a:p>
          <a:p>
            <a:pPr indent="-304165" lvl="0" marL="457200" rtl="0" algn="l">
              <a:spcBef>
                <a:spcPts val="0"/>
              </a:spcBef>
              <a:spcAft>
                <a:spcPts val="0"/>
              </a:spcAft>
              <a:buClr>
                <a:srgbClr val="58595B"/>
              </a:buClr>
              <a:buSzPts val="1190"/>
              <a:buFont typeface="Avenir"/>
              <a:buChar char="●"/>
            </a:pPr>
            <a:r>
              <a:rPr b="1" lang="en" sz="1600">
                <a:solidFill>
                  <a:srgbClr val="2D8E9E"/>
                </a:solidFill>
                <a:latin typeface="Avenir"/>
                <a:ea typeface="Avenir"/>
                <a:cs typeface="Avenir"/>
                <a:sym typeface="Avenir"/>
              </a:rPr>
              <a:t>Sustainability:</a:t>
            </a:r>
            <a:r>
              <a:rPr lang="en" sz="1400">
                <a:solidFill>
                  <a:srgbClr val="262626"/>
                </a:solidFill>
                <a:latin typeface="Avenir"/>
                <a:ea typeface="Avenir"/>
                <a:cs typeface="Avenir"/>
                <a:sym typeface="Avenir"/>
              </a:rPr>
              <a:t> Securing the financial and human resources to execute the plan.</a:t>
            </a:r>
            <a:endParaRPr sz="1400">
              <a:solidFill>
                <a:srgbClr val="262626"/>
              </a:solidFill>
              <a:latin typeface="Avenir"/>
              <a:ea typeface="Avenir"/>
              <a:cs typeface="Avenir"/>
              <a:sym typeface="Avenir"/>
            </a:endParaRPr>
          </a:p>
          <a:p>
            <a:pPr indent="0" lvl="0" marL="457200" rtl="0" algn="l">
              <a:lnSpc>
                <a:spcPct val="115000"/>
              </a:lnSpc>
              <a:spcBef>
                <a:spcPts val="0"/>
              </a:spcBef>
              <a:spcAft>
                <a:spcPts val="0"/>
              </a:spcAft>
              <a:buNone/>
            </a:pPr>
            <a:r>
              <a:t/>
            </a:r>
            <a:endParaRPr sz="1400">
              <a:solidFill>
                <a:srgbClr val="262626"/>
              </a:solidFill>
              <a:latin typeface="Avenir"/>
              <a:ea typeface="Avenir"/>
              <a:cs typeface="Avenir"/>
              <a:sym typeface="Avenir"/>
            </a:endParaRPr>
          </a:p>
          <a:p>
            <a:pPr indent="0" lvl="0" marL="0" marR="0" rtl="0" algn="l">
              <a:lnSpc>
                <a:spcPct val="115000"/>
              </a:lnSpc>
              <a:spcBef>
                <a:spcPts val="800"/>
              </a:spcBef>
              <a:spcAft>
                <a:spcPts val="0"/>
              </a:spcAft>
              <a:buClr>
                <a:schemeClr val="dk2"/>
              </a:buClr>
              <a:buSzPts val="1400"/>
              <a:buFont typeface="Arial"/>
              <a:buNone/>
            </a:pPr>
            <a:r>
              <a:t/>
            </a:r>
            <a:endParaRPr sz="1400">
              <a:solidFill>
                <a:srgbClr val="262626"/>
              </a:solidFill>
              <a:latin typeface="Avenir"/>
              <a:ea typeface="Avenir"/>
              <a:cs typeface="Avenir"/>
              <a:sym typeface="Avenir"/>
            </a:endParaRPr>
          </a:p>
        </p:txBody>
      </p:sp>
      <p:sp>
        <p:nvSpPr>
          <p:cNvPr id="164" name="Google Shape;164;p4"/>
          <p:cNvSpPr txBox="1"/>
          <p:nvPr/>
        </p:nvSpPr>
        <p:spPr>
          <a:xfrm>
            <a:off x="4302675" y="1503475"/>
            <a:ext cx="4867500" cy="13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600"/>
              <a:buFont typeface="Arial"/>
              <a:buNone/>
            </a:pPr>
            <a:r>
              <a:rPr b="1" i="0" lang="en" sz="3600" u="none" cap="none" strike="noStrike">
                <a:solidFill>
                  <a:srgbClr val="2D8E9E"/>
                </a:solidFill>
                <a:latin typeface="Avenir"/>
                <a:ea typeface="Avenir"/>
                <a:cs typeface="Avenir"/>
                <a:sym typeface="Avenir"/>
              </a:rPr>
              <a:t>OUR STRATEGIC PRIORITIES</a:t>
            </a:r>
            <a:endParaRPr b="0" i="0" sz="3600" u="none" cap="none" strike="noStrike">
              <a:solidFill>
                <a:srgbClr val="2D8E9E"/>
              </a:solidFill>
              <a:latin typeface="Avenir"/>
              <a:ea typeface="Avenir"/>
              <a:cs typeface="Avenir"/>
              <a:sym typeface="Avenir"/>
            </a:endParaRPr>
          </a:p>
        </p:txBody>
      </p:sp>
      <p:pic>
        <p:nvPicPr>
          <p:cNvPr descr="Text&#10;&#10;Description automatically generated with medium confidence" id="165" name="Google Shape;165;p4"/>
          <p:cNvPicPr preferRelativeResize="0"/>
          <p:nvPr/>
        </p:nvPicPr>
        <p:blipFill rotWithShape="1">
          <a:blip r:embed="rId3">
            <a:alphaModFix/>
          </a:blip>
          <a:srcRect b="0" l="0" r="0" t="0"/>
          <a:stretch/>
        </p:blipFill>
        <p:spPr>
          <a:xfrm>
            <a:off x="7808879" y="4698461"/>
            <a:ext cx="1335121" cy="445040"/>
          </a:xfrm>
          <a:prstGeom prst="rect">
            <a:avLst/>
          </a:prstGeom>
          <a:noFill/>
          <a:ln>
            <a:noFill/>
          </a:ln>
        </p:spPr>
      </p:pic>
      <p:pic>
        <p:nvPicPr>
          <p:cNvPr descr="Text, logo&#10;&#10;Description automatically generated" id="166" name="Google Shape;166;p4"/>
          <p:cNvPicPr preferRelativeResize="0"/>
          <p:nvPr/>
        </p:nvPicPr>
        <p:blipFill rotWithShape="1">
          <a:blip r:embed="rId4">
            <a:alphaModFix/>
          </a:blip>
          <a:srcRect b="0" l="0" r="0" t="0"/>
          <a:stretch/>
        </p:blipFill>
        <p:spPr>
          <a:xfrm>
            <a:off x="7670259" y="4652692"/>
            <a:ext cx="1473741" cy="447034"/>
          </a:xfrm>
          <a:prstGeom prst="rect">
            <a:avLst/>
          </a:prstGeom>
          <a:noFill/>
          <a:ln>
            <a:noFill/>
          </a:ln>
        </p:spPr>
      </p:pic>
      <p:cxnSp>
        <p:nvCxnSpPr>
          <p:cNvPr id="167" name="Google Shape;167;p4"/>
          <p:cNvCxnSpPr/>
          <p:nvPr/>
        </p:nvCxnSpPr>
        <p:spPr>
          <a:xfrm flipH="1" rot="10800000">
            <a:off x="5914125" y="2987275"/>
            <a:ext cx="1644600" cy="12300"/>
          </a:xfrm>
          <a:prstGeom prst="straightConnector1">
            <a:avLst/>
          </a:prstGeom>
          <a:noFill/>
          <a:ln cap="flat" cmpd="sng" w="38100">
            <a:solidFill>
              <a:srgbClr val="F15D5E"/>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7d32718053_0_0"/>
          <p:cNvSpPr txBox="1"/>
          <p:nvPr>
            <p:ph type="title"/>
          </p:nvPr>
        </p:nvSpPr>
        <p:spPr>
          <a:xfrm>
            <a:off x="457200" y="9622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3600">
                <a:solidFill>
                  <a:srgbClr val="2D8E9E"/>
                </a:solidFill>
                <a:latin typeface="Arial"/>
                <a:ea typeface="Arial"/>
                <a:cs typeface="Arial"/>
                <a:sym typeface="Arial"/>
              </a:rPr>
              <a:t>ORGANIZATIONAL NAVIGATION</a:t>
            </a:r>
            <a:endParaRPr sz="3600">
              <a:solidFill>
                <a:srgbClr val="2D8E9E"/>
              </a:solidFill>
              <a:latin typeface="Arial"/>
              <a:ea typeface="Arial"/>
              <a:cs typeface="Arial"/>
              <a:sym typeface="Arial"/>
            </a:endParaRPr>
          </a:p>
        </p:txBody>
      </p:sp>
      <p:pic>
        <p:nvPicPr>
          <p:cNvPr descr="Text, logo&#10;&#10;Description automatically generated" id="173" name="Google Shape;173;g17d32718053_0_0"/>
          <p:cNvPicPr preferRelativeResize="0"/>
          <p:nvPr/>
        </p:nvPicPr>
        <p:blipFill rotWithShape="1">
          <a:blip r:embed="rId3">
            <a:alphaModFix/>
          </a:blip>
          <a:srcRect b="0" l="0" r="0" t="0"/>
          <a:stretch/>
        </p:blipFill>
        <p:spPr>
          <a:xfrm>
            <a:off x="7670259" y="4652692"/>
            <a:ext cx="1473741" cy="447034"/>
          </a:xfrm>
          <a:prstGeom prst="rect">
            <a:avLst/>
          </a:prstGeom>
          <a:noFill/>
          <a:ln>
            <a:noFill/>
          </a:ln>
        </p:spPr>
      </p:pic>
      <p:cxnSp>
        <p:nvCxnSpPr>
          <p:cNvPr id="174" name="Google Shape;174;g17d32718053_0_0"/>
          <p:cNvCxnSpPr/>
          <p:nvPr/>
        </p:nvCxnSpPr>
        <p:spPr>
          <a:xfrm flipH="1" rot="10800000">
            <a:off x="3749706" y="941313"/>
            <a:ext cx="1644600" cy="12300"/>
          </a:xfrm>
          <a:prstGeom prst="straightConnector1">
            <a:avLst/>
          </a:prstGeom>
          <a:noFill/>
          <a:ln cap="flat" cmpd="sng" w="38100">
            <a:solidFill>
              <a:srgbClr val="F15D5E"/>
            </a:solidFill>
            <a:prstDash val="solid"/>
            <a:round/>
            <a:headEnd len="sm" w="sm" type="none"/>
            <a:tailEnd len="sm" w="sm" type="none"/>
          </a:ln>
        </p:spPr>
      </p:cxnSp>
      <p:sp>
        <p:nvSpPr>
          <p:cNvPr id="175" name="Google Shape;175;g17d32718053_0_0"/>
          <p:cNvSpPr txBox="1"/>
          <p:nvPr/>
        </p:nvSpPr>
        <p:spPr>
          <a:xfrm>
            <a:off x="243126" y="1163300"/>
            <a:ext cx="8443800" cy="16584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31859B"/>
              </a:buClr>
              <a:buSzPts val="1400"/>
              <a:buFont typeface="Arial"/>
              <a:buNone/>
            </a:pPr>
            <a:r>
              <a:rPr b="1" i="0" lang="en" sz="1600" cap="none" strike="noStrike">
                <a:solidFill>
                  <a:srgbClr val="2D8E9E"/>
                </a:solidFill>
                <a:latin typeface="Avenir"/>
                <a:ea typeface="Avenir"/>
                <a:cs typeface="Avenir"/>
                <a:sym typeface="Avenir"/>
              </a:rPr>
              <a:t>THE WHAT:</a:t>
            </a:r>
            <a:endParaRPr b="1" sz="900">
              <a:solidFill>
                <a:srgbClr val="2D8E9E"/>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rPr b="0" i="0" lang="en" sz="1500" u="none" cap="none" strike="noStrike">
                <a:solidFill>
                  <a:srgbClr val="262626"/>
                </a:solidFill>
                <a:latin typeface="Avenir"/>
                <a:ea typeface="Avenir"/>
                <a:cs typeface="Avenir"/>
                <a:sym typeface="Avenir"/>
              </a:rPr>
              <a:t>We support long-term change in organizations using an “organizational coaching” approach to help organizations</a:t>
            </a:r>
            <a:r>
              <a:rPr lang="en" sz="1500">
                <a:solidFill>
                  <a:srgbClr val="262626"/>
                </a:solidFill>
                <a:latin typeface="Avenir"/>
                <a:ea typeface="Avenir"/>
                <a:cs typeface="Avenir"/>
                <a:sym typeface="Avenir"/>
              </a:rPr>
              <a:t> in navigating shifts in their operating environment or phases in their growth. </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rPr lang="en" sz="1500">
                <a:solidFill>
                  <a:srgbClr val="262626"/>
                </a:solidFill>
                <a:latin typeface="Avenir"/>
                <a:ea typeface="Avenir"/>
                <a:cs typeface="Avenir"/>
                <a:sym typeface="Avenir"/>
              </a:rPr>
              <a:t>Our navigators are nonprofit experts that bring years of experience to your organization. As thought partners and third-party experts, they can provide honest feedback and recommend best practices and courses of action related to your board, ED, staff and programs. </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rPr lang="en" sz="1500">
                <a:solidFill>
                  <a:srgbClr val="262626"/>
                </a:solidFill>
                <a:latin typeface="Avenir"/>
                <a:ea typeface="Avenir"/>
                <a:cs typeface="Avenir"/>
                <a:sym typeface="Avenir"/>
              </a:rPr>
              <a:t>Support Center provides learning opportunities in the form of workshops, trainings, resources, connections and a partnership with your organization. </a:t>
            </a:r>
            <a:r>
              <a:rPr lang="en" sz="1500">
                <a:solidFill>
                  <a:srgbClr val="262626"/>
                </a:solidFill>
                <a:latin typeface="Avenir"/>
                <a:ea typeface="Avenir"/>
                <a:cs typeface="Avenir"/>
                <a:sym typeface="Avenir"/>
              </a:rPr>
              <a:t>Our goal is to enable organizations to become agents of their own capacity building. </a:t>
            </a:r>
            <a:endParaRPr b="1" i="0" sz="1500" u="none" cap="none" strike="noStrike">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1" lang="en" sz="1600">
                <a:solidFill>
                  <a:srgbClr val="31859B"/>
                </a:solidFill>
                <a:latin typeface="Avenir"/>
                <a:ea typeface="Avenir"/>
                <a:cs typeface="Avenir"/>
                <a:sym typeface="Avenir"/>
              </a:rPr>
              <a:t>THE WHAT NOT:</a:t>
            </a:r>
            <a:endParaRPr b="1" sz="1600">
              <a:solidFill>
                <a:srgbClr val="31859B"/>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lang="en" sz="1500">
                <a:solidFill>
                  <a:srgbClr val="262626"/>
                </a:solidFill>
                <a:latin typeface="Avenir"/>
                <a:ea typeface="Avenir"/>
                <a:cs typeface="Avenir"/>
                <a:sym typeface="Avenir"/>
              </a:rPr>
              <a:t> Navigators are not consultants in a traditional sense. They do not provide your organization with “deliverables” such as a </a:t>
            </a:r>
            <a:r>
              <a:rPr lang="en" sz="1500">
                <a:solidFill>
                  <a:srgbClr val="262626"/>
                </a:solidFill>
                <a:latin typeface="Avenir"/>
                <a:ea typeface="Avenir"/>
                <a:cs typeface="Avenir"/>
                <a:sym typeface="Avenir"/>
              </a:rPr>
              <a:t>strategic</a:t>
            </a:r>
            <a:r>
              <a:rPr lang="en" sz="1500">
                <a:solidFill>
                  <a:srgbClr val="262626"/>
                </a:solidFill>
                <a:latin typeface="Avenir"/>
                <a:ea typeface="Avenir"/>
                <a:cs typeface="Avenir"/>
                <a:sym typeface="Avenir"/>
              </a:rPr>
              <a:t> plan. They are not additional staff. They do not fundraise or facilitate meetings, etc. </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31859B"/>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7d32718053_0_21"/>
          <p:cNvSpPr txBox="1"/>
          <p:nvPr>
            <p:ph type="title"/>
          </p:nvPr>
        </p:nvSpPr>
        <p:spPr>
          <a:xfrm>
            <a:off x="457200" y="9622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3600">
                <a:solidFill>
                  <a:srgbClr val="2D8E9E"/>
                </a:solidFill>
                <a:latin typeface="Arial"/>
                <a:ea typeface="Arial"/>
                <a:cs typeface="Arial"/>
                <a:sym typeface="Arial"/>
              </a:rPr>
              <a:t>ORGANIZATION READINESS</a:t>
            </a:r>
            <a:endParaRPr sz="3600">
              <a:solidFill>
                <a:srgbClr val="2D8E9E"/>
              </a:solidFill>
              <a:latin typeface="Arial"/>
              <a:ea typeface="Arial"/>
              <a:cs typeface="Arial"/>
              <a:sym typeface="Arial"/>
            </a:endParaRPr>
          </a:p>
        </p:txBody>
      </p:sp>
      <p:pic>
        <p:nvPicPr>
          <p:cNvPr descr="Text, logo&#10;&#10;Description automatically generated" id="181" name="Google Shape;181;g17d32718053_0_21"/>
          <p:cNvPicPr preferRelativeResize="0"/>
          <p:nvPr/>
        </p:nvPicPr>
        <p:blipFill rotWithShape="1">
          <a:blip r:embed="rId3">
            <a:alphaModFix/>
          </a:blip>
          <a:srcRect b="0" l="0" r="0" t="0"/>
          <a:stretch/>
        </p:blipFill>
        <p:spPr>
          <a:xfrm>
            <a:off x="7925450" y="4730100"/>
            <a:ext cx="1218551" cy="369625"/>
          </a:xfrm>
          <a:prstGeom prst="rect">
            <a:avLst/>
          </a:prstGeom>
          <a:noFill/>
          <a:ln>
            <a:noFill/>
          </a:ln>
        </p:spPr>
      </p:pic>
      <p:cxnSp>
        <p:nvCxnSpPr>
          <p:cNvPr id="182" name="Google Shape;182;g17d32718053_0_21"/>
          <p:cNvCxnSpPr/>
          <p:nvPr/>
        </p:nvCxnSpPr>
        <p:spPr>
          <a:xfrm flipH="1" rot="10800000">
            <a:off x="3749706" y="865113"/>
            <a:ext cx="1644600" cy="12300"/>
          </a:xfrm>
          <a:prstGeom prst="straightConnector1">
            <a:avLst/>
          </a:prstGeom>
          <a:noFill/>
          <a:ln cap="flat" cmpd="sng" w="38100">
            <a:solidFill>
              <a:srgbClr val="F15D5E"/>
            </a:solidFill>
            <a:prstDash val="solid"/>
            <a:round/>
            <a:headEnd len="sm" w="sm" type="none"/>
            <a:tailEnd len="sm" w="sm" type="none"/>
          </a:ln>
        </p:spPr>
      </p:cxnSp>
      <p:sp>
        <p:nvSpPr>
          <p:cNvPr id="183" name="Google Shape;183;g17d32718053_0_21"/>
          <p:cNvSpPr txBox="1"/>
          <p:nvPr/>
        </p:nvSpPr>
        <p:spPr>
          <a:xfrm>
            <a:off x="243126" y="1029825"/>
            <a:ext cx="8443800" cy="16584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31859B"/>
              </a:buClr>
              <a:buSzPts val="1400"/>
              <a:buFont typeface="Arial"/>
              <a:buNone/>
            </a:pPr>
            <a:r>
              <a:rPr b="1" lang="en" sz="1600">
                <a:solidFill>
                  <a:srgbClr val="2D8E9E"/>
                </a:solidFill>
                <a:latin typeface="Avenir"/>
                <a:ea typeface="Avenir"/>
                <a:cs typeface="Avenir"/>
                <a:sym typeface="Avenir"/>
              </a:rPr>
              <a:t>EXAMPLES QUESTIONS FROM OUR ORGANIZATION READINESS SURVEY</a:t>
            </a:r>
            <a:endParaRPr b="1" i="0" sz="1600" cap="none" strike="noStrike">
              <a:solidFill>
                <a:srgbClr val="2D8E9E"/>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Does your organization have a Board Chair and CEO with a willingness to work together ?</a:t>
            </a:r>
            <a:endParaRPr>
              <a:solidFill>
                <a:srgbClr val="262626"/>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What do you (CEO) and you (Chair) think are your top three challenges? And do you both agree?</a:t>
            </a:r>
            <a:endParaRPr>
              <a:solidFill>
                <a:srgbClr val="262626"/>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What are your biggest problems? How would you rank them over 6 months to a year?</a:t>
            </a:r>
            <a:endParaRPr>
              <a:solidFill>
                <a:srgbClr val="262626"/>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Do we have the right strategy? </a:t>
            </a:r>
            <a:endParaRPr>
              <a:solidFill>
                <a:srgbClr val="262626"/>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Do we have the right people in place?</a:t>
            </a:r>
            <a:endParaRPr>
              <a:solidFill>
                <a:srgbClr val="262626"/>
              </a:solidFill>
              <a:latin typeface="Avenir"/>
              <a:ea typeface="Avenir"/>
              <a:cs typeface="Avenir"/>
              <a:sym typeface="Avenir"/>
            </a:endParaRPr>
          </a:p>
          <a:p>
            <a:pPr indent="-317500" lvl="0" marL="457200" rtl="0" algn="l">
              <a:lnSpc>
                <a:spcPct val="115000"/>
              </a:lnSpc>
              <a:spcBef>
                <a:spcPts val="0"/>
              </a:spcBef>
              <a:spcAft>
                <a:spcPts val="0"/>
              </a:spcAft>
              <a:buClr>
                <a:srgbClr val="434343"/>
              </a:buClr>
              <a:buSzPts val="1400"/>
              <a:buChar char="●"/>
            </a:pPr>
            <a:r>
              <a:rPr lang="en">
                <a:solidFill>
                  <a:srgbClr val="262626"/>
                </a:solidFill>
                <a:latin typeface="Avenir"/>
                <a:ea typeface="Avenir"/>
                <a:cs typeface="Avenir"/>
                <a:sym typeface="Avenir"/>
              </a:rPr>
              <a:t>Are we good at internal/external communication?</a:t>
            </a:r>
            <a:endParaRPr b="0" i="0" sz="1700" u="none" cap="none" strike="noStrike">
              <a:solidFill>
                <a:srgbClr val="434343"/>
              </a:solidFill>
              <a:latin typeface="Avenir"/>
              <a:ea typeface="Avenir"/>
              <a:cs typeface="Avenir"/>
              <a:sym typeface="Avenir"/>
            </a:endParaRPr>
          </a:p>
        </p:txBody>
      </p:sp>
      <p:sp>
        <p:nvSpPr>
          <p:cNvPr id="184" name="Google Shape;184;g17d32718053_0_21"/>
          <p:cNvSpPr txBox="1"/>
          <p:nvPr/>
        </p:nvSpPr>
        <p:spPr>
          <a:xfrm>
            <a:off x="243125" y="2833075"/>
            <a:ext cx="8443800" cy="23103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31859B"/>
              </a:buClr>
              <a:buSzPts val="1400"/>
              <a:buFont typeface="Arial"/>
              <a:buNone/>
            </a:pPr>
            <a:r>
              <a:rPr b="1" i="0" lang="en" sz="1600" cap="none" strike="noStrike">
                <a:solidFill>
                  <a:srgbClr val="2D8E9E"/>
                </a:solidFill>
                <a:latin typeface="Avenir"/>
                <a:ea typeface="Avenir"/>
                <a:cs typeface="Avenir"/>
                <a:sym typeface="Avenir"/>
              </a:rPr>
              <a:t>EXPECTATIONS:</a:t>
            </a:r>
            <a:endParaRPr b="1" i="0" sz="1600" cap="none" strike="noStrike">
              <a:solidFill>
                <a:srgbClr val="2D8E9E"/>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TIME COMMITMENTS: </a:t>
            </a:r>
            <a:r>
              <a:rPr lang="en">
                <a:solidFill>
                  <a:srgbClr val="262626"/>
                </a:solidFill>
                <a:latin typeface="Avenir"/>
                <a:ea typeface="Avenir"/>
                <a:cs typeface="Avenir"/>
                <a:sym typeface="Avenir"/>
              </a:rPr>
              <a:t>4</a:t>
            </a:r>
            <a:r>
              <a:rPr b="0" i="0" lang="en" sz="1400" u="none" cap="none" strike="noStrike">
                <a:solidFill>
                  <a:srgbClr val="262626"/>
                </a:solidFill>
                <a:latin typeface="Avenir"/>
                <a:ea typeface="Avenir"/>
                <a:cs typeface="Avenir"/>
                <a:sym typeface="Avenir"/>
              </a:rPr>
              <a:t> hours per month</a:t>
            </a:r>
            <a:r>
              <a:rPr lang="en">
                <a:solidFill>
                  <a:srgbClr val="262626"/>
                </a:solidFill>
                <a:latin typeface="Avenir"/>
                <a:ea typeface="Avenir"/>
                <a:cs typeface="Avenir"/>
                <a:sym typeface="Avenir"/>
              </a:rPr>
              <a:t>, </a:t>
            </a:r>
            <a:r>
              <a:rPr b="0" i="0" lang="en" sz="1400" u="none" cap="none" strike="noStrike">
                <a:solidFill>
                  <a:srgbClr val="262626"/>
                </a:solidFill>
                <a:latin typeface="Avenir"/>
                <a:ea typeface="Avenir"/>
                <a:cs typeface="Avenir"/>
                <a:sym typeface="Avenir"/>
              </a:rPr>
              <a:t>1 hour for one-on-ones with Jasmin, and 1 hour for familiarization with Basecamp &amp; document uploads</a:t>
            </a:r>
            <a:r>
              <a:rPr lang="en">
                <a:solidFill>
                  <a:srgbClr val="262626"/>
                </a:solidFill>
                <a:latin typeface="Avenir"/>
                <a:ea typeface="Avenir"/>
                <a:cs typeface="Avenir"/>
                <a:sym typeface="Avenir"/>
              </a:rPr>
              <a:t> if needed.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COMMUNICATION: Grantees will respond to </a:t>
            </a:r>
            <a:r>
              <a:rPr lang="en">
                <a:solidFill>
                  <a:srgbClr val="262626"/>
                </a:solidFill>
                <a:latin typeface="Avenir"/>
                <a:ea typeface="Avenir"/>
                <a:cs typeface="Avenir"/>
                <a:sym typeface="Avenir"/>
              </a:rPr>
              <a:t>n</a:t>
            </a:r>
            <a:r>
              <a:rPr b="0" i="0" lang="en" sz="1400" u="none" cap="none" strike="noStrike">
                <a:solidFill>
                  <a:srgbClr val="262626"/>
                </a:solidFill>
                <a:latin typeface="Avenir"/>
                <a:ea typeface="Avenir"/>
                <a:cs typeface="Avenir"/>
                <a:sym typeface="Avenir"/>
              </a:rPr>
              <a:t>avigator emails within a timely manner, Grantees will let Jasmin/Keith know if they are having issues with their </a:t>
            </a:r>
            <a:r>
              <a:rPr lang="en">
                <a:solidFill>
                  <a:srgbClr val="262626"/>
                </a:solidFill>
                <a:latin typeface="Avenir"/>
                <a:ea typeface="Avenir"/>
                <a:cs typeface="Avenir"/>
                <a:sym typeface="Avenir"/>
              </a:rPr>
              <a:t>n</a:t>
            </a:r>
            <a:r>
              <a:rPr b="0" i="0" lang="en" sz="1400" u="none" cap="none" strike="noStrike">
                <a:solidFill>
                  <a:srgbClr val="262626"/>
                </a:solidFill>
                <a:latin typeface="Avenir"/>
                <a:ea typeface="Avenir"/>
                <a:cs typeface="Avenir"/>
                <a:sym typeface="Avenir"/>
              </a:rPr>
              <a:t>avigator. Grantees will let </a:t>
            </a:r>
            <a:r>
              <a:rPr lang="en">
                <a:solidFill>
                  <a:srgbClr val="262626"/>
                </a:solidFill>
                <a:latin typeface="Avenir"/>
                <a:ea typeface="Avenir"/>
                <a:cs typeface="Avenir"/>
                <a:sym typeface="Avenir"/>
              </a:rPr>
              <a:t>n</a:t>
            </a:r>
            <a:r>
              <a:rPr b="0" i="0" lang="en" sz="1400" u="none" cap="none" strike="noStrike">
                <a:solidFill>
                  <a:srgbClr val="262626"/>
                </a:solidFill>
                <a:latin typeface="Avenir"/>
                <a:ea typeface="Avenir"/>
                <a:cs typeface="Avenir"/>
                <a:sym typeface="Avenir"/>
              </a:rPr>
              <a:t>av</a:t>
            </a:r>
            <a:r>
              <a:rPr lang="en">
                <a:solidFill>
                  <a:srgbClr val="262626"/>
                </a:solidFill>
                <a:latin typeface="Avenir"/>
                <a:ea typeface="Avenir"/>
                <a:cs typeface="Avenir"/>
                <a:sym typeface="Avenir"/>
              </a:rPr>
              <a:t>igators know</a:t>
            </a:r>
            <a:r>
              <a:rPr b="0" i="0" lang="en" sz="1400" u="none" cap="none" strike="noStrike">
                <a:solidFill>
                  <a:srgbClr val="262626"/>
                </a:solidFill>
                <a:latin typeface="Avenir"/>
                <a:ea typeface="Avenir"/>
                <a:cs typeface="Avenir"/>
                <a:sym typeface="Avenir"/>
              </a:rPr>
              <a:t> if they are unable to uphold their time commitments that month.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LEARNING: Grantees have access to </a:t>
            </a:r>
            <a:r>
              <a:rPr lang="en">
                <a:solidFill>
                  <a:srgbClr val="262626"/>
                </a:solidFill>
                <a:latin typeface="Avenir"/>
                <a:ea typeface="Avenir"/>
                <a:cs typeface="Avenir"/>
                <a:sym typeface="Avenir"/>
              </a:rPr>
              <a:t>p</a:t>
            </a:r>
            <a:r>
              <a:rPr b="0" i="0" lang="en" sz="1400" u="none" cap="none" strike="noStrike">
                <a:solidFill>
                  <a:srgbClr val="262626"/>
                </a:solidFill>
                <a:latin typeface="Avenir"/>
                <a:ea typeface="Avenir"/>
                <a:cs typeface="Avenir"/>
                <a:sym typeface="Avenir"/>
              </a:rPr>
              <a:t>rofessional </a:t>
            </a:r>
            <a:r>
              <a:rPr lang="en">
                <a:solidFill>
                  <a:srgbClr val="262626"/>
                </a:solidFill>
                <a:latin typeface="Avenir"/>
                <a:ea typeface="Avenir"/>
                <a:cs typeface="Avenir"/>
                <a:sym typeface="Avenir"/>
              </a:rPr>
              <a:t>d</a:t>
            </a:r>
            <a:r>
              <a:rPr b="0" i="0" lang="en" sz="1400" u="none" cap="none" strike="noStrike">
                <a:solidFill>
                  <a:srgbClr val="262626"/>
                </a:solidFill>
                <a:latin typeface="Avenir"/>
                <a:ea typeface="Avenir"/>
                <a:cs typeface="Avenir"/>
                <a:sym typeface="Avenir"/>
              </a:rPr>
              <a:t>evelopment workshops, trainings, &amp; resources.</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0" i="0" lang="en" sz="1400" u="none" cap="none" strike="noStrike">
                <a:solidFill>
                  <a:srgbClr val="262626"/>
                </a:solidFill>
                <a:latin typeface="Avenir"/>
                <a:ea typeface="Avenir"/>
                <a:cs typeface="Avenir"/>
                <a:sym typeface="Avenir"/>
              </a:rPr>
              <a:t>Grantees will let SC know how they can be support</a:t>
            </a:r>
            <a:r>
              <a:rPr lang="en">
                <a:solidFill>
                  <a:srgbClr val="262626"/>
                </a:solidFill>
                <a:latin typeface="Avenir"/>
                <a:ea typeface="Avenir"/>
                <a:cs typeface="Avenir"/>
                <a:sym typeface="Avenir"/>
              </a:rPr>
              <a:t>ed.</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t/>
            </a:r>
            <a:endParaRPr b="0" i="0" sz="14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t/>
            </a:r>
            <a:endParaRPr b="0" i="0" sz="1400" u="none" cap="none" strike="noStrike">
              <a:solidFill>
                <a:srgbClr val="262626"/>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7d32718053_0_30"/>
          <p:cNvSpPr txBox="1"/>
          <p:nvPr>
            <p:ph type="title"/>
          </p:nvPr>
        </p:nvSpPr>
        <p:spPr>
          <a:xfrm>
            <a:off x="3129100" y="3789375"/>
            <a:ext cx="57108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3600">
                <a:solidFill>
                  <a:srgbClr val="2D8E9E"/>
                </a:solidFill>
                <a:latin typeface="Arial"/>
                <a:ea typeface="Arial"/>
                <a:cs typeface="Arial"/>
                <a:sym typeface="Arial"/>
              </a:rPr>
              <a:t>OUR </a:t>
            </a:r>
            <a:endParaRPr sz="3600">
              <a:solidFill>
                <a:srgbClr val="2D8E9E"/>
              </a:solidFill>
              <a:latin typeface="Arial"/>
              <a:ea typeface="Arial"/>
              <a:cs typeface="Arial"/>
              <a:sym typeface="Arial"/>
            </a:endParaRPr>
          </a:p>
          <a:p>
            <a:pPr indent="0" lvl="0" marL="0" rtl="0" algn="ctr">
              <a:lnSpc>
                <a:spcPct val="100000"/>
              </a:lnSpc>
              <a:spcBef>
                <a:spcPts val="0"/>
              </a:spcBef>
              <a:spcAft>
                <a:spcPts val="0"/>
              </a:spcAft>
              <a:buClr>
                <a:schemeClr val="dk1"/>
              </a:buClr>
              <a:buSzPts val="1800"/>
              <a:buNone/>
            </a:pPr>
            <a:r>
              <a:rPr i="1" lang="en" sz="3600">
                <a:solidFill>
                  <a:srgbClr val="2D8E9E"/>
                </a:solidFill>
                <a:uFill>
                  <a:noFill/>
                </a:uFill>
                <a:latin typeface="Arial"/>
                <a:ea typeface="Arial"/>
                <a:cs typeface="Arial"/>
                <a:sym typeface="Arial"/>
                <a:hlinkClick r:id="rId3">
                  <a:extLst>
                    <a:ext uri="{A12FA001-AC4F-418D-AE19-62706E023703}">
                      <ahyp:hlinkClr val="tx"/>
                    </a:ext>
                  </a:extLst>
                </a:hlinkClick>
              </a:rPr>
              <a:t>NAVIGATORS</a:t>
            </a:r>
            <a:endParaRPr i="1" sz="3600">
              <a:solidFill>
                <a:srgbClr val="2D8E9E"/>
              </a:solidFill>
              <a:latin typeface="Arial"/>
              <a:ea typeface="Arial"/>
              <a:cs typeface="Arial"/>
              <a:sym typeface="Arial"/>
            </a:endParaRPr>
          </a:p>
        </p:txBody>
      </p:sp>
      <p:pic>
        <p:nvPicPr>
          <p:cNvPr id="190" name="Google Shape;190;g17d32718053_0_30"/>
          <p:cNvPicPr preferRelativeResize="0"/>
          <p:nvPr/>
        </p:nvPicPr>
        <p:blipFill>
          <a:blip r:embed="rId4">
            <a:alphaModFix/>
          </a:blip>
          <a:stretch>
            <a:fillRect/>
          </a:stretch>
        </p:blipFill>
        <p:spPr>
          <a:xfrm>
            <a:off x="314825" y="52125"/>
            <a:ext cx="4146577" cy="1601126"/>
          </a:xfrm>
          <a:prstGeom prst="rect">
            <a:avLst/>
          </a:prstGeom>
          <a:noFill/>
          <a:ln>
            <a:noFill/>
          </a:ln>
        </p:spPr>
      </p:pic>
      <p:pic>
        <p:nvPicPr>
          <p:cNvPr id="191" name="Google Shape;191;g17d32718053_0_30"/>
          <p:cNvPicPr preferRelativeResize="0"/>
          <p:nvPr/>
        </p:nvPicPr>
        <p:blipFill>
          <a:blip r:embed="rId5">
            <a:alphaModFix/>
          </a:blip>
          <a:stretch>
            <a:fillRect/>
          </a:stretch>
        </p:blipFill>
        <p:spPr>
          <a:xfrm>
            <a:off x="4910400" y="128025"/>
            <a:ext cx="4102352" cy="1601126"/>
          </a:xfrm>
          <a:prstGeom prst="rect">
            <a:avLst/>
          </a:prstGeom>
          <a:noFill/>
          <a:ln>
            <a:noFill/>
          </a:ln>
        </p:spPr>
      </p:pic>
      <p:pic>
        <p:nvPicPr>
          <p:cNvPr id="192" name="Google Shape;192;g17d32718053_0_30"/>
          <p:cNvPicPr preferRelativeResize="0"/>
          <p:nvPr/>
        </p:nvPicPr>
        <p:blipFill>
          <a:blip r:embed="rId6">
            <a:alphaModFix/>
          </a:blip>
          <a:stretch>
            <a:fillRect/>
          </a:stretch>
        </p:blipFill>
        <p:spPr>
          <a:xfrm>
            <a:off x="257805" y="1756369"/>
            <a:ext cx="4614867" cy="1579875"/>
          </a:xfrm>
          <a:prstGeom prst="rect">
            <a:avLst/>
          </a:prstGeom>
          <a:noFill/>
          <a:ln>
            <a:noFill/>
          </a:ln>
        </p:spPr>
      </p:pic>
      <p:pic>
        <p:nvPicPr>
          <p:cNvPr id="193" name="Google Shape;193;g17d32718053_0_30"/>
          <p:cNvPicPr preferRelativeResize="0"/>
          <p:nvPr/>
        </p:nvPicPr>
        <p:blipFill>
          <a:blip r:embed="rId7">
            <a:alphaModFix/>
          </a:blip>
          <a:stretch>
            <a:fillRect/>
          </a:stretch>
        </p:blipFill>
        <p:spPr>
          <a:xfrm>
            <a:off x="4921981" y="1788112"/>
            <a:ext cx="4146567" cy="1579876"/>
          </a:xfrm>
          <a:prstGeom prst="rect">
            <a:avLst/>
          </a:prstGeom>
          <a:noFill/>
          <a:ln>
            <a:noFill/>
          </a:ln>
        </p:spPr>
      </p:pic>
      <p:pic>
        <p:nvPicPr>
          <p:cNvPr id="194" name="Google Shape;194;g17d32718053_0_30"/>
          <p:cNvPicPr preferRelativeResize="0"/>
          <p:nvPr/>
        </p:nvPicPr>
        <p:blipFill>
          <a:blip r:embed="rId8">
            <a:alphaModFix/>
          </a:blip>
          <a:stretch>
            <a:fillRect/>
          </a:stretch>
        </p:blipFill>
        <p:spPr>
          <a:xfrm>
            <a:off x="613875" y="3412450"/>
            <a:ext cx="2829948" cy="1601125"/>
          </a:xfrm>
          <a:prstGeom prst="rect">
            <a:avLst/>
          </a:prstGeom>
          <a:noFill/>
          <a:ln>
            <a:noFill/>
          </a:ln>
        </p:spPr>
      </p:pic>
      <p:pic>
        <p:nvPicPr>
          <p:cNvPr descr="Text, logo&#10;&#10;Description automatically generated" id="195" name="Google Shape;195;g17d32718053_0_30"/>
          <p:cNvPicPr preferRelativeResize="0"/>
          <p:nvPr/>
        </p:nvPicPr>
        <p:blipFill rotWithShape="1">
          <a:blip r:embed="rId9">
            <a:alphaModFix/>
          </a:blip>
          <a:srcRect b="0" l="0" r="0" t="0"/>
          <a:stretch/>
        </p:blipFill>
        <p:spPr>
          <a:xfrm>
            <a:off x="7925450" y="4730100"/>
            <a:ext cx="1218551" cy="369625"/>
          </a:xfrm>
          <a:prstGeom prst="rect">
            <a:avLst/>
          </a:prstGeom>
          <a:noFill/>
          <a:ln>
            <a:noFill/>
          </a:ln>
        </p:spPr>
      </p:pic>
      <p:cxnSp>
        <p:nvCxnSpPr>
          <p:cNvPr id="196" name="Google Shape;196;g17d32718053_0_30"/>
          <p:cNvCxnSpPr/>
          <p:nvPr/>
        </p:nvCxnSpPr>
        <p:spPr>
          <a:xfrm flipH="1" rot="10800000">
            <a:off x="5162206" y="4806288"/>
            <a:ext cx="1644600" cy="12300"/>
          </a:xfrm>
          <a:prstGeom prst="straightConnector1">
            <a:avLst/>
          </a:prstGeom>
          <a:noFill/>
          <a:ln cap="flat" cmpd="sng" w="38100">
            <a:solidFill>
              <a:srgbClr val="F15D5E"/>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5f900d19c4_0_54"/>
          <p:cNvSpPr txBox="1"/>
          <p:nvPr>
            <p:ph type="title"/>
          </p:nvPr>
        </p:nvSpPr>
        <p:spPr>
          <a:xfrm>
            <a:off x="457200" y="27842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4100">
                <a:solidFill>
                  <a:srgbClr val="2D8E9E"/>
                </a:solidFill>
                <a:latin typeface="Arial"/>
                <a:ea typeface="Arial"/>
                <a:cs typeface="Arial"/>
                <a:sym typeface="Arial"/>
              </a:rPr>
              <a:t>SUPPORT CENTER RESOURCES</a:t>
            </a:r>
            <a:endParaRPr sz="4100">
              <a:solidFill>
                <a:srgbClr val="2D8E9E"/>
              </a:solidFill>
              <a:latin typeface="Arial"/>
              <a:ea typeface="Arial"/>
              <a:cs typeface="Arial"/>
              <a:sym typeface="Arial"/>
            </a:endParaRPr>
          </a:p>
        </p:txBody>
      </p:sp>
      <p:pic>
        <p:nvPicPr>
          <p:cNvPr descr="Text, logo&#10;&#10;Description automatically generated" id="202" name="Google Shape;202;g25f900d19c4_0_54"/>
          <p:cNvPicPr preferRelativeResize="0"/>
          <p:nvPr/>
        </p:nvPicPr>
        <p:blipFill rotWithShape="1">
          <a:blip r:embed="rId3">
            <a:alphaModFix/>
          </a:blip>
          <a:srcRect b="0" l="0" r="0" t="0"/>
          <a:stretch/>
        </p:blipFill>
        <p:spPr>
          <a:xfrm>
            <a:off x="7925450" y="4730100"/>
            <a:ext cx="1218551" cy="369625"/>
          </a:xfrm>
          <a:prstGeom prst="rect">
            <a:avLst/>
          </a:prstGeom>
          <a:noFill/>
          <a:ln>
            <a:noFill/>
          </a:ln>
        </p:spPr>
      </p:pic>
      <p:sp>
        <p:nvSpPr>
          <p:cNvPr id="203" name="Google Shape;203;g25f900d19c4_0_54"/>
          <p:cNvSpPr txBox="1"/>
          <p:nvPr/>
        </p:nvSpPr>
        <p:spPr>
          <a:xfrm>
            <a:off x="243126" y="1315700"/>
            <a:ext cx="8443800" cy="16584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31859B"/>
              </a:buClr>
              <a:buSzPts val="1400"/>
              <a:buFont typeface="Arial"/>
              <a:buNone/>
            </a:pPr>
            <a:r>
              <a:rPr b="1" lang="en" sz="1600">
                <a:solidFill>
                  <a:srgbClr val="2D8E9E"/>
                </a:solidFill>
                <a:latin typeface="Avenir"/>
                <a:ea typeface="Avenir"/>
                <a:cs typeface="Avenir"/>
                <a:sym typeface="Avenir"/>
              </a:rPr>
              <a:t>WORKSHOPS</a:t>
            </a:r>
            <a:endParaRPr b="1" sz="900">
              <a:solidFill>
                <a:srgbClr val="2D8E9E"/>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3 passes/organization to attend workshops.</a:t>
            </a:r>
            <a:endParaRPr sz="1500">
              <a:solidFill>
                <a:srgbClr val="262626"/>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Invitations to attend workshops with surplus seats.</a:t>
            </a:r>
            <a:endParaRPr sz="1500">
              <a:solidFill>
                <a:srgbClr val="262626"/>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Workshops include: grant writing, financial management, </a:t>
            </a:r>
            <a:endParaRPr sz="1500">
              <a:solidFill>
                <a:srgbClr val="262626"/>
              </a:solidFill>
              <a:latin typeface="Avenir"/>
              <a:ea typeface="Avenir"/>
              <a:cs typeface="Avenir"/>
              <a:sym typeface="Avenir"/>
            </a:endParaRPr>
          </a:p>
          <a:p>
            <a:pPr indent="0" lvl="0" marL="457200" marR="0" rtl="0" algn="l">
              <a:lnSpc>
                <a:spcPct val="100000"/>
              </a:lnSpc>
              <a:spcBef>
                <a:spcPts val="0"/>
              </a:spcBef>
              <a:spcAft>
                <a:spcPts val="0"/>
              </a:spcAft>
              <a:buNone/>
            </a:pPr>
            <a:r>
              <a:rPr lang="en" sz="1500">
                <a:solidFill>
                  <a:srgbClr val="262626"/>
                </a:solidFill>
                <a:latin typeface="Avenir"/>
                <a:ea typeface="Avenir"/>
                <a:cs typeface="Avenir"/>
                <a:sym typeface="Avenir"/>
              </a:rPr>
              <a:t>public</a:t>
            </a:r>
            <a:r>
              <a:rPr lang="en" sz="1500">
                <a:solidFill>
                  <a:srgbClr val="262626"/>
                </a:solidFill>
                <a:latin typeface="Avenir"/>
                <a:ea typeface="Avenir"/>
                <a:cs typeface="Avenir"/>
                <a:sym typeface="Avenir"/>
              </a:rPr>
              <a:t> speaking, etc. </a:t>
            </a:r>
            <a:endParaRPr b="1"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rPr b="1" lang="en" sz="1600">
                <a:solidFill>
                  <a:srgbClr val="31859B"/>
                </a:solidFill>
                <a:latin typeface="Avenir"/>
                <a:ea typeface="Avenir"/>
                <a:cs typeface="Avenir"/>
                <a:sym typeface="Avenir"/>
              </a:rPr>
              <a:t>EXECUTIVE LEADERSHIP TRAININGS</a:t>
            </a:r>
            <a:endParaRPr b="1" sz="1600">
              <a:solidFill>
                <a:srgbClr val="31859B"/>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Invitation to apply for the New Executive Director training program held twice a year.</a:t>
            </a:r>
            <a:endParaRPr sz="1500">
              <a:solidFill>
                <a:srgbClr val="262626"/>
              </a:solidFill>
              <a:latin typeface="Avenir"/>
              <a:ea typeface="Avenir"/>
              <a:cs typeface="Avenir"/>
              <a:sym typeface="Avenir"/>
            </a:endParaRPr>
          </a:p>
          <a:p>
            <a:pPr indent="-323850" lvl="1" marL="914400" marR="0" rtl="0" algn="l">
              <a:lnSpc>
                <a:spcPct val="100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Meets virtually on Thursdays: </a:t>
            </a:r>
            <a:r>
              <a:rPr b="1" lang="en" sz="1500">
                <a:solidFill>
                  <a:schemeClr val="dk1"/>
                </a:solidFill>
                <a:latin typeface="Avenir"/>
                <a:ea typeface="Avenir"/>
                <a:cs typeface="Avenir"/>
                <a:sym typeface="Avenir"/>
              </a:rPr>
              <a:t>October 5th, 12th, &amp; 19th from 12pm - 5pm.</a:t>
            </a:r>
            <a:endParaRPr b="1" sz="1500">
              <a:solidFill>
                <a:schemeClr val="dk1"/>
              </a:solidFill>
              <a:latin typeface="Avenir"/>
              <a:ea typeface="Avenir"/>
              <a:cs typeface="Avenir"/>
              <a:sym typeface="Avenir"/>
            </a:endParaRPr>
          </a:p>
          <a:p>
            <a:pPr indent="-323850" lvl="0" marL="457200" marR="0" rtl="0" algn="l">
              <a:lnSpc>
                <a:spcPct val="100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Invitation to the Leadership Collaborative (scholarships available).</a:t>
            </a:r>
            <a:r>
              <a:rPr b="1" lang="en" sz="1500">
                <a:solidFill>
                  <a:schemeClr val="dk1"/>
                </a:solidFill>
                <a:latin typeface="Avenir"/>
                <a:ea typeface="Avenir"/>
                <a:cs typeface="Avenir"/>
                <a:sym typeface="Avenir"/>
              </a:rPr>
              <a:t> 	</a:t>
            </a:r>
            <a:endParaRPr b="1" sz="1500">
              <a:solidFill>
                <a:schemeClr val="dk1"/>
              </a:solidFill>
              <a:latin typeface="Avenir"/>
              <a:ea typeface="Avenir"/>
              <a:cs typeface="Avenir"/>
              <a:sym typeface="Avenir"/>
            </a:endParaRPr>
          </a:p>
          <a:p>
            <a:pPr indent="-323850" lvl="1" marL="914400" marR="0" rtl="0" algn="l">
              <a:lnSpc>
                <a:spcPct val="100000"/>
              </a:lnSpc>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2024 Dates TBA .</a:t>
            </a:r>
            <a:endParaRPr sz="1500">
              <a:solidFill>
                <a:schemeClr val="dk1"/>
              </a:solidFill>
              <a:latin typeface="Avenir"/>
              <a:ea typeface="Avenir"/>
              <a:cs typeface="Avenir"/>
              <a:sym typeface="Avenir"/>
            </a:endParaRPr>
          </a:p>
          <a:p>
            <a:pPr indent="0" lvl="0" marL="0" marR="0" rtl="0" algn="l">
              <a:lnSpc>
                <a:spcPct val="100000"/>
              </a:lnSpc>
              <a:spcBef>
                <a:spcPts val="0"/>
              </a:spcBef>
              <a:spcAft>
                <a:spcPts val="0"/>
              </a:spcAft>
              <a:buClr>
                <a:srgbClr val="31859B"/>
              </a:buClr>
              <a:buSzPts val="1400"/>
              <a:buFont typeface="Arial"/>
              <a:buNone/>
            </a:pPr>
            <a:r>
              <a:t/>
            </a:r>
            <a:endParaRPr sz="1500">
              <a:solidFill>
                <a:srgbClr val="262626"/>
              </a:solidFill>
              <a:latin typeface="Avenir"/>
              <a:ea typeface="Avenir"/>
              <a:cs typeface="Avenir"/>
              <a:sym typeface="Avenir"/>
            </a:endParaRPr>
          </a:p>
          <a:p>
            <a:pPr indent="0" lvl="0" marL="0" rtl="0" algn="l">
              <a:spcBef>
                <a:spcPts val="0"/>
              </a:spcBef>
              <a:spcAft>
                <a:spcPts val="0"/>
              </a:spcAft>
              <a:buClr>
                <a:srgbClr val="31859B"/>
              </a:buClr>
              <a:buSzPts val="1400"/>
              <a:buFont typeface="Arial"/>
              <a:buNone/>
            </a:pPr>
            <a:r>
              <a:rPr b="1" lang="en" sz="1600">
                <a:solidFill>
                  <a:srgbClr val="31859B"/>
                </a:solidFill>
                <a:latin typeface="Avenir"/>
                <a:ea typeface="Avenir"/>
                <a:cs typeface="Avenir"/>
                <a:sym typeface="Avenir"/>
              </a:rPr>
              <a:t>OFFICE HOURS</a:t>
            </a:r>
            <a:endParaRPr b="1" sz="1600">
              <a:solidFill>
                <a:srgbClr val="31859B"/>
              </a:solidFill>
              <a:latin typeface="Avenir"/>
              <a:ea typeface="Avenir"/>
              <a:cs typeface="Avenir"/>
              <a:sym typeface="Avenir"/>
            </a:endParaRPr>
          </a:p>
          <a:p>
            <a:pPr indent="-323850" lvl="0" marL="457200" rtl="0" algn="l">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One-hour office hour with Support Center executive staff or affiliates to discuss organizational challenges and possible solutions.</a:t>
            </a:r>
            <a:endParaRPr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31859B"/>
              </a:solidFill>
              <a:latin typeface="Avenir"/>
              <a:ea typeface="Avenir"/>
              <a:cs typeface="Avenir"/>
              <a:sym typeface="Avenir"/>
            </a:endParaRPr>
          </a:p>
        </p:txBody>
      </p:sp>
      <p:pic>
        <p:nvPicPr>
          <p:cNvPr id="204" name="Google Shape;204;g25f900d19c4_0_54"/>
          <p:cNvPicPr preferRelativeResize="0"/>
          <p:nvPr/>
        </p:nvPicPr>
        <p:blipFill>
          <a:blip r:embed="rId4">
            <a:alphaModFix/>
          </a:blip>
          <a:stretch>
            <a:fillRect/>
          </a:stretch>
        </p:blipFill>
        <p:spPr>
          <a:xfrm>
            <a:off x="6700425" y="1004525"/>
            <a:ext cx="1893375" cy="1861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60e0d4a7f6_1_5"/>
          <p:cNvSpPr txBox="1"/>
          <p:nvPr>
            <p:ph type="title"/>
          </p:nvPr>
        </p:nvSpPr>
        <p:spPr>
          <a:xfrm>
            <a:off x="457200" y="278425"/>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en" sz="4100">
                <a:solidFill>
                  <a:srgbClr val="2D8E9E"/>
                </a:solidFill>
                <a:latin typeface="Arial"/>
                <a:ea typeface="Arial"/>
                <a:cs typeface="Arial"/>
                <a:sym typeface="Arial"/>
              </a:rPr>
              <a:t>WORKSHOP SURVEY</a:t>
            </a:r>
            <a:endParaRPr sz="4100">
              <a:solidFill>
                <a:srgbClr val="2D8E9E"/>
              </a:solidFill>
              <a:latin typeface="Arial"/>
              <a:ea typeface="Arial"/>
              <a:cs typeface="Arial"/>
              <a:sym typeface="Arial"/>
            </a:endParaRPr>
          </a:p>
        </p:txBody>
      </p:sp>
      <p:pic>
        <p:nvPicPr>
          <p:cNvPr descr="Text, logo&#10;&#10;Description automatically generated" id="210" name="Google Shape;210;g260e0d4a7f6_1_5"/>
          <p:cNvPicPr preferRelativeResize="0"/>
          <p:nvPr/>
        </p:nvPicPr>
        <p:blipFill rotWithShape="1">
          <a:blip r:embed="rId3">
            <a:alphaModFix/>
          </a:blip>
          <a:srcRect b="0" l="0" r="0" t="0"/>
          <a:stretch/>
        </p:blipFill>
        <p:spPr>
          <a:xfrm>
            <a:off x="7925450" y="4730100"/>
            <a:ext cx="1218551" cy="369625"/>
          </a:xfrm>
          <a:prstGeom prst="rect">
            <a:avLst/>
          </a:prstGeom>
          <a:noFill/>
          <a:ln>
            <a:noFill/>
          </a:ln>
        </p:spPr>
      </p:pic>
      <p:sp>
        <p:nvSpPr>
          <p:cNvPr id="211" name="Google Shape;211;g260e0d4a7f6_1_5"/>
          <p:cNvSpPr txBox="1"/>
          <p:nvPr/>
        </p:nvSpPr>
        <p:spPr>
          <a:xfrm>
            <a:off x="243126" y="1239500"/>
            <a:ext cx="8443800" cy="1658400"/>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31859B"/>
              </a:buClr>
              <a:buSzPts val="1400"/>
              <a:buFont typeface="Arial"/>
              <a:buNone/>
            </a:pPr>
            <a:r>
              <a:rPr b="1" lang="en" sz="1600">
                <a:solidFill>
                  <a:srgbClr val="2D8E9E"/>
                </a:solidFill>
                <a:latin typeface="Avenir"/>
                <a:ea typeface="Avenir"/>
                <a:cs typeface="Avenir"/>
                <a:sym typeface="Avenir"/>
              </a:rPr>
              <a:t>WORKSHOPS</a:t>
            </a:r>
            <a:endParaRPr b="1" sz="900">
              <a:solidFill>
                <a:srgbClr val="2D8E9E"/>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3 passes/organization to attend workshops.</a:t>
            </a:r>
            <a:endParaRPr sz="1500">
              <a:solidFill>
                <a:srgbClr val="262626"/>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Invitations to attend workshops with surplus seats.</a:t>
            </a:r>
            <a:endParaRPr sz="1500">
              <a:solidFill>
                <a:srgbClr val="262626"/>
              </a:solidFill>
              <a:latin typeface="Avenir"/>
              <a:ea typeface="Avenir"/>
              <a:cs typeface="Avenir"/>
              <a:sym typeface="Avenir"/>
            </a:endParaRPr>
          </a:p>
          <a:p>
            <a:pPr indent="-323850" lvl="0" marL="457200" marR="0" rtl="0" algn="l">
              <a:lnSpc>
                <a:spcPct val="100000"/>
              </a:lnSpc>
              <a:spcBef>
                <a:spcPts val="0"/>
              </a:spcBef>
              <a:spcAft>
                <a:spcPts val="0"/>
              </a:spcAft>
              <a:buClr>
                <a:srgbClr val="262626"/>
              </a:buClr>
              <a:buSzPts val="1500"/>
              <a:buFont typeface="Avenir"/>
              <a:buChar char="●"/>
            </a:pPr>
            <a:r>
              <a:rPr lang="en" sz="1500">
                <a:solidFill>
                  <a:srgbClr val="262626"/>
                </a:solidFill>
                <a:latin typeface="Avenir"/>
                <a:ea typeface="Avenir"/>
                <a:cs typeface="Avenir"/>
                <a:sym typeface="Avenir"/>
              </a:rPr>
              <a:t>Workshops include: grant writing, financial management, </a:t>
            </a:r>
            <a:endParaRPr sz="1500">
              <a:solidFill>
                <a:srgbClr val="262626"/>
              </a:solidFill>
              <a:latin typeface="Avenir"/>
              <a:ea typeface="Avenir"/>
              <a:cs typeface="Avenir"/>
              <a:sym typeface="Avenir"/>
            </a:endParaRPr>
          </a:p>
          <a:p>
            <a:pPr indent="0" lvl="0" marL="457200" marR="0" rtl="0" algn="l">
              <a:lnSpc>
                <a:spcPct val="100000"/>
              </a:lnSpc>
              <a:spcBef>
                <a:spcPts val="0"/>
              </a:spcBef>
              <a:spcAft>
                <a:spcPts val="0"/>
              </a:spcAft>
              <a:buNone/>
            </a:pPr>
            <a:r>
              <a:rPr lang="en" sz="1500">
                <a:solidFill>
                  <a:srgbClr val="262626"/>
                </a:solidFill>
                <a:latin typeface="Avenir"/>
                <a:ea typeface="Avenir"/>
                <a:cs typeface="Avenir"/>
                <a:sym typeface="Avenir"/>
              </a:rPr>
              <a:t>public speaking, etc. </a:t>
            </a:r>
            <a:endParaRPr sz="1500">
              <a:solidFill>
                <a:srgbClr val="262626"/>
              </a:solidFill>
              <a:latin typeface="Avenir"/>
              <a:ea typeface="Avenir"/>
              <a:cs typeface="Avenir"/>
              <a:sym typeface="Avenir"/>
            </a:endParaRPr>
          </a:p>
          <a:p>
            <a:pPr indent="0" lvl="0" marL="457200" marR="0" rtl="0" algn="l">
              <a:lnSpc>
                <a:spcPct val="100000"/>
              </a:lnSpc>
              <a:spcBef>
                <a:spcPts val="0"/>
              </a:spcBef>
              <a:spcAft>
                <a:spcPts val="0"/>
              </a:spcAft>
              <a:buNone/>
            </a:pPr>
            <a:r>
              <a:t/>
            </a:r>
            <a:endParaRPr sz="1500">
              <a:solidFill>
                <a:srgbClr val="262626"/>
              </a:solidFill>
              <a:latin typeface="Avenir"/>
              <a:ea typeface="Avenir"/>
              <a:cs typeface="Avenir"/>
              <a:sym typeface="Avenir"/>
            </a:endParaRPr>
          </a:p>
          <a:p>
            <a:pPr indent="0" lvl="0" marL="457200" marR="0" rtl="0" algn="l">
              <a:lnSpc>
                <a:spcPct val="100000"/>
              </a:lnSpc>
              <a:spcBef>
                <a:spcPts val="0"/>
              </a:spcBef>
              <a:spcAft>
                <a:spcPts val="0"/>
              </a:spcAft>
              <a:buNone/>
            </a:pPr>
            <a:r>
              <a:t/>
            </a:r>
            <a:endParaRPr sz="1500">
              <a:solidFill>
                <a:srgbClr val="262626"/>
              </a:solidFill>
              <a:latin typeface="Avenir"/>
              <a:ea typeface="Avenir"/>
              <a:cs typeface="Avenir"/>
              <a:sym typeface="Avenir"/>
            </a:endParaRPr>
          </a:p>
          <a:p>
            <a:pPr indent="0" lvl="0" marL="0" marR="0" rtl="0" algn="l">
              <a:lnSpc>
                <a:spcPct val="100000"/>
              </a:lnSpc>
              <a:spcBef>
                <a:spcPts val="0"/>
              </a:spcBef>
              <a:spcAft>
                <a:spcPts val="0"/>
              </a:spcAft>
              <a:buNone/>
            </a:pPr>
            <a:r>
              <a:t/>
            </a:r>
            <a:endParaRPr sz="1500">
              <a:solidFill>
                <a:srgbClr val="262626"/>
              </a:solidFill>
              <a:latin typeface="Avenir"/>
              <a:ea typeface="Avenir"/>
              <a:cs typeface="Avenir"/>
              <a:sym typeface="Avenir"/>
            </a:endParaRPr>
          </a:p>
          <a:p>
            <a:pPr indent="0" lvl="0" marL="0" marR="0" rtl="0" algn="l">
              <a:lnSpc>
                <a:spcPct val="100000"/>
              </a:lnSpc>
              <a:spcBef>
                <a:spcPts val="0"/>
              </a:spcBef>
              <a:spcAft>
                <a:spcPts val="0"/>
              </a:spcAft>
              <a:buNone/>
            </a:pPr>
            <a:r>
              <a:rPr b="1" lang="en" sz="2100">
                <a:solidFill>
                  <a:srgbClr val="E06666"/>
                </a:solidFill>
                <a:latin typeface="Avenir"/>
                <a:ea typeface="Avenir"/>
                <a:cs typeface="Avenir"/>
                <a:sym typeface="Avenir"/>
              </a:rPr>
              <a:t>         WHAT WORKSHOPS INTEREST YOU?</a:t>
            </a:r>
            <a:endParaRPr b="1" sz="2100">
              <a:solidFill>
                <a:srgbClr val="E0666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262626"/>
              </a:solidFill>
              <a:latin typeface="Avenir"/>
              <a:ea typeface="Avenir"/>
              <a:cs typeface="Avenir"/>
              <a:sym typeface="Avenir"/>
            </a:endParaRPr>
          </a:p>
          <a:p>
            <a:pPr indent="0" lvl="0" marL="91440" marR="0" rtl="0" algn="l">
              <a:lnSpc>
                <a:spcPct val="100000"/>
              </a:lnSpc>
              <a:spcBef>
                <a:spcPts val="0"/>
              </a:spcBef>
              <a:spcAft>
                <a:spcPts val="0"/>
              </a:spcAft>
              <a:buClr>
                <a:srgbClr val="31859B"/>
              </a:buClr>
              <a:buSzPts val="1400"/>
              <a:buFont typeface="Arial"/>
              <a:buNone/>
            </a:pPr>
            <a:r>
              <a:t/>
            </a:r>
            <a:endParaRPr b="1" sz="1500">
              <a:solidFill>
                <a:srgbClr val="31859B"/>
              </a:solidFill>
              <a:latin typeface="Avenir"/>
              <a:ea typeface="Avenir"/>
              <a:cs typeface="Avenir"/>
              <a:sym typeface="Avenir"/>
            </a:endParaRPr>
          </a:p>
        </p:txBody>
      </p:sp>
      <p:pic>
        <p:nvPicPr>
          <p:cNvPr id="212" name="Google Shape;212;g260e0d4a7f6_1_5"/>
          <p:cNvPicPr preferRelativeResize="0"/>
          <p:nvPr/>
        </p:nvPicPr>
        <p:blipFill>
          <a:blip r:embed="rId4">
            <a:alphaModFix/>
          </a:blip>
          <a:stretch>
            <a:fillRect/>
          </a:stretch>
        </p:blipFill>
        <p:spPr>
          <a:xfrm>
            <a:off x="6369137" y="1672462"/>
            <a:ext cx="2487013" cy="24870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Lakimja Mattocks</dc:creator>
</cp:coreProperties>
</file>