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4"/>
  </p:notesMasterIdLst>
  <p:handoutMasterIdLst>
    <p:handoutMasterId r:id="rId35"/>
  </p:handoutMasterIdLst>
  <p:sldIdLst>
    <p:sldId id="256" r:id="rId7"/>
    <p:sldId id="257" r:id="rId8"/>
    <p:sldId id="258" r:id="rId9"/>
    <p:sldId id="259" r:id="rId10"/>
    <p:sldId id="280" r:id="rId11"/>
    <p:sldId id="282" r:id="rId12"/>
    <p:sldId id="281" r:id="rId13"/>
    <p:sldId id="283" r:id="rId14"/>
    <p:sldId id="264" r:id="rId15"/>
    <p:sldId id="265" r:id="rId16"/>
    <p:sldId id="266" r:id="rId17"/>
    <p:sldId id="272" r:id="rId18"/>
    <p:sldId id="267" r:id="rId19"/>
    <p:sldId id="268" r:id="rId20"/>
    <p:sldId id="269" r:id="rId21"/>
    <p:sldId id="270" r:id="rId22"/>
    <p:sldId id="271" r:id="rId23"/>
    <p:sldId id="285" r:id="rId24"/>
    <p:sldId id="284" r:id="rId25"/>
    <p:sldId id="276" r:id="rId26"/>
    <p:sldId id="277" r:id="rId27"/>
    <p:sldId id="291" r:id="rId28"/>
    <p:sldId id="287" r:id="rId29"/>
    <p:sldId id="278" r:id="rId30"/>
    <p:sldId id="279" r:id="rId31"/>
    <p:sldId id="288" r:id="rId32"/>
    <p:sldId id="290" r:id="rId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734097-627B-C522-23D9-7E9C800680EE}" name="Haberl, Lisa" initials="HL" userId="S::lhaberl@doe.nj.gov::b64cb466-aeff-4190-9e2e-da1f32030b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813B8-91C0-3DDF-8788-C5C0FBB6B978}" v="4" dt="2023-08-30T15:27:36.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176"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gatti, Peter" userId="S::pmazzaga@doe.nj.gov::d885410b-8af8-48ce-89eb-76b89c7a7250" providerId="AD" clId="Web-{359813B8-91C0-3DDF-8788-C5C0FBB6B978}"/>
    <pc:docChg chg="delSld">
      <pc:chgData name="Mazzagatti, Peter" userId="S::pmazzaga@doe.nj.gov::d885410b-8af8-48ce-89eb-76b89c7a7250" providerId="AD" clId="Web-{359813B8-91C0-3DDF-8788-C5C0FBB6B978}" dt="2023-08-30T15:27:36.461" v="3"/>
      <pc:docMkLst>
        <pc:docMk/>
      </pc:docMkLst>
      <pc:sldChg chg="del">
        <pc:chgData name="Mazzagatti, Peter" userId="S::pmazzaga@doe.nj.gov::d885410b-8af8-48ce-89eb-76b89c7a7250" providerId="AD" clId="Web-{359813B8-91C0-3DDF-8788-C5C0FBB6B978}" dt="2023-08-30T15:26:58.631" v="0"/>
        <pc:sldMkLst>
          <pc:docMk/>
          <pc:sldMk cId="953647768" sldId="292"/>
        </pc:sldMkLst>
      </pc:sldChg>
      <pc:sldChg chg="del">
        <pc:chgData name="Mazzagatti, Peter" userId="S::pmazzaga@doe.nj.gov::d885410b-8af8-48ce-89eb-76b89c7a7250" providerId="AD" clId="Web-{359813B8-91C0-3DDF-8788-C5C0FBB6B978}" dt="2023-08-30T15:27:02.131" v="1"/>
        <pc:sldMkLst>
          <pc:docMk/>
          <pc:sldMk cId="2765322320" sldId="293"/>
        </pc:sldMkLst>
      </pc:sldChg>
      <pc:sldChg chg="del">
        <pc:chgData name="Mazzagatti, Peter" userId="S::pmazzaga@doe.nj.gov::d885410b-8af8-48ce-89eb-76b89c7a7250" providerId="AD" clId="Web-{359813B8-91C0-3DDF-8788-C5C0FBB6B978}" dt="2023-08-30T15:27:09.741" v="2"/>
        <pc:sldMkLst>
          <pc:docMk/>
          <pc:sldMk cId="3482879618" sldId="294"/>
        </pc:sldMkLst>
      </pc:sldChg>
      <pc:sldChg chg="del">
        <pc:chgData name="Mazzagatti, Peter" userId="S::pmazzaga@doe.nj.gov::d885410b-8af8-48ce-89eb-76b89c7a7250" providerId="AD" clId="Web-{359813B8-91C0-3DDF-8788-C5C0FBB6B978}" dt="2023-08-30T15:27:36.461" v="3"/>
        <pc:sldMkLst>
          <pc:docMk/>
          <pc:sldMk cId="2976060618"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7425AFB-E73E-4C47-BA4D-95B867A1CC07}" type="datetimeFigureOut">
              <a:rPr lang="en-US" smtClean="0"/>
              <a:t>8/30/2023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D8AC223-25EB-40B2-9538-010511AACFA5}" type="datetimeFigureOut">
              <a:rPr lang="en-US" smtClean="0"/>
              <a:t>8/30/2023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20883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2" Type="http://schemas.openxmlformats.org/officeDocument/2006/relationships/hyperlink" Target="nj.gov/education" TargetMode="External"/><Relationship Id="rId1" Type="http://schemas.openxmlformats.org/officeDocument/2006/relationships/slideLayout" Target="../slideLayouts/slideLayout14.xml"/><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 y="3012856"/>
            <a:ext cx="12191999" cy="1282447"/>
          </a:xfrm>
          <a:prstGeom prst="rect">
            <a:avLst/>
          </a:prstGeom>
        </p:spPr>
        <p:txBody>
          <a:bodyPr lIns="91440" tIns="45720" rIns="91440" bIns="45720" anchor="b"/>
          <a:lstStyle/>
          <a:p>
            <a:endParaRPr lang="en-US" sz="4400" dirty="0">
              <a:latin typeface="Palatino Linotype"/>
            </a:endParaRPr>
          </a:p>
          <a:p>
            <a:r>
              <a:rPr lang="en-US" sz="4400" dirty="0">
                <a:latin typeface="Palatino Linotype"/>
              </a:rPr>
              <a:t>Chapter 9C Regulations and Professional </a:t>
            </a:r>
            <a:r>
              <a:rPr lang="en-US" sz="4400">
                <a:latin typeface="Palatino Linotype"/>
              </a:rPr>
              <a:t>Learning: 2023-2024 and Beyond</a:t>
            </a:r>
          </a:p>
        </p:txBody>
      </p:sp>
      <p:sp>
        <p:nvSpPr>
          <p:cNvPr id="3" name="Subtitle 2">
            <a:extLst>
              <a:ext uri="{FF2B5EF4-FFF2-40B4-BE49-F238E27FC236}">
                <a16:creationId xmlns:a16="http://schemas.microsoft.com/office/drawing/2014/main" id="{30AE7A4C-4E05-4EB7-8132-D7A46DDE6BBA}"/>
              </a:ext>
            </a:extLst>
          </p:cNvPr>
          <p:cNvSpPr>
            <a:spLocks noGrp="1"/>
          </p:cNvSpPr>
          <p:nvPr>
            <p:ph type="subTitle" idx="1"/>
          </p:nvPr>
        </p:nvSpPr>
        <p:spPr>
          <a:xfrm>
            <a:off x="2" y="4494498"/>
            <a:ext cx="12191998" cy="1387820"/>
          </a:xfrm>
        </p:spPr>
        <p:txBody>
          <a:bodyPr/>
          <a:lstStyle/>
          <a:p>
            <a:r>
              <a:rPr lang="en-US" dirty="0"/>
              <a:t>Office of Educator Effectiveness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354397" y="243749"/>
            <a:ext cx="10257497" cy="747579"/>
          </a:xfrm>
        </p:spPr>
        <p:txBody>
          <a:bodyPr/>
          <a:lstStyle/>
          <a:p>
            <a:r>
              <a:rPr lang="en-US" sz="2800" dirty="0"/>
              <a:t>Additional Changes: Required Professional Development Plans for Educational Interpreters</a:t>
            </a:r>
          </a:p>
        </p:txBody>
      </p:sp>
      <p:sp>
        <p:nvSpPr>
          <p:cNvPr id="3" name="Text Placeholder 2">
            <a:extLst>
              <a:ext uri="{FF2B5EF4-FFF2-40B4-BE49-F238E27FC236}">
                <a16:creationId xmlns:a16="http://schemas.microsoft.com/office/drawing/2014/main" id="{9D4C1F56-108F-4E84-A667-C49C87AF2DD0}"/>
              </a:ext>
            </a:extLst>
          </p:cNvPr>
          <p:cNvSpPr>
            <a:spLocks noGrp="1"/>
          </p:cNvSpPr>
          <p:nvPr>
            <p:ph type="body" sz="quarter" idx="11"/>
          </p:nvPr>
        </p:nvSpPr>
        <p:spPr/>
        <p:txBody>
          <a:bodyPr>
            <a:normAutofit/>
          </a:bodyPr>
          <a:lstStyle/>
          <a:p>
            <a:pPr marL="342900" indent="-342900" algn="l" rtl="0" fontAlgn="base">
              <a:buFont typeface="+mj-lt"/>
              <a:buAutoNum type="arabicPeriod"/>
            </a:pPr>
            <a:r>
              <a:rPr lang="en-US" sz="2400" b="0" i="0" dirty="0">
                <a:solidFill>
                  <a:srgbClr val="000000"/>
                </a:solidFill>
                <a:effectLst/>
                <a:latin typeface="+mn-lt"/>
              </a:rPr>
              <a:t>An individual PDP must include at least 10 hours per year of qualifying experiences that support improved practice; </a:t>
            </a:r>
          </a:p>
          <a:p>
            <a:pPr marL="342900" indent="-342900" fontAlgn="base">
              <a:buFont typeface="+mj-lt"/>
              <a:buAutoNum type="arabicPeriod"/>
            </a:pPr>
            <a:r>
              <a:rPr lang="en-US" sz="2400" b="0" i="0" dirty="0">
                <a:solidFill>
                  <a:srgbClr val="000000"/>
                </a:solidFill>
                <a:effectLst/>
                <a:latin typeface="+mn-lt"/>
              </a:rPr>
              <a:t>The 10-hour annual qualifying experience shall be based on the length of full-time employment and reduced by a pro rata share reflecting part-time employment, or an absence, including the use of family or medical leave; </a:t>
            </a:r>
          </a:p>
          <a:p>
            <a:pPr marL="342900" indent="-342900" fontAlgn="base">
              <a:buFont typeface="+mj-lt"/>
              <a:buAutoNum type="arabicPeriod"/>
            </a:pPr>
            <a:r>
              <a:rPr lang="en-US" sz="2400" b="0" i="0" dirty="0">
                <a:solidFill>
                  <a:srgbClr val="000000"/>
                </a:solidFill>
                <a:effectLst/>
                <a:latin typeface="+mn-lt"/>
              </a:rPr>
              <a:t>The content of each individual PDP shall be developed by the educational interpreter’s supervisor in consultation with the educational interpreter; and  </a:t>
            </a:r>
          </a:p>
          <a:p>
            <a:pPr marL="342900" indent="-342900" fontAlgn="base">
              <a:buFont typeface="+mj-lt"/>
              <a:buAutoNum type="arabicPeriod"/>
            </a:pPr>
            <a:r>
              <a:rPr lang="en-US" sz="2400" b="0" i="0" dirty="0">
                <a:solidFill>
                  <a:srgbClr val="000000"/>
                </a:solidFill>
                <a:effectLst/>
                <a:latin typeface="+mn-lt"/>
              </a:rPr>
              <a:t>The PDP requirements applicable to teachers at N.J.A.C. 6A:9C-4.4(c), (e) through (h), and (j) shall apply to educational interpreter PDPs.</a:t>
            </a:r>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418180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354397" y="243749"/>
            <a:ext cx="10257497" cy="747579"/>
          </a:xfrm>
        </p:spPr>
        <p:txBody>
          <a:bodyPr/>
          <a:lstStyle/>
          <a:p>
            <a:r>
              <a:rPr lang="en-US" sz="2800" dirty="0"/>
              <a:t>Additional Changes: Required Professional Development Plans for Preschool Paraprofessionals</a:t>
            </a:r>
          </a:p>
        </p:txBody>
      </p:sp>
      <p:sp>
        <p:nvSpPr>
          <p:cNvPr id="3" name="Text Placeholder 2">
            <a:extLst>
              <a:ext uri="{FF2B5EF4-FFF2-40B4-BE49-F238E27FC236}">
                <a16:creationId xmlns:a16="http://schemas.microsoft.com/office/drawing/2014/main" id="{9D4C1F56-108F-4E84-A667-C49C87AF2DD0}"/>
              </a:ext>
            </a:extLst>
          </p:cNvPr>
          <p:cNvSpPr>
            <a:spLocks noGrp="1"/>
          </p:cNvSpPr>
          <p:nvPr>
            <p:ph type="body" sz="quarter" idx="11"/>
          </p:nvPr>
        </p:nvSpPr>
        <p:spPr>
          <a:xfrm>
            <a:off x="-2214" y="1222375"/>
            <a:ext cx="12194214" cy="5034822"/>
          </a:xfrm>
        </p:spPr>
        <p:txBody>
          <a:bodyPr>
            <a:normAutofit fontScale="92500" lnSpcReduction="20000"/>
          </a:bodyPr>
          <a:lstStyle/>
          <a:p>
            <a:pPr marL="457200" indent="-457200" fontAlgn="base">
              <a:buFont typeface="+mj-lt"/>
              <a:buAutoNum type="arabicPeriod"/>
            </a:pPr>
            <a:r>
              <a:rPr lang="en-US" sz="2200" b="0" i="0" dirty="0">
                <a:solidFill>
                  <a:srgbClr val="000000"/>
                </a:solidFill>
                <a:effectLst/>
                <a:latin typeface="+mn-lt"/>
              </a:rPr>
              <a:t>Preschool paraprofessionals shall be guided by an individual PDP that must include at least 20 hours per year of qualifying experiences that support improved practice; </a:t>
            </a:r>
          </a:p>
          <a:p>
            <a:pPr marL="457200" indent="-457200" algn="l" rtl="0" fontAlgn="base">
              <a:buFont typeface="+mj-lt"/>
              <a:buAutoNum type="arabicPeriod"/>
            </a:pPr>
            <a:r>
              <a:rPr lang="en-US" sz="2200" b="0" i="0" dirty="0">
                <a:solidFill>
                  <a:srgbClr val="000000"/>
                </a:solidFill>
                <a:effectLst/>
                <a:latin typeface="+mn-lt"/>
              </a:rPr>
              <a:t>The 20-hour annual qualifying experience shall be based on the length of full-time employment and reduced by a pro rata share reflecting part-time employment, or an absence, including the use of family or medical leave; </a:t>
            </a:r>
          </a:p>
          <a:p>
            <a:pPr marL="457200" indent="-457200" algn="l" rtl="0" fontAlgn="base">
              <a:buFont typeface="+mj-lt"/>
              <a:buAutoNum type="arabicPeriod"/>
            </a:pPr>
            <a:r>
              <a:rPr lang="en-US" sz="2200" b="0" i="0" dirty="0">
                <a:solidFill>
                  <a:srgbClr val="000000"/>
                </a:solidFill>
                <a:effectLst/>
                <a:latin typeface="+mn-lt"/>
              </a:rPr>
              <a:t>The content of each individual PDP shall be developed by the preschool paraprofessional’s supervisor in consultation with the paraprofessional;  </a:t>
            </a:r>
          </a:p>
          <a:p>
            <a:pPr marL="457200" indent="-457200" algn="l" rtl="0" fontAlgn="base">
              <a:buFont typeface="+mj-lt"/>
              <a:buAutoNum type="arabicPeriod"/>
            </a:pPr>
            <a:r>
              <a:rPr lang="en-US" sz="2200" b="0" i="0" dirty="0">
                <a:solidFill>
                  <a:srgbClr val="000000"/>
                </a:solidFill>
                <a:effectLst/>
                <a:latin typeface="+mn-lt"/>
              </a:rPr>
              <a:t>The PDP shall include coaching by a preschool instructional coach, a preschool intervention and referral specialist (PIRS), and any other coach the school district assigns to work with the preschool paraprofessional; and </a:t>
            </a:r>
          </a:p>
          <a:p>
            <a:pPr marL="457200" indent="-457200" algn="l" rtl="0" fontAlgn="base">
              <a:buFont typeface="+mj-lt"/>
              <a:buAutoNum type="arabicPeriod"/>
            </a:pPr>
            <a:r>
              <a:rPr lang="en-US" sz="2200" b="0" i="0" dirty="0">
                <a:solidFill>
                  <a:srgbClr val="000000"/>
                </a:solidFill>
                <a:effectLst/>
                <a:latin typeface="+mn-lt"/>
              </a:rPr>
              <a:t>The PDP requirements applicable to teachers at N.J.A.C. 6A:9C-4.4(c), (e) through (h), and (j) shall apply to preschool paraprofessionals. </a:t>
            </a:r>
          </a:p>
          <a:p>
            <a:pPr marL="0" indent="0">
              <a:buNone/>
            </a:pPr>
            <a:endParaRPr lang="en-US" sz="2400" dirty="0">
              <a:latin typeface="+mn-lt"/>
            </a:endParaRPr>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7656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03D4-7CCF-41A8-9FE7-25E98C89C9A7}"/>
              </a:ext>
            </a:extLst>
          </p:cNvPr>
          <p:cNvSpPr>
            <a:spLocks noGrp="1"/>
          </p:cNvSpPr>
          <p:nvPr>
            <p:ph type="title"/>
          </p:nvPr>
        </p:nvSpPr>
        <p:spPr/>
        <p:txBody>
          <a:bodyPr/>
          <a:lstStyle/>
          <a:p>
            <a:r>
              <a:rPr lang="en-US" sz="4000" dirty="0"/>
              <a:t>Implementing the Changes: A Reflection</a:t>
            </a:r>
          </a:p>
        </p:txBody>
      </p:sp>
      <p:sp>
        <p:nvSpPr>
          <p:cNvPr id="3" name="Content Placeholder 2">
            <a:extLst>
              <a:ext uri="{FF2B5EF4-FFF2-40B4-BE49-F238E27FC236}">
                <a16:creationId xmlns:a16="http://schemas.microsoft.com/office/drawing/2014/main" id="{9A1C572B-A64E-48D0-A358-2BEC4F9C988A}"/>
              </a:ext>
            </a:extLst>
          </p:cNvPr>
          <p:cNvSpPr>
            <a:spLocks noGrp="1"/>
          </p:cNvSpPr>
          <p:nvPr>
            <p:ph sz="half" idx="1"/>
          </p:nvPr>
        </p:nvSpPr>
        <p:spPr>
          <a:xfrm>
            <a:off x="176269" y="1495692"/>
            <a:ext cx="5843530" cy="4057383"/>
          </a:xfrm>
        </p:spPr>
        <p:txBody>
          <a:bodyPr>
            <a:normAutofit/>
          </a:bodyPr>
          <a:lstStyle/>
          <a:p>
            <a:pPr algn="l" rtl="0" fontAlgn="base">
              <a:buFont typeface="Wingdings" panose="05000000000000000000" pitchFamily="2" charset="2"/>
              <a:buChar char="q"/>
            </a:pPr>
            <a:r>
              <a:rPr lang="en-US" sz="2000" b="0" i="0" dirty="0">
                <a:solidFill>
                  <a:srgbClr val="000000"/>
                </a:solidFill>
                <a:effectLst/>
                <a:latin typeface="+mn-lt"/>
              </a:rPr>
              <a:t>Strengthening Support for Novice Teachers  </a:t>
            </a:r>
          </a:p>
          <a:p>
            <a:pPr algn="l" rtl="0" fontAlgn="base">
              <a:buFont typeface="Wingdings" panose="05000000000000000000" pitchFamily="2" charset="2"/>
              <a:buChar char="q"/>
            </a:pPr>
            <a:r>
              <a:rPr lang="en-US" sz="2000" dirty="0">
                <a:solidFill>
                  <a:srgbClr val="000000"/>
                </a:solidFill>
                <a:latin typeface="+mn-lt"/>
              </a:rPr>
              <a:t>Ensuring the District Mentoring Plan is a Collaborative and Transparent Process</a:t>
            </a:r>
            <a:r>
              <a:rPr lang="en-US" sz="2000" b="0" i="0" dirty="0">
                <a:solidFill>
                  <a:srgbClr val="000000"/>
                </a:solidFill>
                <a:effectLst/>
                <a:latin typeface="+mn-lt"/>
              </a:rPr>
              <a:t> </a:t>
            </a:r>
          </a:p>
          <a:p>
            <a:pPr algn="l" rtl="0" fontAlgn="base">
              <a:buFont typeface="Wingdings" panose="05000000000000000000" pitchFamily="2" charset="2"/>
              <a:buChar char="q"/>
            </a:pPr>
            <a:r>
              <a:rPr lang="en-US" sz="2000" b="0" i="0" dirty="0">
                <a:solidFill>
                  <a:srgbClr val="000000"/>
                </a:solidFill>
                <a:effectLst/>
                <a:latin typeface="+mn-lt"/>
              </a:rPr>
              <a:t>Increased Specificity of What Counts in Professional Development for Teachers </a:t>
            </a:r>
          </a:p>
          <a:p>
            <a:pPr algn="l" rtl="0" fontAlgn="base">
              <a:buFont typeface="Wingdings" panose="05000000000000000000" pitchFamily="2" charset="2"/>
              <a:buChar char="q"/>
            </a:pPr>
            <a:r>
              <a:rPr lang="en-US" sz="2000" b="0" i="0" dirty="0">
                <a:solidFill>
                  <a:srgbClr val="000000"/>
                </a:solidFill>
                <a:effectLst/>
                <a:latin typeface="+mn-lt"/>
              </a:rPr>
              <a:t>Required Professional Development Plans for Educational Interpreters and Preschool Paraprofessionals </a:t>
            </a:r>
            <a:endParaRPr lang="en-US" sz="2000" dirty="0"/>
          </a:p>
        </p:txBody>
      </p:sp>
      <p:sp>
        <p:nvSpPr>
          <p:cNvPr id="4" name="Content Placeholder 3">
            <a:extLst>
              <a:ext uri="{FF2B5EF4-FFF2-40B4-BE49-F238E27FC236}">
                <a16:creationId xmlns:a16="http://schemas.microsoft.com/office/drawing/2014/main" id="{B511A422-E15B-46B7-AC59-0128F0B3451F}"/>
              </a:ext>
            </a:extLst>
          </p:cNvPr>
          <p:cNvSpPr>
            <a:spLocks noGrp="1"/>
          </p:cNvSpPr>
          <p:nvPr>
            <p:ph sz="half" idx="13"/>
          </p:nvPr>
        </p:nvSpPr>
        <p:spPr>
          <a:xfrm>
            <a:off x="5871316" y="1870697"/>
            <a:ext cx="5632805" cy="3307371"/>
          </a:xfrm>
          <a:ln w="19050">
            <a:solidFill>
              <a:schemeClr val="accent1">
                <a:lumMod val="75000"/>
              </a:schemeClr>
            </a:solidFill>
          </a:ln>
        </p:spPr>
        <p:txBody>
          <a:bodyPr>
            <a:normAutofit/>
          </a:bodyPr>
          <a:lstStyle/>
          <a:p>
            <a:pPr marL="0" indent="0">
              <a:buNone/>
            </a:pPr>
            <a:r>
              <a:rPr lang="en-US" sz="2400" dirty="0"/>
              <a:t>For each change:</a:t>
            </a:r>
          </a:p>
          <a:p>
            <a:pPr marL="457200" indent="-457200">
              <a:buFont typeface="+mj-lt"/>
              <a:buAutoNum type="arabicPeriod"/>
            </a:pPr>
            <a:r>
              <a:rPr lang="en-US" sz="2400" dirty="0"/>
              <a:t>Are you already in compliance?</a:t>
            </a:r>
          </a:p>
          <a:p>
            <a:pPr marL="457200" indent="-457200">
              <a:buFont typeface="+mj-lt"/>
              <a:buAutoNum type="arabicPeriod"/>
            </a:pPr>
            <a:r>
              <a:rPr lang="en-US" sz="2400" dirty="0"/>
              <a:t>If not, what immediate next steps will need to be completed?</a:t>
            </a:r>
          </a:p>
          <a:p>
            <a:pPr marL="457200" indent="-457200">
              <a:buFont typeface="+mj-lt"/>
              <a:buAutoNum type="arabicPeriod"/>
            </a:pPr>
            <a:r>
              <a:rPr lang="en-US" sz="2400" dirty="0"/>
              <a:t>What questions do you have? </a:t>
            </a:r>
          </a:p>
        </p:txBody>
      </p:sp>
      <p:sp>
        <p:nvSpPr>
          <p:cNvPr id="5" name="Slide Number Placeholder 4">
            <a:extLst>
              <a:ext uri="{FF2B5EF4-FFF2-40B4-BE49-F238E27FC236}">
                <a16:creationId xmlns:a16="http://schemas.microsoft.com/office/drawing/2014/main" id="{B77F8EB1-4256-41D0-A3C0-CCC026335B03}"/>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157356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762E7-8767-445F-8BD7-991BF30CD3BB}"/>
              </a:ext>
            </a:extLst>
          </p:cNvPr>
          <p:cNvSpPr>
            <a:spLocks noGrp="1"/>
          </p:cNvSpPr>
          <p:nvPr>
            <p:ph type="title"/>
          </p:nvPr>
        </p:nvSpPr>
        <p:spPr>
          <a:xfrm>
            <a:off x="-76200" y="1927550"/>
            <a:ext cx="12192000" cy="2726386"/>
          </a:xfrm>
        </p:spPr>
        <p:txBody>
          <a:bodyPr>
            <a:normAutofit fontScale="90000"/>
          </a:bodyPr>
          <a:lstStyle/>
          <a:p>
            <a:r>
              <a:rPr lang="en-US" sz="5300" b="1" dirty="0">
                <a:latin typeface="Palatino Linotype"/>
              </a:rPr>
              <a:t>Leveraging the New Jersey Standards for Professional Learning (NJSPL) in Supporting Educator Growth </a:t>
            </a:r>
            <a:br>
              <a:rPr lang="en-US" dirty="0"/>
            </a:br>
            <a:endParaRPr lang="en-US" dirty="0"/>
          </a:p>
        </p:txBody>
      </p:sp>
      <p:sp>
        <p:nvSpPr>
          <p:cNvPr id="4" name="Slide Number Placeholder 3">
            <a:extLst>
              <a:ext uri="{FF2B5EF4-FFF2-40B4-BE49-F238E27FC236}">
                <a16:creationId xmlns:a16="http://schemas.microsoft.com/office/drawing/2014/main" id="{0FB0F70D-AA95-4E5A-A06F-F6CC331E41C9}"/>
              </a:ext>
            </a:extLst>
          </p:cNvPr>
          <p:cNvSpPr>
            <a:spLocks noGrp="1"/>
          </p:cNvSpPr>
          <p:nvPr>
            <p:ph type="sldNum" sz="quarter" idx="12"/>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360343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BAFC-7D4D-45BA-B913-9DF7F009252E}"/>
              </a:ext>
            </a:extLst>
          </p:cNvPr>
          <p:cNvSpPr>
            <a:spLocks noGrp="1"/>
          </p:cNvSpPr>
          <p:nvPr>
            <p:ph type="title"/>
          </p:nvPr>
        </p:nvSpPr>
        <p:spPr>
          <a:xfrm>
            <a:off x="1256841" y="220275"/>
            <a:ext cx="10096959" cy="747579"/>
          </a:xfrm>
        </p:spPr>
        <p:txBody>
          <a:bodyPr/>
          <a:lstStyle/>
          <a:p>
            <a:r>
              <a:rPr lang="en-US" sz="3200">
                <a:latin typeface="Palatino Linotype"/>
              </a:rPr>
              <a:t>The Revised New Jersey Standards for Professional </a:t>
            </a:r>
            <a:r>
              <a:rPr lang="en-US" sz="3200" dirty="0">
                <a:latin typeface="Palatino Linotype"/>
              </a:rPr>
              <a:t>Learning (NJSPL)</a:t>
            </a:r>
          </a:p>
        </p:txBody>
      </p:sp>
      <p:sp>
        <p:nvSpPr>
          <p:cNvPr id="3" name="Text Placeholder 2">
            <a:extLst>
              <a:ext uri="{FF2B5EF4-FFF2-40B4-BE49-F238E27FC236}">
                <a16:creationId xmlns:a16="http://schemas.microsoft.com/office/drawing/2014/main" id="{9211B840-B560-41F9-9906-33218286ACF4}"/>
              </a:ext>
            </a:extLst>
          </p:cNvPr>
          <p:cNvSpPr>
            <a:spLocks noGrp="1"/>
          </p:cNvSpPr>
          <p:nvPr>
            <p:ph type="body" sz="quarter" idx="11"/>
          </p:nvPr>
        </p:nvSpPr>
        <p:spPr>
          <a:xfrm>
            <a:off x="171451" y="1222375"/>
            <a:ext cx="7619999" cy="4803775"/>
          </a:xfrm>
        </p:spPr>
        <p:txBody>
          <a:bodyPr>
            <a:normAutofit/>
          </a:bodyPr>
          <a:lstStyle/>
          <a:p>
            <a:r>
              <a:rPr lang="en-US" sz="2000" dirty="0">
                <a:latin typeface="+mn-lt"/>
              </a:rPr>
              <a:t>Based on Learning Forward’s research.</a:t>
            </a:r>
          </a:p>
          <a:p>
            <a:pPr algn="l" rtl="0" fontAlgn="base"/>
            <a:r>
              <a:rPr lang="en-US" sz="2000" b="0" i="0" dirty="0">
                <a:solidFill>
                  <a:srgbClr val="000000"/>
                </a:solidFill>
                <a:effectLst/>
                <a:latin typeface="+mn-lt"/>
              </a:rPr>
              <a:t>The revised standards continue to support ongoing, embedded professional learning with a more explicit focus on equity.   </a:t>
            </a:r>
          </a:p>
          <a:p>
            <a:pPr algn="l" rtl="0" fontAlgn="base"/>
            <a:r>
              <a:rPr lang="en-US" sz="2000" b="0" i="0" dirty="0">
                <a:solidFill>
                  <a:srgbClr val="000000"/>
                </a:solidFill>
                <a:effectLst/>
                <a:latin typeface="+mn-lt"/>
              </a:rPr>
              <a:t>The cyclical and iterative nature of the standards work within a framework of three categories to create high-quality professional learning that:</a:t>
            </a:r>
          </a:p>
          <a:p>
            <a:pPr lvl="1" fontAlgn="base"/>
            <a:r>
              <a:rPr lang="en-US" sz="2000" b="0" i="0" dirty="0">
                <a:solidFill>
                  <a:srgbClr val="000000"/>
                </a:solidFill>
                <a:effectLst/>
                <a:latin typeface="+mn-lt"/>
              </a:rPr>
              <a:t>Results in improved educator practices and improved student results; and </a:t>
            </a:r>
          </a:p>
          <a:p>
            <a:pPr lvl="1" fontAlgn="base"/>
            <a:r>
              <a:rPr lang="en-US" sz="2000" dirty="0">
                <a:solidFill>
                  <a:srgbClr val="000000"/>
                </a:solidFill>
                <a:latin typeface="+mn-lt"/>
              </a:rPr>
              <a:t>A</a:t>
            </a:r>
            <a:r>
              <a:rPr lang="en-US" sz="2000" b="0" i="0" dirty="0">
                <a:solidFill>
                  <a:srgbClr val="000000"/>
                </a:solidFill>
                <a:effectLst/>
                <a:latin typeface="+mn-lt"/>
              </a:rPr>
              <a:t>lign to current evidence-based practices. </a:t>
            </a:r>
          </a:p>
          <a:p>
            <a:endParaRPr lang="en-US" sz="2000" dirty="0"/>
          </a:p>
          <a:p>
            <a:endParaRPr lang="en-US" sz="2000" dirty="0"/>
          </a:p>
        </p:txBody>
      </p:sp>
      <p:pic>
        <p:nvPicPr>
          <p:cNvPr id="5" name="Picture 4" descr="Standards of Professional Learning Diagram">
            <a:extLst>
              <a:ext uri="{FF2B5EF4-FFF2-40B4-BE49-F238E27FC236}">
                <a16:creationId xmlns:a16="http://schemas.microsoft.com/office/drawing/2014/main" id="{5DCF20B0-D79A-4249-B8A6-DE1EE2AFFFD0}"/>
              </a:ext>
            </a:extLst>
          </p:cNvPr>
          <p:cNvPicPr>
            <a:picLocks noChangeAspect="1"/>
          </p:cNvPicPr>
          <p:nvPr/>
        </p:nvPicPr>
        <p:blipFill>
          <a:blip r:embed="rId2"/>
          <a:stretch>
            <a:fillRect/>
          </a:stretch>
        </p:blipFill>
        <p:spPr>
          <a:xfrm>
            <a:off x="7119576" y="1731417"/>
            <a:ext cx="4900973" cy="4294733"/>
          </a:xfrm>
          <a:prstGeom prst="rect">
            <a:avLst/>
          </a:prstGeom>
        </p:spPr>
      </p:pic>
      <p:sp>
        <p:nvSpPr>
          <p:cNvPr id="4" name="Slide Number Placeholder 3">
            <a:extLst>
              <a:ext uri="{FF2B5EF4-FFF2-40B4-BE49-F238E27FC236}">
                <a16:creationId xmlns:a16="http://schemas.microsoft.com/office/drawing/2014/main" id="{52611AFB-E6E6-4E14-A713-85F0E3A403EF}"/>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403232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2596-77C9-4FFF-9519-BD22632CB686}"/>
              </a:ext>
            </a:extLst>
          </p:cNvPr>
          <p:cNvSpPr>
            <a:spLocks noGrp="1"/>
          </p:cNvSpPr>
          <p:nvPr>
            <p:ph type="title"/>
          </p:nvPr>
        </p:nvSpPr>
        <p:spPr/>
        <p:txBody>
          <a:bodyPr/>
          <a:lstStyle/>
          <a:p>
            <a:r>
              <a:rPr lang="en-US" sz="4800" dirty="0"/>
              <a:t>Rigorous Content for Each Learner</a:t>
            </a:r>
          </a:p>
        </p:txBody>
      </p:sp>
      <p:sp>
        <p:nvSpPr>
          <p:cNvPr id="3" name="Text Placeholder 2">
            <a:extLst>
              <a:ext uri="{FF2B5EF4-FFF2-40B4-BE49-F238E27FC236}">
                <a16:creationId xmlns:a16="http://schemas.microsoft.com/office/drawing/2014/main" id="{1F358AA6-B461-49B5-BB4A-E5A486277ECB}"/>
              </a:ext>
            </a:extLst>
          </p:cNvPr>
          <p:cNvSpPr>
            <a:spLocks noGrp="1"/>
          </p:cNvSpPr>
          <p:nvPr>
            <p:ph type="body" sz="quarter" idx="11"/>
          </p:nvPr>
        </p:nvSpPr>
        <p:spPr>
          <a:xfrm>
            <a:off x="385763" y="1126476"/>
            <a:ext cx="9029841" cy="4803975"/>
          </a:xfrm>
          <a:solidFill>
            <a:schemeClr val="accent2"/>
          </a:solidFill>
        </p:spPr>
        <p:txBody>
          <a:bodyPr>
            <a:normAutofit fontScale="92500" lnSpcReduction="20000"/>
          </a:bodyPr>
          <a:lstStyle/>
          <a:p>
            <a:pPr marL="0" indent="0">
              <a:buNone/>
            </a:pPr>
            <a:r>
              <a:rPr lang="en-US" sz="2200" dirty="0">
                <a:latin typeface="+mn-lt"/>
              </a:rPr>
              <a:t>Professional learning results in equitable opportunities and excellent outcomes for all students when:</a:t>
            </a:r>
          </a:p>
          <a:p>
            <a:pPr algn="l" rtl="0" fontAlgn="base">
              <a:buFont typeface="Arial" panose="020B0604020202020204" pitchFamily="34" charset="0"/>
              <a:buChar char="•"/>
            </a:pPr>
            <a:r>
              <a:rPr lang="en-US" sz="2200" i="0" dirty="0">
                <a:effectLst/>
                <a:latin typeface="+mn-lt"/>
              </a:rPr>
              <a:t>Equity Practices: Educators understand their students’ historical, cultural, and societal contexts; embrace student assets through instruction; and foster relationships with students, families, and communities; </a:t>
            </a:r>
          </a:p>
          <a:p>
            <a:pPr algn="l" rtl="0" fontAlgn="base">
              <a:buFont typeface="Arial" panose="020B0604020202020204" pitchFamily="34" charset="0"/>
              <a:buChar char="•"/>
            </a:pPr>
            <a:r>
              <a:rPr lang="en-US" sz="2200" i="0" dirty="0">
                <a:effectLst/>
                <a:latin typeface="+mn-lt"/>
              </a:rPr>
              <a:t>Curriculum, Assessment, and Instruction: Educators prioritize high-quality curriculum and instructional materials for students, assess student learning, and understand curriculum and implement through instruction; and </a:t>
            </a:r>
          </a:p>
          <a:p>
            <a:pPr algn="l" rtl="0" fontAlgn="base">
              <a:buFont typeface="Arial" panose="020B0604020202020204" pitchFamily="34" charset="0"/>
              <a:buChar char="•"/>
            </a:pPr>
            <a:r>
              <a:rPr lang="en-US" sz="2200" i="0" dirty="0">
                <a:effectLst/>
                <a:latin typeface="+mn-lt"/>
              </a:rPr>
              <a:t>Professional Expertise: Educators apply the NJSLS and research to their work, develop the expertise essential to their roles, and prioritize coherence and alignment in their learning. </a:t>
            </a:r>
          </a:p>
          <a:p>
            <a:pPr marL="0" indent="0">
              <a:buNone/>
            </a:pPr>
            <a:endParaRPr lang="en-US" sz="2000" b="1" dirty="0">
              <a:latin typeface="+mn-lt"/>
            </a:endParaRPr>
          </a:p>
        </p:txBody>
      </p:sp>
      <p:pic>
        <p:nvPicPr>
          <p:cNvPr id="5" name="Picture 4" descr="Standards of Professional Learning Diagram">
            <a:extLst>
              <a:ext uri="{FF2B5EF4-FFF2-40B4-BE49-F238E27FC236}">
                <a16:creationId xmlns:a16="http://schemas.microsoft.com/office/drawing/2014/main" id="{AE3DC5A0-489D-4162-8E51-A824A80DF2B9}"/>
              </a:ext>
            </a:extLst>
          </p:cNvPr>
          <p:cNvPicPr>
            <a:picLocks noChangeAspect="1"/>
          </p:cNvPicPr>
          <p:nvPr/>
        </p:nvPicPr>
        <p:blipFill>
          <a:blip r:embed="rId2"/>
          <a:stretch>
            <a:fillRect/>
          </a:stretch>
        </p:blipFill>
        <p:spPr>
          <a:xfrm>
            <a:off x="9643432" y="3695700"/>
            <a:ext cx="2548567" cy="2234751"/>
          </a:xfrm>
          <a:prstGeom prst="rect">
            <a:avLst/>
          </a:prstGeom>
        </p:spPr>
      </p:pic>
      <p:sp>
        <p:nvSpPr>
          <p:cNvPr id="4" name="Slide Number Placeholder 3">
            <a:extLst>
              <a:ext uri="{FF2B5EF4-FFF2-40B4-BE49-F238E27FC236}">
                <a16:creationId xmlns:a16="http://schemas.microsoft.com/office/drawing/2014/main" id="{B026FACC-85E0-4EA9-AE1E-ACB075595BAA}"/>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55299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2596-77C9-4FFF-9519-BD22632CB686}"/>
              </a:ext>
            </a:extLst>
          </p:cNvPr>
          <p:cNvSpPr>
            <a:spLocks noGrp="1"/>
          </p:cNvSpPr>
          <p:nvPr>
            <p:ph type="title"/>
          </p:nvPr>
        </p:nvSpPr>
        <p:spPr/>
        <p:txBody>
          <a:bodyPr/>
          <a:lstStyle/>
          <a:p>
            <a:r>
              <a:rPr lang="en-US" sz="4800" dirty="0"/>
              <a:t>Transformational Processes</a:t>
            </a:r>
          </a:p>
        </p:txBody>
      </p:sp>
      <p:pic>
        <p:nvPicPr>
          <p:cNvPr id="5" name="Picture 4" descr="Standards of Professional Learning Diagram">
            <a:extLst>
              <a:ext uri="{FF2B5EF4-FFF2-40B4-BE49-F238E27FC236}">
                <a16:creationId xmlns:a16="http://schemas.microsoft.com/office/drawing/2014/main" id="{BD12BC75-00D4-4657-B03D-56A4B75EC82A}"/>
              </a:ext>
            </a:extLst>
          </p:cNvPr>
          <p:cNvPicPr>
            <a:picLocks noChangeAspect="1"/>
          </p:cNvPicPr>
          <p:nvPr/>
        </p:nvPicPr>
        <p:blipFill>
          <a:blip r:embed="rId2"/>
          <a:stretch>
            <a:fillRect/>
          </a:stretch>
        </p:blipFill>
        <p:spPr>
          <a:xfrm>
            <a:off x="10164094" y="4137110"/>
            <a:ext cx="2135790" cy="1872801"/>
          </a:xfrm>
          <a:prstGeom prst="rect">
            <a:avLst/>
          </a:prstGeom>
        </p:spPr>
      </p:pic>
      <p:sp>
        <p:nvSpPr>
          <p:cNvPr id="3" name="Text Placeholder 2">
            <a:extLst>
              <a:ext uri="{FF2B5EF4-FFF2-40B4-BE49-F238E27FC236}">
                <a16:creationId xmlns:a16="http://schemas.microsoft.com/office/drawing/2014/main" id="{1F358AA6-B461-49B5-BB4A-E5A486277ECB}"/>
              </a:ext>
            </a:extLst>
          </p:cNvPr>
          <p:cNvSpPr>
            <a:spLocks noGrp="1"/>
          </p:cNvSpPr>
          <p:nvPr>
            <p:ph type="body" sz="quarter" idx="11"/>
          </p:nvPr>
        </p:nvSpPr>
        <p:spPr>
          <a:xfrm>
            <a:off x="256716" y="1209676"/>
            <a:ext cx="10020759" cy="4800235"/>
          </a:xfrm>
          <a:solidFill>
            <a:schemeClr val="accent6"/>
          </a:solidFill>
        </p:spPr>
        <p:txBody>
          <a:bodyPr>
            <a:normAutofit fontScale="85000" lnSpcReduction="10000"/>
          </a:bodyPr>
          <a:lstStyle/>
          <a:p>
            <a:pPr marL="0" indent="0">
              <a:buNone/>
            </a:pPr>
            <a:r>
              <a:rPr lang="en-US" sz="2000" dirty="0">
                <a:latin typeface="+mn-lt"/>
              </a:rPr>
              <a:t>Professional learning results in equitable opportunities and excellent outcomes for all students when:</a:t>
            </a:r>
          </a:p>
          <a:p>
            <a:pPr algn="l" rtl="0" fontAlgn="base">
              <a:buFont typeface="Arial" panose="020B0604020202020204" pitchFamily="34" charset="0"/>
              <a:buChar char="•"/>
            </a:pPr>
            <a:r>
              <a:rPr lang="en-US" sz="2000" i="0" dirty="0">
                <a:effectLst/>
                <a:latin typeface="+mn-lt"/>
              </a:rPr>
              <a:t>Equity Drivers: Educators prioritize equity in professional learning practices, identify and address their own biases and beliefs, and collaborate with diverse colleagues; </a:t>
            </a:r>
          </a:p>
          <a:p>
            <a:pPr algn="l" rtl="0" fontAlgn="base">
              <a:buFont typeface="Arial" panose="020B0604020202020204" pitchFamily="34" charset="0"/>
              <a:buChar char="•"/>
            </a:pPr>
            <a:r>
              <a:rPr lang="en-US" sz="2000" i="0" dirty="0">
                <a:effectLst/>
                <a:latin typeface="+mn-lt"/>
              </a:rPr>
              <a:t>Evidence: Educators create expectations regarding, and build capacity for, the use of evidence from multiple sources to plan educator learning, and measure and report the impact of professional learning; </a:t>
            </a:r>
          </a:p>
          <a:p>
            <a:pPr algn="l" rtl="0" fontAlgn="base">
              <a:buFont typeface="Arial" panose="020B0604020202020204" pitchFamily="34" charset="0"/>
              <a:buChar char="•"/>
            </a:pPr>
            <a:r>
              <a:rPr lang="en-US" sz="2000" i="0" dirty="0">
                <a:effectLst/>
                <a:latin typeface="+mn-lt"/>
              </a:rPr>
              <a:t>Learning Designs: Educators set relevant and contextualized learning goals, ground their work in research and theories about learning, and implement evidence-based learning designs; and </a:t>
            </a:r>
          </a:p>
          <a:p>
            <a:pPr algn="l" rtl="0" fontAlgn="base">
              <a:buFont typeface="Arial" panose="020B0604020202020204" pitchFamily="34" charset="0"/>
              <a:buChar char="•"/>
            </a:pPr>
            <a:r>
              <a:rPr lang="en-US" sz="2000" i="0" dirty="0">
                <a:effectLst/>
                <a:latin typeface="+mn-lt"/>
              </a:rPr>
              <a:t>Implementation: Educators understand and apply research on change management, engage in feedback processes, and implement and sustain professional learning. </a:t>
            </a:r>
            <a:endParaRPr lang="en-US" sz="2000" dirty="0">
              <a:latin typeface="+mn-lt"/>
            </a:endParaRPr>
          </a:p>
        </p:txBody>
      </p:sp>
      <p:sp>
        <p:nvSpPr>
          <p:cNvPr id="4" name="Slide Number Placeholder 3">
            <a:extLst>
              <a:ext uri="{FF2B5EF4-FFF2-40B4-BE49-F238E27FC236}">
                <a16:creationId xmlns:a16="http://schemas.microsoft.com/office/drawing/2014/main" id="{B026FACC-85E0-4EA9-AE1E-ACB075595BAA}"/>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422539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2596-77C9-4FFF-9519-BD22632CB686}"/>
              </a:ext>
            </a:extLst>
          </p:cNvPr>
          <p:cNvSpPr>
            <a:spLocks noGrp="1"/>
          </p:cNvSpPr>
          <p:nvPr>
            <p:ph type="title"/>
          </p:nvPr>
        </p:nvSpPr>
        <p:spPr/>
        <p:txBody>
          <a:bodyPr/>
          <a:lstStyle/>
          <a:p>
            <a:r>
              <a:rPr lang="en-US" sz="4800" dirty="0"/>
              <a:t>Conditions for Success</a:t>
            </a:r>
          </a:p>
        </p:txBody>
      </p:sp>
      <p:pic>
        <p:nvPicPr>
          <p:cNvPr id="5" name="Picture 4" descr="Standards of Professional Learning Diagram">
            <a:extLst>
              <a:ext uri="{FF2B5EF4-FFF2-40B4-BE49-F238E27FC236}">
                <a16:creationId xmlns:a16="http://schemas.microsoft.com/office/drawing/2014/main" id="{E2248D57-03C7-4F01-BD43-413A2CC7CD0B}"/>
              </a:ext>
            </a:extLst>
          </p:cNvPr>
          <p:cNvPicPr>
            <a:picLocks noChangeAspect="1"/>
          </p:cNvPicPr>
          <p:nvPr/>
        </p:nvPicPr>
        <p:blipFill>
          <a:blip r:embed="rId2"/>
          <a:stretch>
            <a:fillRect/>
          </a:stretch>
        </p:blipFill>
        <p:spPr>
          <a:xfrm>
            <a:off x="10036471" y="3947127"/>
            <a:ext cx="2155529" cy="1890109"/>
          </a:xfrm>
          <a:prstGeom prst="rect">
            <a:avLst/>
          </a:prstGeom>
        </p:spPr>
      </p:pic>
      <p:sp>
        <p:nvSpPr>
          <p:cNvPr id="3" name="Text Placeholder 2">
            <a:extLst>
              <a:ext uri="{FF2B5EF4-FFF2-40B4-BE49-F238E27FC236}">
                <a16:creationId xmlns:a16="http://schemas.microsoft.com/office/drawing/2014/main" id="{1F358AA6-B461-49B5-BB4A-E5A486277ECB}"/>
              </a:ext>
            </a:extLst>
          </p:cNvPr>
          <p:cNvSpPr>
            <a:spLocks noGrp="1"/>
          </p:cNvSpPr>
          <p:nvPr>
            <p:ph type="body" sz="quarter" idx="11"/>
          </p:nvPr>
        </p:nvSpPr>
        <p:spPr>
          <a:xfrm>
            <a:off x="171451" y="1277938"/>
            <a:ext cx="9925050" cy="4646612"/>
          </a:xfrm>
          <a:solidFill>
            <a:schemeClr val="accent1">
              <a:lumMod val="75000"/>
            </a:schemeClr>
          </a:solidFill>
        </p:spPr>
        <p:txBody>
          <a:bodyPr>
            <a:normAutofit fontScale="85000" lnSpcReduction="10000"/>
          </a:bodyPr>
          <a:lstStyle/>
          <a:p>
            <a:pPr marL="0" indent="0">
              <a:buNone/>
            </a:pPr>
            <a:r>
              <a:rPr lang="en-US" sz="2000" dirty="0">
                <a:solidFill>
                  <a:schemeClr val="bg1"/>
                </a:solidFill>
                <a:latin typeface="+mn-lt"/>
              </a:rPr>
              <a:t>Professional learning results in equitable opportunities and excellent outcomes for all students when:</a:t>
            </a:r>
          </a:p>
          <a:p>
            <a:pPr algn="l" rtl="0" fontAlgn="base">
              <a:buFont typeface="Arial" panose="020B0604020202020204" pitchFamily="34" charset="0"/>
              <a:buChar char="•"/>
            </a:pPr>
            <a:r>
              <a:rPr lang="en-US" sz="2000" i="0" dirty="0">
                <a:solidFill>
                  <a:schemeClr val="bg1"/>
                </a:solidFill>
                <a:effectLst/>
                <a:latin typeface="+mn-lt"/>
              </a:rPr>
              <a:t>Equity Foundations: Educators establish expectations for equity, create structures to ensure equitable opportunities for access to learning, and sustain a culture of support for all staff; </a:t>
            </a:r>
          </a:p>
          <a:p>
            <a:pPr algn="l" rtl="0" fontAlgn="base">
              <a:buFont typeface="Arial" panose="020B0604020202020204" pitchFamily="34" charset="0"/>
              <a:buChar char="•"/>
            </a:pPr>
            <a:r>
              <a:rPr lang="en-US" sz="2000" i="0" dirty="0">
                <a:solidFill>
                  <a:schemeClr val="bg1"/>
                </a:solidFill>
                <a:effectLst/>
                <a:latin typeface="+mn-lt"/>
              </a:rPr>
              <a:t>Culture of Collaborative Inquiry: Educators engage in continuous improvement, build collaboration skills and capacity, and share responsibility for improving learning for all students; </a:t>
            </a:r>
          </a:p>
          <a:p>
            <a:pPr algn="l" rtl="0" fontAlgn="base">
              <a:buFont typeface="Arial" panose="020B0604020202020204" pitchFamily="34" charset="0"/>
              <a:buChar char="•"/>
            </a:pPr>
            <a:r>
              <a:rPr lang="en-US" sz="2000" i="0" dirty="0">
                <a:solidFill>
                  <a:schemeClr val="bg1"/>
                </a:solidFill>
                <a:effectLst/>
                <a:latin typeface="+mn-lt"/>
              </a:rPr>
              <a:t>Leadership: Educators establish a compelling and inclusive vision for professional learning, sustain coherent support to build educator capacity, and advocate for professional learning by sharing the importance and evidence of the impact of professional learning; and </a:t>
            </a:r>
          </a:p>
          <a:p>
            <a:pPr algn="l" rtl="0" fontAlgn="base">
              <a:buFont typeface="Arial" panose="020B0604020202020204" pitchFamily="34" charset="0"/>
              <a:buChar char="•"/>
            </a:pPr>
            <a:r>
              <a:rPr lang="en-US" sz="2000" i="0" dirty="0">
                <a:solidFill>
                  <a:schemeClr val="bg1"/>
                </a:solidFill>
                <a:effectLst/>
                <a:latin typeface="+mn-lt"/>
              </a:rPr>
              <a:t>Resources: Educators allocate resources for professional learning, prioritize equity in their resource decisions, and monitor the use and impact of resource investments. </a:t>
            </a:r>
            <a:endParaRPr lang="en-US" sz="2000" dirty="0">
              <a:solidFill>
                <a:schemeClr val="bg1"/>
              </a:solidFill>
              <a:latin typeface="+mn-lt"/>
            </a:endParaRPr>
          </a:p>
        </p:txBody>
      </p:sp>
      <p:sp>
        <p:nvSpPr>
          <p:cNvPr id="4" name="Slide Number Placeholder 3">
            <a:extLst>
              <a:ext uri="{FF2B5EF4-FFF2-40B4-BE49-F238E27FC236}">
                <a16:creationId xmlns:a16="http://schemas.microsoft.com/office/drawing/2014/main" id="{B026FACC-85E0-4EA9-AE1E-ACB075595BAA}"/>
              </a:ext>
            </a:extLst>
          </p:cNvPr>
          <p:cNvSpPr>
            <a:spLocks noGrp="1"/>
          </p:cNvSpPr>
          <p:nvPr>
            <p:ph type="sldNum" sz="quarter" idx="10"/>
          </p:nvPr>
        </p:nvSpPr>
        <p:spPr/>
        <p:txBody>
          <a:bodyPr/>
          <a:lstStyle/>
          <a:p>
            <a:fld id="{A3D1C70C-36A2-44FC-A083-98959550CFF4}" type="slidenum">
              <a:rPr lang="en-US" smtClean="0"/>
              <a:pPr/>
              <a:t>17</a:t>
            </a:fld>
            <a:endParaRPr lang="en-US" dirty="0"/>
          </a:p>
        </p:txBody>
      </p:sp>
    </p:spTree>
    <p:extLst>
      <p:ext uri="{BB962C8B-B14F-4D97-AF65-F5344CB8AC3E}">
        <p14:creationId xmlns:p14="http://schemas.microsoft.com/office/powerpoint/2010/main" val="111425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824-AF17-4026-B4DC-5E03FEDE372E}"/>
              </a:ext>
            </a:extLst>
          </p:cNvPr>
          <p:cNvSpPr>
            <a:spLocks noGrp="1"/>
          </p:cNvSpPr>
          <p:nvPr>
            <p:ph type="title"/>
          </p:nvPr>
        </p:nvSpPr>
        <p:spPr>
          <a:xfrm>
            <a:off x="1333960" y="235678"/>
            <a:ext cx="10096959" cy="747579"/>
          </a:xfrm>
          <a:ln w="19050">
            <a:noFill/>
          </a:ln>
        </p:spPr>
        <p:txBody>
          <a:bodyPr/>
          <a:lstStyle/>
          <a:p>
            <a:r>
              <a:rPr lang="en-US" sz="3200" b="1" dirty="0"/>
              <a:t>Aligning Individual Professional Plans to the NJSPL</a:t>
            </a:r>
          </a:p>
        </p:txBody>
      </p:sp>
      <p:sp>
        <p:nvSpPr>
          <p:cNvPr id="6" name="Text Placeholder 5">
            <a:extLst>
              <a:ext uri="{FF2B5EF4-FFF2-40B4-BE49-F238E27FC236}">
                <a16:creationId xmlns:a16="http://schemas.microsoft.com/office/drawing/2014/main" id="{94179D50-D98A-4D0C-953E-213CE45D1285}"/>
              </a:ext>
            </a:extLst>
          </p:cNvPr>
          <p:cNvSpPr>
            <a:spLocks noGrp="1"/>
          </p:cNvSpPr>
          <p:nvPr>
            <p:ph type="body" sz="quarter" idx="11"/>
          </p:nvPr>
        </p:nvSpPr>
        <p:spPr/>
        <p:txBody>
          <a:bodyPr/>
          <a:lstStyle/>
          <a:p>
            <a:r>
              <a:rPr lang="en-US" sz="2400" dirty="0"/>
              <a:t>Professional development planning is required for individual educators.</a:t>
            </a:r>
          </a:p>
          <a:p>
            <a:r>
              <a:rPr lang="en-US" sz="2400" dirty="0"/>
              <a:t>The Department provides optional templates with examples to assist districts in planning.</a:t>
            </a:r>
          </a:p>
          <a:p>
            <a:r>
              <a:rPr lang="en-US" sz="2400" dirty="0"/>
              <a:t>Individual professional development plans must align with the NJSPL. </a:t>
            </a:r>
          </a:p>
          <a:p>
            <a:r>
              <a:rPr lang="en-US" sz="2400" dirty="0"/>
              <a:t>The following slides provide:</a:t>
            </a:r>
          </a:p>
          <a:p>
            <a:pPr lvl="1"/>
            <a:r>
              <a:rPr lang="en-US" sz="2000" dirty="0"/>
              <a:t>The basic requirements for individual professional development planning.</a:t>
            </a:r>
          </a:p>
          <a:p>
            <a:pPr lvl="1"/>
            <a:r>
              <a:rPr lang="en-US" sz="2000" dirty="0"/>
              <a:t>Exemplars of an area of one teacher and one leader professional development plan displaying alignment to various NJSPL standards.  </a:t>
            </a:r>
          </a:p>
        </p:txBody>
      </p:sp>
      <p:sp>
        <p:nvSpPr>
          <p:cNvPr id="3" name="Slide Number Placeholder 2">
            <a:extLst>
              <a:ext uri="{FF2B5EF4-FFF2-40B4-BE49-F238E27FC236}">
                <a16:creationId xmlns:a16="http://schemas.microsoft.com/office/drawing/2014/main" id="{1C40CB29-EE47-4102-A681-E98D56649624}"/>
              </a:ext>
            </a:extLst>
          </p:cNvPr>
          <p:cNvSpPr>
            <a:spLocks noGrp="1"/>
          </p:cNvSpPr>
          <p:nvPr>
            <p:ph type="sldNum" sz="quarter" idx="10"/>
          </p:nvPr>
        </p:nvSpPr>
        <p:spPr/>
        <p:txBody>
          <a:bodyPr/>
          <a:lstStyle/>
          <a:p>
            <a:fld id="{063B872D-3AE9-4542-A461-B751CD6BB84C}" type="slidenum">
              <a:rPr lang="en-US" smtClean="0"/>
              <a:t>18</a:t>
            </a:fld>
            <a:endParaRPr lang="en-US"/>
          </a:p>
        </p:txBody>
      </p:sp>
    </p:spTree>
    <p:extLst>
      <p:ext uri="{BB962C8B-B14F-4D97-AF65-F5344CB8AC3E}">
        <p14:creationId xmlns:p14="http://schemas.microsoft.com/office/powerpoint/2010/main" val="54899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8372-1AA3-4902-8C6A-6A41F4D69D24}"/>
              </a:ext>
            </a:extLst>
          </p:cNvPr>
          <p:cNvSpPr>
            <a:spLocks noGrp="1"/>
          </p:cNvSpPr>
          <p:nvPr>
            <p:ph type="title"/>
          </p:nvPr>
        </p:nvSpPr>
        <p:spPr>
          <a:xfrm>
            <a:off x="1306562" y="235050"/>
            <a:ext cx="10096959" cy="747579"/>
          </a:xfrm>
        </p:spPr>
        <p:txBody>
          <a:bodyPr/>
          <a:lstStyle/>
          <a:p>
            <a:r>
              <a:rPr lang="en-US" sz="3200" dirty="0"/>
              <a:t>General Requirements for Individual Professional Development Planning</a:t>
            </a:r>
          </a:p>
        </p:txBody>
      </p:sp>
      <p:sp>
        <p:nvSpPr>
          <p:cNvPr id="3" name="Text Placeholder 2">
            <a:extLst>
              <a:ext uri="{FF2B5EF4-FFF2-40B4-BE49-F238E27FC236}">
                <a16:creationId xmlns:a16="http://schemas.microsoft.com/office/drawing/2014/main" id="{565D4B45-3233-4D47-8A0E-52FD7A57C12E}"/>
              </a:ext>
            </a:extLst>
          </p:cNvPr>
          <p:cNvSpPr>
            <a:spLocks noGrp="1"/>
          </p:cNvSpPr>
          <p:nvPr>
            <p:ph type="body" sz="quarter" idx="11"/>
          </p:nvPr>
        </p:nvSpPr>
        <p:spPr>
          <a:xfrm>
            <a:off x="171450" y="1027112"/>
            <a:ext cx="11849100" cy="4803775"/>
          </a:xfrm>
        </p:spPr>
        <p:txBody>
          <a:bodyPr>
            <a:noAutofit/>
          </a:bodyPr>
          <a:lstStyle/>
          <a:p>
            <a:pPr marL="342900" marR="0" indent="-342900">
              <a:lnSpc>
                <a:spcPct val="107000"/>
              </a:lnSpc>
              <a:spcBef>
                <a:spcPts val="1000"/>
              </a:spcBef>
              <a:spcAft>
                <a:spcPts val="1400"/>
              </a:spcAft>
              <a:buFont typeface="+mj-lt"/>
              <a:buAutoNum type="arabicPeriod"/>
            </a:pPr>
            <a:r>
              <a:rPr lang="en-US" sz="24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Planning Basics:</a:t>
            </a:r>
            <a:endParaRPr lang="en-US" sz="2400" dirty="0">
              <a:effectLst/>
              <a:latin typeface="Times New Roman" panose="02020603050405020304" pitchFamily="18" charset="0"/>
              <a:ea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PDPs are in place by October 31 or within 25 days of receiving a summative score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Replaced by a Corrective Action Plan in the case of a less-than-effective summative rating the prior year (&lt;2.65)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107000"/>
              </a:lnSpc>
              <a:spcBef>
                <a:spcPts val="1000"/>
              </a:spcBef>
              <a:spcAft>
                <a:spcPts val="1400"/>
              </a:spcAft>
              <a:buFont typeface="+mj-lt"/>
              <a:buAutoNum type="arabicPeriod"/>
            </a:pPr>
            <a:r>
              <a:rPr lang="en-US" sz="24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Teachers:</a:t>
            </a:r>
            <a:endParaRPr lang="en-US" sz="2400" dirty="0">
              <a:effectLst/>
              <a:latin typeface="Times New Roman" panose="02020603050405020304" pitchFamily="18" charset="0"/>
              <a:ea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One goal linked to results from individual performance evaluation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One goal linked to district, school, team or individual goals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107000"/>
              </a:lnSpc>
              <a:spcBef>
                <a:spcPts val="1000"/>
              </a:spcBef>
              <a:spcAft>
                <a:spcPts val="1400"/>
              </a:spcAft>
              <a:buFont typeface="+mj-lt"/>
              <a:buAutoNum type="arabicPeriod"/>
            </a:pPr>
            <a:r>
              <a:rPr lang="en-US" sz="24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Leaders:</a:t>
            </a:r>
            <a:endParaRPr lang="en-US" sz="2400" dirty="0">
              <a:effectLst/>
              <a:latin typeface="Times New Roman" panose="02020603050405020304" pitchFamily="18" charset="0"/>
              <a:ea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Derived from performance evaluation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spcAft>
                <a:spcPts val="0"/>
              </a:spcAft>
              <a:tabLst>
                <a:tab pos="457200" algn="l"/>
              </a:tabLst>
            </a:pP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Address specific individual, school, or school district goals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E7CF30-D2F5-4DD7-B8FF-2CFF36F89DB5}"/>
              </a:ext>
            </a:extLst>
          </p:cNvPr>
          <p:cNvSpPr>
            <a:spLocks noGrp="1"/>
          </p:cNvSpPr>
          <p:nvPr>
            <p:ph type="sldNum" sz="quarter" idx="10"/>
          </p:nvPr>
        </p:nvSpPr>
        <p:spPr/>
        <p:txBody>
          <a:bodyPr/>
          <a:lstStyle/>
          <a:p>
            <a:fld id="{A3D1C70C-36A2-44FC-A083-98959550CFF4}" type="slidenum">
              <a:rPr lang="en-US" smtClean="0"/>
              <a:pPr/>
              <a:t>19</a:t>
            </a:fld>
            <a:endParaRPr lang="en-US" dirty="0"/>
          </a:p>
        </p:txBody>
      </p:sp>
    </p:spTree>
    <p:extLst>
      <p:ext uri="{BB962C8B-B14F-4D97-AF65-F5344CB8AC3E}">
        <p14:creationId xmlns:p14="http://schemas.microsoft.com/office/powerpoint/2010/main" val="354351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8CF1-A883-4D84-9440-50A9F969BCC4}"/>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DDF22AD4-CB51-4FCE-B7D7-644CF8ED720C}"/>
              </a:ext>
            </a:extLst>
          </p:cNvPr>
          <p:cNvSpPr>
            <a:spLocks noGrp="1"/>
          </p:cNvSpPr>
          <p:nvPr>
            <p:ph type="body" sz="quarter" idx="11"/>
          </p:nvPr>
        </p:nvSpPr>
        <p:spPr/>
        <p:txBody>
          <a:bodyPr vert="horz" lIns="91440" tIns="45720" rIns="822960" bIns="45720" rtlCol="0" anchor="t">
            <a:normAutofit/>
          </a:bodyPr>
          <a:lstStyle/>
          <a:p>
            <a:pPr marL="0" indent="0">
              <a:buNone/>
            </a:pPr>
            <a:r>
              <a:rPr lang="en-US" dirty="0"/>
              <a:t>By the end of this session participants will be able to:</a:t>
            </a:r>
          </a:p>
          <a:p>
            <a:pPr lvl="1"/>
            <a:r>
              <a:rPr lang="en-US" sz="2800" dirty="0"/>
              <a:t>Understand the key changes to Chapter 9C (Professional Development) regulations.</a:t>
            </a:r>
          </a:p>
          <a:p>
            <a:pPr lvl="1"/>
            <a:r>
              <a:rPr lang="en-US" sz="2800" dirty="0"/>
              <a:t>Explain the rationale behind the key changes.</a:t>
            </a:r>
          </a:p>
          <a:p>
            <a:pPr lvl="1"/>
            <a:r>
              <a:rPr lang="en-US" sz="2800" dirty="0">
                <a:latin typeface="Palatino Linotype"/>
              </a:rPr>
              <a:t>Understand how to leverage the New Jersey Standards for Professional Learning (NJSPL) to support individual and collective educator growth.</a:t>
            </a:r>
          </a:p>
          <a:p>
            <a:pPr lvl="1"/>
            <a:endParaRPr lang="en-US" sz="2800" dirty="0"/>
          </a:p>
        </p:txBody>
      </p:sp>
      <p:sp>
        <p:nvSpPr>
          <p:cNvPr id="4" name="Slide Number Placeholder 3">
            <a:extLst>
              <a:ext uri="{FF2B5EF4-FFF2-40B4-BE49-F238E27FC236}">
                <a16:creationId xmlns:a16="http://schemas.microsoft.com/office/drawing/2014/main" id="{49DD6EDE-4F9D-4D73-8F30-5368FAEF9E85}"/>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283336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EE1-A311-4B2C-A3FE-DE52DC914CFA}"/>
              </a:ext>
            </a:extLst>
          </p:cNvPr>
          <p:cNvSpPr>
            <a:spLocks noGrp="1"/>
          </p:cNvSpPr>
          <p:nvPr>
            <p:ph type="title"/>
          </p:nvPr>
        </p:nvSpPr>
        <p:spPr>
          <a:xfrm>
            <a:off x="1421227" y="218636"/>
            <a:ext cx="10096959" cy="747579"/>
          </a:xfrm>
        </p:spPr>
        <p:txBody>
          <a:bodyPr/>
          <a:lstStyle/>
          <a:p>
            <a:r>
              <a:rPr lang="en-US" sz="3200" dirty="0"/>
              <a:t>Principal Professional Development Planning Exemplar</a:t>
            </a:r>
          </a:p>
        </p:txBody>
      </p:sp>
      <p:sp>
        <p:nvSpPr>
          <p:cNvPr id="5" name="Content Placeholder 4">
            <a:extLst>
              <a:ext uri="{FF2B5EF4-FFF2-40B4-BE49-F238E27FC236}">
                <a16:creationId xmlns:a16="http://schemas.microsoft.com/office/drawing/2014/main" id="{B5D5C3EE-67DE-47B6-A901-5A854287BBE8}"/>
              </a:ext>
            </a:extLst>
          </p:cNvPr>
          <p:cNvSpPr>
            <a:spLocks noGrp="1"/>
          </p:cNvSpPr>
          <p:nvPr>
            <p:ph idx="1"/>
          </p:nvPr>
        </p:nvSpPr>
        <p:spPr>
          <a:xfrm>
            <a:off x="150864" y="1031225"/>
            <a:ext cx="12041136" cy="1124755"/>
          </a:xfrm>
        </p:spPr>
        <p:txBody>
          <a:bodyPr/>
          <a:lstStyle/>
          <a:p>
            <a:pPr>
              <a:lnSpc>
                <a:spcPct val="100000"/>
              </a:lnSpc>
            </a:pPr>
            <a:r>
              <a:rPr lang="en-US" sz="1800" dirty="0"/>
              <a:t>Which NJSPL standard(s) is/are highlighted in the following goal, rationale and professional learning activities?</a:t>
            </a:r>
          </a:p>
          <a:p>
            <a:pPr>
              <a:lnSpc>
                <a:spcPct val="100000"/>
              </a:lnSpc>
            </a:pPr>
            <a:r>
              <a:rPr lang="en-US" sz="1800" dirty="0"/>
              <a:t>Provide a rationale for each standard chosen.</a:t>
            </a:r>
          </a:p>
        </p:txBody>
      </p:sp>
      <p:pic>
        <p:nvPicPr>
          <p:cNvPr id="3" name="Picture 2" descr="PD goal example">
            <a:extLst>
              <a:ext uri="{FF2B5EF4-FFF2-40B4-BE49-F238E27FC236}">
                <a16:creationId xmlns:a16="http://schemas.microsoft.com/office/drawing/2014/main" id="{305C32D8-1A23-4D4A-A328-BC3A24F68196}"/>
              </a:ext>
            </a:extLst>
          </p:cNvPr>
          <p:cNvPicPr>
            <a:picLocks noChangeAspect="1"/>
          </p:cNvPicPr>
          <p:nvPr/>
        </p:nvPicPr>
        <p:blipFill>
          <a:blip r:embed="rId2"/>
          <a:stretch>
            <a:fillRect/>
          </a:stretch>
        </p:blipFill>
        <p:spPr>
          <a:xfrm>
            <a:off x="505743" y="2286000"/>
            <a:ext cx="10925176" cy="2117459"/>
          </a:xfrm>
          <a:prstGeom prst="rect">
            <a:avLst/>
          </a:prstGeom>
        </p:spPr>
      </p:pic>
      <p:pic>
        <p:nvPicPr>
          <p:cNvPr id="6" name="Picture 5" descr="PD goal activities example">
            <a:extLst>
              <a:ext uri="{FF2B5EF4-FFF2-40B4-BE49-F238E27FC236}">
                <a16:creationId xmlns:a16="http://schemas.microsoft.com/office/drawing/2014/main" id="{8570B0B4-D845-42C8-9730-60D0F5B612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5743" y="4410075"/>
            <a:ext cx="10925176" cy="1636908"/>
          </a:xfrm>
          <a:prstGeom prst="rect">
            <a:avLst/>
          </a:prstGeom>
        </p:spPr>
      </p:pic>
      <p:sp>
        <p:nvSpPr>
          <p:cNvPr id="4" name="Slide Number Placeholder 3">
            <a:extLst>
              <a:ext uri="{FF2B5EF4-FFF2-40B4-BE49-F238E27FC236}">
                <a16:creationId xmlns:a16="http://schemas.microsoft.com/office/drawing/2014/main" id="{716B1B1F-A941-417E-8B05-7BF9F34BAD15}"/>
              </a:ext>
            </a:extLst>
          </p:cNvPr>
          <p:cNvSpPr>
            <a:spLocks noGrp="1"/>
          </p:cNvSpPr>
          <p:nvPr>
            <p:ph type="sldNum" sz="quarter" idx="12"/>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2322644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EE1-A311-4B2C-A3FE-DE52DC914CFA}"/>
              </a:ext>
            </a:extLst>
          </p:cNvPr>
          <p:cNvSpPr>
            <a:spLocks noGrp="1"/>
          </p:cNvSpPr>
          <p:nvPr>
            <p:ph type="title"/>
          </p:nvPr>
        </p:nvSpPr>
        <p:spPr>
          <a:xfrm>
            <a:off x="1333960" y="230978"/>
            <a:ext cx="10096959" cy="747579"/>
          </a:xfrm>
        </p:spPr>
        <p:txBody>
          <a:bodyPr/>
          <a:lstStyle/>
          <a:p>
            <a:r>
              <a:rPr lang="en-US" sz="3200" dirty="0"/>
              <a:t>Teacher Professional Development Planning Exemplar</a:t>
            </a:r>
          </a:p>
        </p:txBody>
      </p:sp>
      <p:sp>
        <p:nvSpPr>
          <p:cNvPr id="5" name="Content Placeholder 4">
            <a:extLst>
              <a:ext uri="{FF2B5EF4-FFF2-40B4-BE49-F238E27FC236}">
                <a16:creationId xmlns:a16="http://schemas.microsoft.com/office/drawing/2014/main" id="{B5D5C3EE-67DE-47B6-A901-5A854287BBE8}"/>
              </a:ext>
            </a:extLst>
          </p:cNvPr>
          <p:cNvSpPr>
            <a:spLocks noGrp="1"/>
          </p:cNvSpPr>
          <p:nvPr>
            <p:ph idx="1"/>
          </p:nvPr>
        </p:nvSpPr>
        <p:spPr>
          <a:xfrm>
            <a:off x="150864" y="1031225"/>
            <a:ext cx="11890272" cy="1124755"/>
          </a:xfrm>
        </p:spPr>
        <p:txBody>
          <a:bodyPr/>
          <a:lstStyle/>
          <a:p>
            <a:pPr>
              <a:lnSpc>
                <a:spcPct val="100000"/>
              </a:lnSpc>
            </a:pPr>
            <a:r>
              <a:rPr lang="en-US" sz="1800" dirty="0"/>
              <a:t>Which NJSPL standard(s) is/are highlighted in the following goal and administrator support activities?</a:t>
            </a:r>
          </a:p>
          <a:p>
            <a:pPr>
              <a:lnSpc>
                <a:spcPct val="100000"/>
              </a:lnSpc>
            </a:pPr>
            <a:r>
              <a:rPr lang="en-US" sz="1800" dirty="0"/>
              <a:t>Provide a rationale for each standard chosen.</a:t>
            </a:r>
          </a:p>
        </p:txBody>
      </p:sp>
      <p:pic>
        <p:nvPicPr>
          <p:cNvPr id="10" name="Picture 9" descr="professional learning goal example">
            <a:extLst>
              <a:ext uri="{FF2B5EF4-FFF2-40B4-BE49-F238E27FC236}">
                <a16:creationId xmlns:a16="http://schemas.microsoft.com/office/drawing/2014/main" id="{57C18902-E8E6-4F67-AE7D-E3655BD0A8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8623" y="2134465"/>
            <a:ext cx="11002296" cy="2415157"/>
          </a:xfrm>
          <a:prstGeom prst="rect">
            <a:avLst/>
          </a:prstGeom>
        </p:spPr>
      </p:pic>
      <p:pic>
        <p:nvPicPr>
          <p:cNvPr id="9" name="Picture 8" descr="PD goal example">
            <a:extLst>
              <a:ext uri="{FF2B5EF4-FFF2-40B4-BE49-F238E27FC236}">
                <a16:creationId xmlns:a16="http://schemas.microsoft.com/office/drawing/2014/main" id="{34AF3ABC-B4C3-4860-9AB2-3697FDB62E5A}"/>
              </a:ext>
            </a:extLst>
          </p:cNvPr>
          <p:cNvPicPr>
            <a:picLocks noChangeAspect="1"/>
          </p:cNvPicPr>
          <p:nvPr/>
        </p:nvPicPr>
        <p:blipFill>
          <a:blip r:embed="rId3"/>
          <a:stretch>
            <a:fillRect/>
          </a:stretch>
        </p:blipFill>
        <p:spPr>
          <a:xfrm>
            <a:off x="428623" y="4549622"/>
            <a:ext cx="11002296" cy="907328"/>
          </a:xfrm>
          <a:prstGeom prst="rect">
            <a:avLst/>
          </a:prstGeom>
        </p:spPr>
      </p:pic>
      <p:sp>
        <p:nvSpPr>
          <p:cNvPr id="4" name="Slide Number Placeholder 3">
            <a:extLst>
              <a:ext uri="{FF2B5EF4-FFF2-40B4-BE49-F238E27FC236}">
                <a16:creationId xmlns:a16="http://schemas.microsoft.com/office/drawing/2014/main" id="{716B1B1F-A941-417E-8B05-7BF9F34BAD15}"/>
              </a:ext>
            </a:extLst>
          </p:cNvPr>
          <p:cNvSpPr>
            <a:spLocks noGrp="1"/>
          </p:cNvSpPr>
          <p:nvPr>
            <p:ph type="sldNum" sz="quarter" idx="12"/>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273655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687A9B-D0FE-4982-AE6D-B4870BD2A0A9}"/>
              </a:ext>
            </a:extLst>
          </p:cNvPr>
          <p:cNvSpPr>
            <a:spLocks noGrp="1"/>
          </p:cNvSpPr>
          <p:nvPr>
            <p:ph type="title"/>
          </p:nvPr>
        </p:nvSpPr>
        <p:spPr>
          <a:xfrm>
            <a:off x="1256841" y="235678"/>
            <a:ext cx="10096959" cy="747579"/>
          </a:xfrm>
        </p:spPr>
        <p:txBody>
          <a:bodyPr/>
          <a:lstStyle/>
          <a:p>
            <a:r>
              <a:rPr lang="en-US" sz="2800" b="1" dirty="0"/>
              <a:t>Aligning </a:t>
            </a:r>
            <a:r>
              <a:rPr lang="en-US" sz="2800" dirty="0"/>
              <a:t>School and District </a:t>
            </a:r>
            <a:r>
              <a:rPr lang="en-US" sz="2800" b="1" dirty="0"/>
              <a:t>Professional Plans to the NJSPL</a:t>
            </a:r>
            <a:endParaRPr lang="en-US" sz="2800" dirty="0"/>
          </a:p>
        </p:txBody>
      </p:sp>
      <p:sp>
        <p:nvSpPr>
          <p:cNvPr id="7" name="Text Placeholder 6">
            <a:extLst>
              <a:ext uri="{FF2B5EF4-FFF2-40B4-BE49-F238E27FC236}">
                <a16:creationId xmlns:a16="http://schemas.microsoft.com/office/drawing/2014/main" id="{80A1079F-693B-4DFD-8836-33B7B41AC8A7}"/>
              </a:ext>
            </a:extLst>
          </p:cNvPr>
          <p:cNvSpPr>
            <a:spLocks noGrp="1"/>
          </p:cNvSpPr>
          <p:nvPr>
            <p:ph type="body" sz="quarter" idx="11"/>
          </p:nvPr>
        </p:nvSpPr>
        <p:spPr/>
        <p:txBody>
          <a:bodyPr>
            <a:normAutofit fontScale="70000" lnSpcReduction="20000"/>
          </a:bodyPr>
          <a:lstStyle/>
          <a:p>
            <a:r>
              <a:rPr lang="en-US" sz="3400" dirty="0"/>
              <a:t>Professional development planning is required for districts and schools.</a:t>
            </a:r>
          </a:p>
          <a:p>
            <a:r>
              <a:rPr lang="en-US" sz="3400" dirty="0"/>
              <a:t>The Department provides optional templates with examples to assist districts in planning.</a:t>
            </a:r>
          </a:p>
          <a:p>
            <a:r>
              <a:rPr lang="en-US" sz="3400" dirty="0"/>
              <a:t>District and school professional development plans must align with the NJSPL. </a:t>
            </a:r>
          </a:p>
          <a:p>
            <a:r>
              <a:rPr lang="en-US" sz="3400" dirty="0"/>
              <a:t>The following slides provide:</a:t>
            </a:r>
          </a:p>
          <a:p>
            <a:pPr lvl="1"/>
            <a:r>
              <a:rPr lang="en-US" dirty="0"/>
              <a:t>The basic requirements for district and school professional development planning.</a:t>
            </a:r>
          </a:p>
          <a:p>
            <a:pPr lvl="1"/>
            <a:r>
              <a:rPr lang="en-US" dirty="0"/>
              <a:t>Exemplars highlighting an area of one district and one school professional development plan displaying alignment to various NJSPL standards. </a:t>
            </a:r>
          </a:p>
        </p:txBody>
      </p:sp>
      <p:sp>
        <p:nvSpPr>
          <p:cNvPr id="5" name="Slide Number Placeholder 4">
            <a:extLst>
              <a:ext uri="{FF2B5EF4-FFF2-40B4-BE49-F238E27FC236}">
                <a16:creationId xmlns:a16="http://schemas.microsoft.com/office/drawing/2014/main" id="{DC327F5E-1C28-42D5-A539-151E4C9FDD51}"/>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23507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8372-1AA3-4902-8C6A-6A41F4D69D24}"/>
              </a:ext>
            </a:extLst>
          </p:cNvPr>
          <p:cNvSpPr>
            <a:spLocks noGrp="1"/>
          </p:cNvSpPr>
          <p:nvPr>
            <p:ph type="title"/>
          </p:nvPr>
        </p:nvSpPr>
        <p:spPr>
          <a:xfrm>
            <a:off x="1306562" y="235050"/>
            <a:ext cx="10096959" cy="747579"/>
          </a:xfrm>
        </p:spPr>
        <p:txBody>
          <a:bodyPr/>
          <a:lstStyle/>
          <a:p>
            <a:r>
              <a:rPr lang="en-US" sz="3200" dirty="0"/>
              <a:t>General Requirements for School and District Professional Development Planning</a:t>
            </a:r>
          </a:p>
        </p:txBody>
      </p:sp>
      <p:sp>
        <p:nvSpPr>
          <p:cNvPr id="3" name="Text Placeholder 2">
            <a:extLst>
              <a:ext uri="{FF2B5EF4-FFF2-40B4-BE49-F238E27FC236}">
                <a16:creationId xmlns:a16="http://schemas.microsoft.com/office/drawing/2014/main" id="{565D4B45-3233-4D47-8A0E-52FD7A57C12E}"/>
              </a:ext>
            </a:extLst>
          </p:cNvPr>
          <p:cNvSpPr>
            <a:spLocks noGrp="1"/>
          </p:cNvSpPr>
          <p:nvPr>
            <p:ph type="body" sz="quarter" idx="11"/>
          </p:nvPr>
        </p:nvSpPr>
        <p:spPr>
          <a:xfrm>
            <a:off x="0" y="1027112"/>
            <a:ext cx="12192000" cy="4803775"/>
          </a:xfrm>
        </p:spPr>
        <p:txBody>
          <a:bodyPr>
            <a:noAutofit/>
          </a:bodyPr>
          <a:lstStyle/>
          <a:p>
            <a:pPr marL="457200" marR="0" indent="-457200">
              <a:lnSpc>
                <a:spcPct val="100000"/>
              </a:lnSpc>
              <a:spcBef>
                <a:spcPts val="1000"/>
              </a:spcBef>
              <a:spcAft>
                <a:spcPts val="1400"/>
              </a:spcAft>
              <a:buFont typeface="+mj-lt"/>
              <a:buAutoNum type="arabicPeriod"/>
            </a:pPr>
            <a:r>
              <a:rPr lang="en-US" sz="2000" dirty="0">
                <a:solidFill>
                  <a:srgbClr val="000000"/>
                </a:solidFill>
                <a:ea typeface="Times New Roman" panose="02020603050405020304" pitchFamily="18" charset="0"/>
                <a:cs typeface="Times New Roman" panose="02020603050405020304" pitchFamily="18" charset="0"/>
              </a:rPr>
              <a:t>Districts</a:t>
            </a:r>
            <a:r>
              <a:rPr lang="en-US" sz="24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lnSpc>
                <a:spcPct val="100000"/>
              </a:lnSpc>
              <a:spcBef>
                <a:spcPts val="1000"/>
              </a:spcBef>
            </a:pPr>
            <a:r>
              <a:rPr lang="en-US" sz="16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CSA or their designee, shall oversee the development and implementation of the school district plan to address school district’s professional development needs.</a:t>
            </a:r>
          </a:p>
          <a:p>
            <a:pPr lvl="1">
              <a:lnSpc>
                <a:spcPct val="100000"/>
              </a:lnSpc>
              <a:spcBef>
                <a:spcPts val="1000"/>
              </a:spcBef>
            </a:pPr>
            <a:r>
              <a:rPr lang="en-US" sz="1600" dirty="0"/>
              <a:t>Assess the learning needs of students, teachers, and school leaders based on educator evaluation data, school-level plans, and data from school- and district level performances in developing the plan.</a:t>
            </a:r>
            <a:endParaRPr lang="en-US" sz="1600" dirty="0">
              <a:solidFill>
                <a:srgbClr val="000000"/>
              </a:solidFill>
              <a:cs typeface="Times New Roman" panose="02020603050405020304" pitchFamily="18" charset="0"/>
            </a:endParaRPr>
          </a:p>
          <a:p>
            <a:pPr marL="457200" marR="0" indent="-457200">
              <a:lnSpc>
                <a:spcPct val="100000"/>
              </a:lnSpc>
              <a:spcBef>
                <a:spcPts val="1000"/>
              </a:spcBef>
              <a:spcAft>
                <a:spcPts val="1400"/>
              </a:spcAft>
              <a:buFont typeface="+mj-lt"/>
              <a:buAutoNum type="arabicPeriod"/>
            </a:pPr>
            <a:r>
              <a:rPr lang="en-US" sz="2000" dirty="0">
                <a:solidFill>
                  <a:srgbClr val="000000"/>
                </a:solidFill>
                <a:ea typeface="Times New Roman" panose="02020603050405020304" pitchFamily="18" charset="0"/>
                <a:cs typeface="Times New Roman" panose="02020603050405020304" pitchFamily="18" charset="0"/>
              </a:rPr>
              <a:t>Schools</a:t>
            </a:r>
            <a:r>
              <a:rPr lang="en-US" sz="2000" kern="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a:p>
            <a:pPr lvl="1">
              <a:lnSpc>
                <a:spcPct val="100000"/>
              </a:lnSpc>
            </a:pPr>
            <a:r>
              <a:rPr lang="en-US" sz="1600" dirty="0">
                <a:effectLst/>
                <a:latin typeface="+mn-lt"/>
                <a:ea typeface="Times New Roman" panose="02020603050405020304" pitchFamily="18" charset="0"/>
              </a:rPr>
              <a:t>The principal shall oversee the development and implementation of a plan for school level professional development.</a:t>
            </a:r>
          </a:p>
          <a:p>
            <a:pPr lvl="1">
              <a:lnSpc>
                <a:spcPct val="100000"/>
              </a:lnSpc>
            </a:pPr>
            <a:r>
              <a:rPr lang="en-US" sz="1600" dirty="0">
                <a:effectLst/>
                <a:latin typeface="+mn-lt"/>
                <a:ea typeface="Times New Roman" panose="02020603050405020304" pitchFamily="18" charset="0"/>
              </a:rPr>
              <a:t>Includes a description of school-level and team-based professional learning aligned with identified school goals; and</a:t>
            </a:r>
          </a:p>
          <a:p>
            <a:pPr lvl="1">
              <a:lnSpc>
                <a:spcPct val="100000"/>
              </a:lnSpc>
            </a:pPr>
            <a:r>
              <a:rPr lang="en-US" sz="1600" dirty="0">
                <a:effectLst/>
                <a:latin typeface="+mn-lt"/>
                <a:ea typeface="Times New Roman" panose="02020603050405020304" pitchFamily="18" charset="0"/>
              </a:rPr>
              <a:t>Includes teacher and student learning needs; and</a:t>
            </a:r>
          </a:p>
          <a:p>
            <a:pPr lvl="1">
              <a:lnSpc>
                <a:spcPct val="100000"/>
              </a:lnSpc>
            </a:pPr>
            <a:r>
              <a:rPr lang="en-US" sz="1600" dirty="0">
                <a:effectLst/>
                <a:latin typeface="+mn-lt"/>
                <a:ea typeface="Times New Roman" panose="02020603050405020304" pitchFamily="18" charset="0"/>
              </a:rPr>
              <a:t>All teachers receive the necessary opportunities, support, and resources to complete individual professional development requirements.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E7CF30-D2F5-4DD7-B8FF-2CFF36F89DB5}"/>
              </a:ext>
            </a:extLst>
          </p:cNvPr>
          <p:cNvSpPr>
            <a:spLocks noGrp="1"/>
          </p:cNvSpPr>
          <p:nvPr>
            <p:ph type="sldNum" sz="quarter" idx="10"/>
          </p:nvPr>
        </p:nvSpPr>
        <p:spPr/>
        <p:txBody>
          <a:bodyPr/>
          <a:lstStyle/>
          <a:p>
            <a:fld id="{A3D1C70C-36A2-44FC-A083-98959550CFF4}" type="slidenum">
              <a:rPr lang="en-US" smtClean="0"/>
              <a:pPr/>
              <a:t>23</a:t>
            </a:fld>
            <a:endParaRPr lang="en-US" dirty="0"/>
          </a:p>
        </p:txBody>
      </p:sp>
    </p:spTree>
    <p:extLst>
      <p:ext uri="{BB962C8B-B14F-4D97-AF65-F5344CB8AC3E}">
        <p14:creationId xmlns:p14="http://schemas.microsoft.com/office/powerpoint/2010/main" val="119925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EE1-A311-4B2C-A3FE-DE52DC914CFA}"/>
              </a:ext>
            </a:extLst>
          </p:cNvPr>
          <p:cNvSpPr>
            <a:spLocks noGrp="1"/>
          </p:cNvSpPr>
          <p:nvPr>
            <p:ph type="title"/>
          </p:nvPr>
        </p:nvSpPr>
        <p:spPr>
          <a:xfrm>
            <a:off x="1256841" y="203525"/>
            <a:ext cx="10096959" cy="747579"/>
          </a:xfrm>
        </p:spPr>
        <p:txBody>
          <a:bodyPr/>
          <a:lstStyle/>
          <a:p>
            <a:r>
              <a:rPr lang="en-US" sz="3200" dirty="0"/>
              <a:t>District Professional Development Planning Exemplar</a:t>
            </a:r>
          </a:p>
        </p:txBody>
      </p:sp>
      <p:sp>
        <p:nvSpPr>
          <p:cNvPr id="5" name="Content Placeholder 4">
            <a:extLst>
              <a:ext uri="{FF2B5EF4-FFF2-40B4-BE49-F238E27FC236}">
                <a16:creationId xmlns:a16="http://schemas.microsoft.com/office/drawing/2014/main" id="{B5D5C3EE-67DE-47B6-A901-5A854287BBE8}"/>
              </a:ext>
            </a:extLst>
          </p:cNvPr>
          <p:cNvSpPr>
            <a:spLocks noGrp="1"/>
          </p:cNvSpPr>
          <p:nvPr>
            <p:ph idx="1"/>
          </p:nvPr>
        </p:nvSpPr>
        <p:spPr>
          <a:xfrm>
            <a:off x="150864" y="1031225"/>
            <a:ext cx="11890272" cy="1124755"/>
          </a:xfrm>
        </p:spPr>
        <p:txBody>
          <a:bodyPr/>
          <a:lstStyle/>
          <a:p>
            <a:pPr>
              <a:lnSpc>
                <a:spcPct val="100000"/>
              </a:lnSpc>
            </a:pPr>
            <a:r>
              <a:rPr lang="en-US" sz="1800" dirty="0"/>
              <a:t>Which NJSPL standard(s) is/are highlighted in the following goal, rationale and activities?</a:t>
            </a:r>
          </a:p>
          <a:p>
            <a:pPr>
              <a:lnSpc>
                <a:spcPct val="100000"/>
              </a:lnSpc>
            </a:pPr>
            <a:r>
              <a:rPr lang="en-US" sz="1800" dirty="0"/>
              <a:t>Provide a rationale for each standard chosen.</a:t>
            </a:r>
          </a:p>
        </p:txBody>
      </p:sp>
      <p:pic>
        <p:nvPicPr>
          <p:cNvPr id="10" name="Picture 9" descr="PD goal example">
            <a:extLst>
              <a:ext uri="{FF2B5EF4-FFF2-40B4-BE49-F238E27FC236}">
                <a16:creationId xmlns:a16="http://schemas.microsoft.com/office/drawing/2014/main" id="{BBDEE155-4C18-492E-B337-373D88305515}"/>
              </a:ext>
            </a:extLst>
          </p:cNvPr>
          <p:cNvPicPr>
            <a:picLocks noChangeAspect="1"/>
          </p:cNvPicPr>
          <p:nvPr/>
        </p:nvPicPr>
        <p:blipFill>
          <a:blip r:embed="rId2"/>
          <a:stretch>
            <a:fillRect/>
          </a:stretch>
        </p:blipFill>
        <p:spPr>
          <a:xfrm>
            <a:off x="505742" y="2048535"/>
            <a:ext cx="10925177" cy="1676711"/>
          </a:xfrm>
          <a:prstGeom prst="rect">
            <a:avLst/>
          </a:prstGeom>
        </p:spPr>
      </p:pic>
      <p:pic>
        <p:nvPicPr>
          <p:cNvPr id="8" name="Picture 7" descr="PD goal example">
            <a:extLst>
              <a:ext uri="{FF2B5EF4-FFF2-40B4-BE49-F238E27FC236}">
                <a16:creationId xmlns:a16="http://schemas.microsoft.com/office/drawing/2014/main" id="{1C3BD00D-B8E4-42D7-BD5F-A4B0BCFCC766}"/>
              </a:ext>
            </a:extLst>
          </p:cNvPr>
          <p:cNvPicPr>
            <a:picLocks noChangeAspect="1"/>
          </p:cNvPicPr>
          <p:nvPr/>
        </p:nvPicPr>
        <p:blipFill>
          <a:blip r:embed="rId3"/>
          <a:stretch>
            <a:fillRect/>
          </a:stretch>
        </p:blipFill>
        <p:spPr>
          <a:xfrm>
            <a:off x="505742" y="3805367"/>
            <a:ext cx="10925177" cy="1943093"/>
          </a:xfrm>
          <a:prstGeom prst="rect">
            <a:avLst/>
          </a:prstGeom>
        </p:spPr>
      </p:pic>
      <p:sp>
        <p:nvSpPr>
          <p:cNvPr id="4" name="Slide Number Placeholder 3">
            <a:extLst>
              <a:ext uri="{FF2B5EF4-FFF2-40B4-BE49-F238E27FC236}">
                <a16:creationId xmlns:a16="http://schemas.microsoft.com/office/drawing/2014/main" id="{716B1B1F-A941-417E-8B05-7BF9F34BAD15}"/>
              </a:ext>
            </a:extLst>
          </p:cNvPr>
          <p:cNvSpPr>
            <a:spLocks noGrp="1"/>
          </p:cNvSpPr>
          <p:nvPr>
            <p:ph type="sldNum" sz="quarter" idx="12"/>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75008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EE1-A311-4B2C-A3FE-DE52DC914CFA}"/>
              </a:ext>
            </a:extLst>
          </p:cNvPr>
          <p:cNvSpPr>
            <a:spLocks noGrp="1"/>
          </p:cNvSpPr>
          <p:nvPr>
            <p:ph type="title"/>
          </p:nvPr>
        </p:nvSpPr>
        <p:spPr>
          <a:xfrm>
            <a:off x="1256841" y="235678"/>
            <a:ext cx="10096959" cy="747579"/>
          </a:xfrm>
        </p:spPr>
        <p:txBody>
          <a:bodyPr/>
          <a:lstStyle/>
          <a:p>
            <a:r>
              <a:rPr lang="en-US" sz="3200" dirty="0"/>
              <a:t>School Professional Development Planning Exemplar</a:t>
            </a:r>
          </a:p>
        </p:txBody>
      </p:sp>
      <p:sp>
        <p:nvSpPr>
          <p:cNvPr id="5" name="Content Placeholder 4">
            <a:extLst>
              <a:ext uri="{FF2B5EF4-FFF2-40B4-BE49-F238E27FC236}">
                <a16:creationId xmlns:a16="http://schemas.microsoft.com/office/drawing/2014/main" id="{B5D5C3EE-67DE-47B6-A901-5A854287BBE8}"/>
              </a:ext>
            </a:extLst>
          </p:cNvPr>
          <p:cNvSpPr>
            <a:spLocks noGrp="1"/>
          </p:cNvSpPr>
          <p:nvPr>
            <p:ph idx="1"/>
          </p:nvPr>
        </p:nvSpPr>
        <p:spPr>
          <a:xfrm>
            <a:off x="150864" y="1082596"/>
            <a:ext cx="11890272" cy="1124755"/>
          </a:xfrm>
        </p:spPr>
        <p:txBody>
          <a:bodyPr/>
          <a:lstStyle/>
          <a:p>
            <a:pPr>
              <a:lnSpc>
                <a:spcPct val="100000"/>
              </a:lnSpc>
            </a:pPr>
            <a:r>
              <a:rPr lang="en-US" sz="1800" dirty="0"/>
              <a:t>Which NJSPL standard(s) is/are highlighted in the following resources and implementation considerations?</a:t>
            </a:r>
          </a:p>
          <a:p>
            <a:pPr>
              <a:lnSpc>
                <a:spcPct val="100000"/>
              </a:lnSpc>
            </a:pPr>
            <a:r>
              <a:rPr lang="en-US" sz="1800" dirty="0"/>
              <a:t>Provide a rationale for each standard chosen.</a:t>
            </a:r>
          </a:p>
        </p:txBody>
      </p:sp>
      <p:pic>
        <p:nvPicPr>
          <p:cNvPr id="8" name="Picture 7" descr="PD goal example">
            <a:extLst>
              <a:ext uri="{FF2B5EF4-FFF2-40B4-BE49-F238E27FC236}">
                <a16:creationId xmlns:a16="http://schemas.microsoft.com/office/drawing/2014/main" id="{BDE99F1C-1480-4414-8502-B0BAA5ABAF17}"/>
              </a:ext>
            </a:extLst>
          </p:cNvPr>
          <p:cNvPicPr>
            <a:picLocks noChangeAspect="1"/>
          </p:cNvPicPr>
          <p:nvPr/>
        </p:nvPicPr>
        <p:blipFill>
          <a:blip r:embed="rId2"/>
          <a:stretch>
            <a:fillRect/>
          </a:stretch>
        </p:blipFill>
        <p:spPr>
          <a:xfrm>
            <a:off x="150864" y="2506380"/>
            <a:ext cx="11890272" cy="2858551"/>
          </a:xfrm>
          <a:prstGeom prst="rect">
            <a:avLst/>
          </a:prstGeom>
        </p:spPr>
      </p:pic>
      <p:sp>
        <p:nvSpPr>
          <p:cNvPr id="4" name="Slide Number Placeholder 3">
            <a:extLst>
              <a:ext uri="{FF2B5EF4-FFF2-40B4-BE49-F238E27FC236}">
                <a16:creationId xmlns:a16="http://schemas.microsoft.com/office/drawing/2014/main" id="{716B1B1F-A941-417E-8B05-7BF9F34BAD15}"/>
              </a:ext>
            </a:extLst>
          </p:cNvPr>
          <p:cNvSpPr>
            <a:spLocks noGrp="1"/>
          </p:cNvSpPr>
          <p:nvPr>
            <p:ph type="sldNum" sz="quarter" idx="12"/>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148506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F189-981E-487D-A4A3-EF4C01A87D53}"/>
              </a:ext>
            </a:extLst>
          </p:cNvPr>
          <p:cNvSpPr>
            <a:spLocks noGrp="1"/>
          </p:cNvSpPr>
          <p:nvPr>
            <p:ph type="title"/>
          </p:nvPr>
        </p:nvSpPr>
        <p:spPr/>
        <p:txBody>
          <a:bodyPr/>
          <a:lstStyle/>
          <a:p>
            <a:r>
              <a:rPr lang="en-US" sz="4000" dirty="0"/>
              <a:t>Aligning PD to the NJSPL: A Reflection</a:t>
            </a:r>
          </a:p>
        </p:txBody>
      </p:sp>
      <p:sp>
        <p:nvSpPr>
          <p:cNvPr id="3" name="Text Placeholder 2">
            <a:extLst>
              <a:ext uri="{FF2B5EF4-FFF2-40B4-BE49-F238E27FC236}">
                <a16:creationId xmlns:a16="http://schemas.microsoft.com/office/drawing/2014/main" id="{91929F41-93F9-4305-A327-5DAAC7893B13}"/>
              </a:ext>
            </a:extLst>
          </p:cNvPr>
          <p:cNvSpPr>
            <a:spLocks noGrp="1"/>
          </p:cNvSpPr>
          <p:nvPr>
            <p:ph type="body" sz="quarter" idx="11"/>
          </p:nvPr>
        </p:nvSpPr>
        <p:spPr/>
        <p:txBody>
          <a:bodyPr>
            <a:normAutofit lnSpcReduction="10000"/>
          </a:bodyPr>
          <a:lstStyle/>
          <a:p>
            <a:pPr marL="742950" indent="-742950">
              <a:buFont typeface="+mj-lt"/>
              <a:buAutoNum type="arabicPeriod"/>
            </a:pPr>
            <a:r>
              <a:rPr lang="en-US" dirty="0"/>
              <a:t>Consider your role in your school and/or district. </a:t>
            </a:r>
          </a:p>
          <a:p>
            <a:pPr marL="742950" indent="-742950">
              <a:buFont typeface="+mj-lt"/>
              <a:buAutoNum type="arabicPeriod"/>
            </a:pPr>
            <a:r>
              <a:rPr lang="en-US" dirty="0"/>
              <a:t>Identify where you believe your school and/or district is in leveraging NJSPL in constructing professional development plans.</a:t>
            </a:r>
          </a:p>
          <a:p>
            <a:pPr marL="742950" indent="-742950">
              <a:buFont typeface="+mj-lt"/>
              <a:buAutoNum type="arabicPeriod"/>
            </a:pPr>
            <a:r>
              <a:rPr lang="en-US" dirty="0"/>
              <a:t>What is/are one or two next steps you need to consider in aligning professional development to the NJSPL?</a:t>
            </a:r>
          </a:p>
          <a:p>
            <a:endParaRPr lang="en-US" dirty="0"/>
          </a:p>
        </p:txBody>
      </p:sp>
      <p:sp>
        <p:nvSpPr>
          <p:cNvPr id="4" name="Slide Number Placeholder 3">
            <a:extLst>
              <a:ext uri="{FF2B5EF4-FFF2-40B4-BE49-F238E27FC236}">
                <a16:creationId xmlns:a16="http://schemas.microsoft.com/office/drawing/2014/main" id="{26722BDA-D590-4B77-B2AB-FBACC10A398C}"/>
              </a:ext>
            </a:extLst>
          </p:cNvPr>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146434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a:t>New Jersey Department of Education: </a:t>
            </a:r>
            <a:r>
              <a:rPr lang="en-US">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vert="horz" lIns="0" tIns="45720" rIns="0" bIns="45720" rtlCol="0" anchor="t">
            <a:normAutofit/>
          </a:bodyPr>
          <a:lstStyle/>
          <a:p>
            <a:r>
              <a:rPr lang="en-US" dirty="0">
                <a:latin typeface="Palatino Linotype"/>
              </a:rPr>
              <a:t>Office of Educator Effectiveness</a:t>
            </a:r>
          </a:p>
          <a:p>
            <a:r>
              <a:rPr lang="en-US" sz="2800" dirty="0">
                <a:latin typeface="Palatino Linotype"/>
              </a:rPr>
              <a:t>EduEval@doe.nj.gov </a:t>
            </a:r>
            <a:endParaRPr lang="en-US" sz="2800" dirty="0"/>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dirty="0"/>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3">
                  <a:extLst>
                    <a:ext uri="{A12FA001-AC4F-418D-AE19-62706E023703}">
                      <ahyp:hlinkClr xmlns:ahyp="http://schemas.microsoft.com/office/drawing/2018/hyperlinkcolor" val="tx"/>
                    </a:ext>
                  </a:extLst>
                </a:hlinkClick>
              </a:rPr>
              <a:t>Facebook: </a:t>
            </a:r>
            <a:br>
              <a:rPr lang="en-US">
                <a:solidFill>
                  <a:srgbClr val="0000FF"/>
                </a:solidFill>
                <a:hlinkClick r:id="rId3">
                  <a:extLst>
                    <a:ext uri="{A12FA001-AC4F-418D-AE19-62706E023703}">
                      <ahyp:hlinkClr xmlns:ahyp="http://schemas.microsoft.com/office/drawing/2018/hyperlinkcolor" val="tx"/>
                    </a:ext>
                  </a:extLst>
                </a:hlinkClick>
              </a:rPr>
            </a:br>
            <a:r>
              <a:rPr lang="en-US">
                <a:solidFill>
                  <a:srgbClr val="0000FF"/>
                </a:solidFill>
                <a:hlinkClick r:id="rId3">
                  <a:extLst>
                    <a:ext uri="{A12FA001-AC4F-418D-AE19-62706E023703}">
                      <ahyp:hlinkClr xmlns:ahyp="http://schemas.microsoft.com/office/drawing/2018/hyperlinkcolor" val="tx"/>
                    </a:ext>
                  </a:extLst>
                </a:hlinkClick>
              </a:rPr>
              <a:t>@</a:t>
            </a:r>
            <a:r>
              <a:rPr lang="en-US" err="1">
                <a:solidFill>
                  <a:srgbClr val="0000FF"/>
                </a:solidFill>
                <a:hlinkClick r:id="rId3">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4">
                  <a:extLst>
                    <a:ext uri="{A12FA001-AC4F-418D-AE19-62706E023703}">
                      <ahyp:hlinkClr xmlns:ahyp="http://schemas.microsoft.com/office/drawing/2018/hyperlinkcolor" val="tx"/>
                    </a:ext>
                  </a:extLst>
                </a:hlinkClick>
              </a:rPr>
              <a:t>Twitter: @</a:t>
            </a:r>
            <a:r>
              <a:rPr lang="en-US" err="1">
                <a:solidFill>
                  <a:srgbClr val="0000FF"/>
                </a:solidFill>
                <a:hlinkClick r:id="rId4">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5">
                  <a:extLst>
                    <a:ext uri="{A12FA001-AC4F-418D-AE19-62706E023703}">
                      <ahyp:hlinkClr xmlns:ahyp="http://schemas.microsoft.com/office/drawing/2018/hyperlinkcolor" val="tx"/>
                    </a:ext>
                  </a:extLst>
                </a:hlinkClick>
              </a:rPr>
              <a:t>Instagram: </a:t>
            </a:r>
            <a:br>
              <a:rPr lang="en-US">
                <a:solidFill>
                  <a:srgbClr val="0000FF"/>
                </a:solidFill>
                <a:hlinkClick r:id="rId5">
                  <a:extLst>
                    <a:ext uri="{A12FA001-AC4F-418D-AE19-62706E023703}">
                      <ahyp:hlinkClr xmlns:ahyp="http://schemas.microsoft.com/office/drawing/2018/hyperlinkcolor" val="tx"/>
                    </a:ext>
                  </a:extLst>
                </a:hlinkClick>
              </a:rPr>
            </a:br>
            <a:r>
              <a:rPr lang="en-US">
                <a:solidFill>
                  <a:srgbClr val="0000FF"/>
                </a:solidFill>
                <a:hlinkClick r:id="rId5">
                  <a:extLst>
                    <a:ext uri="{A12FA001-AC4F-418D-AE19-62706E023703}">
                      <ahyp:hlinkClr xmlns:ahyp="http://schemas.microsoft.com/office/drawing/2018/hyperlinkcolor" val="tx"/>
                    </a:ext>
                  </a:extLst>
                </a:hlinkClick>
              </a:rPr>
              <a:t>@</a:t>
            </a:r>
            <a:r>
              <a:rPr lang="en-US" err="1">
                <a:solidFill>
                  <a:srgbClr val="0000FF"/>
                </a:solidFill>
                <a:hlinkClick r:id="rId5">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5B9D-9842-4098-9A7C-8679E0F159CB}"/>
              </a:ext>
            </a:extLst>
          </p:cNvPr>
          <p:cNvSpPr>
            <a:spLocks noGrp="1"/>
          </p:cNvSpPr>
          <p:nvPr>
            <p:ph type="title"/>
          </p:nvPr>
        </p:nvSpPr>
        <p:spPr>
          <a:xfrm>
            <a:off x="1333960" y="255599"/>
            <a:ext cx="10096959" cy="747579"/>
          </a:xfrm>
        </p:spPr>
        <p:txBody>
          <a:bodyPr/>
          <a:lstStyle/>
          <a:p>
            <a:r>
              <a:rPr lang="en-US" sz="3200" dirty="0"/>
              <a:t>Underlying Principles of the Work of Professional Learning in the Office of Educator Effectiveness</a:t>
            </a:r>
          </a:p>
        </p:txBody>
      </p:sp>
      <p:sp>
        <p:nvSpPr>
          <p:cNvPr id="3" name="Text Placeholder 2">
            <a:extLst>
              <a:ext uri="{FF2B5EF4-FFF2-40B4-BE49-F238E27FC236}">
                <a16:creationId xmlns:a16="http://schemas.microsoft.com/office/drawing/2014/main" id="{18AA6134-7080-43FE-B0EC-6C8825E781E7}"/>
              </a:ext>
            </a:extLst>
          </p:cNvPr>
          <p:cNvSpPr>
            <a:spLocks noGrp="1"/>
          </p:cNvSpPr>
          <p:nvPr>
            <p:ph type="body" sz="quarter" idx="11"/>
          </p:nvPr>
        </p:nvSpPr>
        <p:spPr>
          <a:xfrm>
            <a:off x="171450" y="1453422"/>
            <a:ext cx="11849100" cy="4803775"/>
          </a:xfrm>
        </p:spPr>
        <p:txBody>
          <a:bodyPr>
            <a:normAutofit/>
          </a:bodyPr>
          <a:lstStyle/>
          <a:p>
            <a:pPr marL="514350" indent="-514350">
              <a:buFont typeface="+mj-lt"/>
              <a:buAutoNum type="arabicPeriod"/>
            </a:pPr>
            <a:r>
              <a:rPr lang="en-US" sz="2400" dirty="0"/>
              <a:t>Educator development occurs along a continuum of rigorous pre-professional preparation, certification, and professional development to prepare educators.</a:t>
            </a:r>
          </a:p>
          <a:p>
            <a:pPr marL="514350" indent="-514350">
              <a:buFont typeface="+mj-lt"/>
              <a:buAutoNum type="arabicPeriod"/>
            </a:pPr>
            <a:r>
              <a:rPr lang="en-US" sz="2400" dirty="0"/>
              <a:t>An effective professional learning system continuously serves educators’ individual and collective professional learning and practice in support of positive learning outcomes for all of New Jersey’s students.</a:t>
            </a:r>
          </a:p>
          <a:p>
            <a:pPr marL="514350" indent="-514350">
              <a:buFont typeface="+mj-lt"/>
              <a:buAutoNum type="arabicPeriod"/>
            </a:pPr>
            <a:r>
              <a:rPr lang="en-US" sz="2400" dirty="0"/>
              <a:t>An effective evaluation system drives and supports the continuous growth of educators.</a:t>
            </a:r>
          </a:p>
        </p:txBody>
      </p:sp>
      <p:sp>
        <p:nvSpPr>
          <p:cNvPr id="4" name="Slide Number Placeholder 3">
            <a:extLst>
              <a:ext uri="{FF2B5EF4-FFF2-40B4-BE49-F238E27FC236}">
                <a16:creationId xmlns:a16="http://schemas.microsoft.com/office/drawing/2014/main" id="{9B56FDBD-106D-44D5-91A0-CF245D2E00D5}"/>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141891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83A5-BF15-484C-81EB-2283EF0D367E}"/>
              </a:ext>
            </a:extLst>
          </p:cNvPr>
          <p:cNvSpPr>
            <a:spLocks noGrp="1"/>
          </p:cNvSpPr>
          <p:nvPr>
            <p:ph type="title"/>
          </p:nvPr>
        </p:nvSpPr>
        <p:spPr/>
        <p:txBody>
          <a:bodyPr/>
          <a:lstStyle/>
          <a:p>
            <a:r>
              <a:rPr lang="en-US" dirty="0"/>
              <a:t>Major Changes to Chapter 9C</a:t>
            </a:r>
          </a:p>
        </p:txBody>
      </p:sp>
      <p:sp>
        <p:nvSpPr>
          <p:cNvPr id="3" name="Text Placeholder 2">
            <a:extLst>
              <a:ext uri="{FF2B5EF4-FFF2-40B4-BE49-F238E27FC236}">
                <a16:creationId xmlns:a16="http://schemas.microsoft.com/office/drawing/2014/main" id="{3DD358A1-C2DF-40D6-8E87-68E100AB4B75}"/>
              </a:ext>
            </a:extLst>
          </p:cNvPr>
          <p:cNvSpPr>
            <a:spLocks noGrp="1"/>
          </p:cNvSpPr>
          <p:nvPr>
            <p:ph type="body" sz="quarter" idx="11"/>
          </p:nvPr>
        </p:nvSpPr>
        <p:spPr/>
        <p:txBody>
          <a:bodyPr/>
          <a:lstStyle/>
          <a:p>
            <a:pPr marL="457200" indent="-457200" algn="l" rtl="0" fontAlgn="base">
              <a:buFont typeface="+mj-lt"/>
              <a:buAutoNum type="arabicPeriod"/>
            </a:pPr>
            <a:r>
              <a:rPr lang="en-US" sz="2400" b="0" i="0" dirty="0">
                <a:solidFill>
                  <a:srgbClr val="000000"/>
                </a:solidFill>
                <a:effectLst/>
                <a:latin typeface="+mn-lt"/>
              </a:rPr>
              <a:t>Strengthening Support for Novice Teachers  </a:t>
            </a:r>
          </a:p>
          <a:p>
            <a:pPr marL="457200" indent="-457200" algn="l" rtl="0" fontAlgn="base">
              <a:buFont typeface="+mj-lt"/>
              <a:buAutoNum type="arabicPeriod"/>
            </a:pPr>
            <a:r>
              <a:rPr lang="en-US" sz="2400" dirty="0">
                <a:solidFill>
                  <a:srgbClr val="000000"/>
                </a:solidFill>
                <a:latin typeface="+mn-lt"/>
              </a:rPr>
              <a:t>Ensuring the District Mentoring Plan is a Collaborative and Transparent Process</a:t>
            </a:r>
            <a:r>
              <a:rPr lang="en-US" sz="2400" b="0" i="0" dirty="0">
                <a:solidFill>
                  <a:srgbClr val="000000"/>
                </a:solidFill>
                <a:effectLst/>
                <a:latin typeface="+mn-lt"/>
              </a:rPr>
              <a:t> </a:t>
            </a:r>
          </a:p>
          <a:p>
            <a:pPr marL="457200" indent="-457200" algn="l" rtl="0" fontAlgn="base">
              <a:buFont typeface="+mj-lt"/>
              <a:buAutoNum type="arabicPeriod"/>
            </a:pPr>
            <a:r>
              <a:rPr lang="en-US" sz="2400" b="0" i="0" dirty="0">
                <a:solidFill>
                  <a:srgbClr val="000000"/>
                </a:solidFill>
                <a:effectLst/>
                <a:latin typeface="+mn-lt"/>
              </a:rPr>
              <a:t>Increased Specificity of What Counts in Professional Development for Teachers </a:t>
            </a:r>
          </a:p>
          <a:p>
            <a:pPr marL="457200" indent="-457200" algn="l" rtl="0" fontAlgn="base">
              <a:buFont typeface="+mj-lt"/>
              <a:buAutoNum type="arabicPeriod"/>
            </a:pPr>
            <a:r>
              <a:rPr lang="en-US" sz="2400" b="0" i="0" dirty="0">
                <a:solidFill>
                  <a:srgbClr val="000000"/>
                </a:solidFill>
                <a:effectLst/>
                <a:latin typeface="+mn-lt"/>
              </a:rPr>
              <a:t>Required Professional Development Plans for Educational Interpreters and Preschool Paraprofessionals  </a:t>
            </a:r>
          </a:p>
          <a:p>
            <a:pPr marL="457200" indent="-457200" algn="l" rtl="0" fontAlgn="base">
              <a:buFont typeface="+mj-lt"/>
              <a:buAutoNum type="arabicPeriod"/>
            </a:pPr>
            <a:r>
              <a:rPr lang="en-US" sz="2400" b="0" i="0" dirty="0">
                <a:solidFill>
                  <a:srgbClr val="000000"/>
                </a:solidFill>
                <a:effectLst/>
                <a:latin typeface="+mn-lt"/>
              </a:rPr>
              <a:t>Revised New Jersey Standards of Professional Learning</a:t>
            </a:r>
          </a:p>
          <a:p>
            <a:endParaRPr lang="en-US" dirty="0"/>
          </a:p>
        </p:txBody>
      </p:sp>
      <p:sp>
        <p:nvSpPr>
          <p:cNvPr id="4" name="Slide Number Placeholder 3">
            <a:extLst>
              <a:ext uri="{FF2B5EF4-FFF2-40B4-BE49-F238E27FC236}">
                <a16:creationId xmlns:a16="http://schemas.microsoft.com/office/drawing/2014/main" id="{A33D5A34-9610-45DC-985B-2D8975DF0767}"/>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177732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256841" y="148194"/>
            <a:ext cx="10096959" cy="747579"/>
          </a:xfrm>
        </p:spPr>
        <p:txBody>
          <a:bodyPr/>
          <a:lstStyle/>
          <a:p>
            <a:r>
              <a:rPr lang="en-US" sz="3200" dirty="0"/>
              <a:t>Strengthening Support for Novice Teachers: Regulatory Revisions</a:t>
            </a:r>
          </a:p>
        </p:txBody>
      </p:sp>
      <p:sp>
        <p:nvSpPr>
          <p:cNvPr id="10" name="Content Placeholder 9">
            <a:extLst>
              <a:ext uri="{FF2B5EF4-FFF2-40B4-BE49-F238E27FC236}">
                <a16:creationId xmlns:a16="http://schemas.microsoft.com/office/drawing/2014/main" id="{0560A6DC-BED8-419B-8947-9E1FA2C00ED6}"/>
              </a:ext>
            </a:extLst>
          </p:cNvPr>
          <p:cNvSpPr>
            <a:spLocks noGrp="1"/>
          </p:cNvSpPr>
          <p:nvPr>
            <p:ph idx="1"/>
          </p:nvPr>
        </p:nvSpPr>
        <p:spPr>
          <a:xfrm>
            <a:off x="150864" y="1190743"/>
            <a:ext cx="11890272" cy="1158461"/>
          </a:xfrm>
        </p:spPr>
        <p:txBody>
          <a:bodyPr/>
          <a:lstStyle/>
          <a:p>
            <a:pPr marL="0" indent="0">
              <a:buNone/>
            </a:pPr>
            <a:r>
              <a:rPr lang="en-US" sz="2800" b="0" i="0" dirty="0">
                <a:solidFill>
                  <a:srgbClr val="000000"/>
                </a:solidFill>
                <a:effectLst/>
                <a:latin typeface="+mn-lt"/>
              </a:rPr>
              <a:t>Novice teachers are now required to receive more frequent and targeted support.</a:t>
            </a:r>
            <a:endParaRPr lang="en-US" sz="2800" dirty="0">
              <a:solidFill>
                <a:srgbClr val="000000"/>
              </a:solidFill>
              <a:latin typeface="+mn-lt"/>
            </a:endParaRPr>
          </a:p>
          <a:p>
            <a:endParaRPr lang="en-US" dirty="0"/>
          </a:p>
        </p:txBody>
      </p:sp>
      <p:sp>
        <p:nvSpPr>
          <p:cNvPr id="11" name="Content Placeholder 10">
            <a:extLst>
              <a:ext uri="{FF2B5EF4-FFF2-40B4-BE49-F238E27FC236}">
                <a16:creationId xmlns:a16="http://schemas.microsoft.com/office/drawing/2014/main" id="{752EC3EB-6304-45EA-88FB-51CA7634AB5A}"/>
              </a:ext>
            </a:extLst>
          </p:cNvPr>
          <p:cNvSpPr>
            <a:spLocks noGrp="1"/>
          </p:cNvSpPr>
          <p:nvPr>
            <p:ph idx="13"/>
          </p:nvPr>
        </p:nvSpPr>
        <p:spPr>
          <a:xfrm>
            <a:off x="150864" y="2506894"/>
            <a:ext cx="11890272" cy="3503488"/>
          </a:xfrm>
          <a:ln w="19050">
            <a:solidFill>
              <a:schemeClr val="accent1">
                <a:lumMod val="75000"/>
              </a:schemeClr>
            </a:solidFill>
          </a:ln>
        </p:spPr>
        <p:txBody>
          <a:bodyPr/>
          <a:lstStyle/>
          <a:p>
            <a:pPr marL="342900" indent="-342900">
              <a:buFont typeface="+mj-lt"/>
              <a:buAutoNum type="arabicPeriod"/>
            </a:pPr>
            <a:r>
              <a:rPr lang="en-US" sz="1800" dirty="0"/>
              <a:t>Weekly, in-person contact time for a minimum of 30 weeks. </a:t>
            </a:r>
          </a:p>
          <a:p>
            <a:pPr marL="342900" indent="-342900">
              <a:buFont typeface="+mj-lt"/>
              <a:buAutoNum type="arabicPeriod"/>
            </a:pPr>
            <a:r>
              <a:rPr lang="en-US" sz="1800" dirty="0"/>
              <a:t>Increased meeting frequency to twice per week for novice provisional teachers holding a Certificate of Eligibility with Advanced Standing (CEAS) or a Certificate of Eligibility (CE).  </a:t>
            </a:r>
          </a:p>
          <a:p>
            <a:pPr lvl="1"/>
            <a:r>
              <a:rPr lang="en-US" sz="1600" dirty="0"/>
              <a:t>Those holding a CEAS: 2x/week for the first 4 weeks.</a:t>
            </a:r>
          </a:p>
          <a:p>
            <a:pPr lvl="1"/>
            <a:r>
              <a:rPr lang="en-US" sz="1600" dirty="0"/>
              <a:t>Those holding a CE: 2x/week for the first 8 weeks. </a:t>
            </a:r>
          </a:p>
          <a:p>
            <a:pPr marL="342900" indent="-342900">
              <a:buFont typeface="+mj-lt"/>
              <a:buAutoNum type="arabicPeriod"/>
            </a:pPr>
            <a:r>
              <a:rPr lang="en-US" sz="1800" dirty="0"/>
              <a:t>Nontenured teachers in their first year of employment will be provided individualized support and activities based on the nontenured teacher’s individual needs. </a:t>
            </a:r>
          </a:p>
          <a:p>
            <a:endParaRPr lang="en-US" dirty="0"/>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2"/>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333350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266597" y="183347"/>
            <a:ext cx="10096959" cy="747579"/>
          </a:xfrm>
        </p:spPr>
        <p:txBody>
          <a:bodyPr/>
          <a:lstStyle/>
          <a:p>
            <a:r>
              <a:rPr lang="en-US" sz="3200" dirty="0"/>
              <a:t>Strengthening Support for Novice Teachers: A Reflection</a:t>
            </a:r>
          </a:p>
        </p:txBody>
      </p:sp>
      <p:sp>
        <p:nvSpPr>
          <p:cNvPr id="3" name="Text Placeholder 2">
            <a:extLst>
              <a:ext uri="{FF2B5EF4-FFF2-40B4-BE49-F238E27FC236}">
                <a16:creationId xmlns:a16="http://schemas.microsoft.com/office/drawing/2014/main" id="{9D4C1F56-108F-4E84-A667-C49C87AF2DD0}"/>
              </a:ext>
            </a:extLst>
          </p:cNvPr>
          <p:cNvSpPr>
            <a:spLocks noGrp="1"/>
          </p:cNvSpPr>
          <p:nvPr>
            <p:ph sz="half" idx="1"/>
          </p:nvPr>
        </p:nvSpPr>
        <p:spPr>
          <a:xfrm>
            <a:off x="176269" y="1171255"/>
            <a:ext cx="6717691" cy="4755820"/>
          </a:xfrm>
        </p:spPr>
        <p:txBody>
          <a:bodyPr>
            <a:normAutofit fontScale="62500" lnSpcReduction="20000"/>
          </a:bodyPr>
          <a:lstStyle/>
          <a:p>
            <a:pPr marL="0" indent="0">
              <a:buNone/>
            </a:pPr>
            <a:r>
              <a:rPr lang="en-US" sz="3800" b="1" dirty="0"/>
              <a:t>Revised Regulations</a:t>
            </a:r>
          </a:p>
          <a:p>
            <a:pPr marL="457200" indent="-457200" algn="l" rtl="0" fontAlgn="base">
              <a:buFont typeface="+mj-lt"/>
              <a:buAutoNum type="arabicPeriod"/>
            </a:pPr>
            <a:r>
              <a:rPr lang="en-US" sz="2900" b="0" i="0" dirty="0">
                <a:solidFill>
                  <a:srgbClr val="000000"/>
                </a:solidFill>
                <a:effectLst/>
                <a:latin typeface="+mn-lt"/>
              </a:rPr>
              <a:t>Weekly, in-person contact time for a minimum of 30 weeks. </a:t>
            </a:r>
          </a:p>
          <a:p>
            <a:pPr marL="457200" indent="-457200" algn="l" rtl="0" fontAlgn="base">
              <a:buFont typeface="+mj-lt"/>
              <a:buAutoNum type="arabicPeriod"/>
            </a:pPr>
            <a:r>
              <a:rPr lang="en-US" sz="2900" b="0" i="0" dirty="0">
                <a:solidFill>
                  <a:srgbClr val="000000"/>
                </a:solidFill>
                <a:effectLst/>
                <a:latin typeface="+mn-lt"/>
              </a:rPr>
              <a:t>Increased meeting frequency to twice per week for novice provisional teachers holding a CEAS or a CE.  </a:t>
            </a:r>
          </a:p>
          <a:p>
            <a:pPr lvl="1" fontAlgn="base"/>
            <a:r>
              <a:rPr lang="en-US" sz="2500" dirty="0">
                <a:solidFill>
                  <a:srgbClr val="000000"/>
                </a:solidFill>
                <a:latin typeface="+mn-lt"/>
              </a:rPr>
              <a:t>Those holding a</a:t>
            </a:r>
            <a:r>
              <a:rPr lang="en-US" sz="2500" b="0" i="0" dirty="0">
                <a:solidFill>
                  <a:srgbClr val="000000"/>
                </a:solidFill>
                <a:effectLst/>
                <a:latin typeface="+mn-lt"/>
              </a:rPr>
              <a:t> CEAS: 2x/week for the first 4 weeks.</a:t>
            </a:r>
          </a:p>
          <a:p>
            <a:pPr lvl="1" fontAlgn="base"/>
            <a:r>
              <a:rPr lang="en-US" sz="2500" b="0" i="0" dirty="0">
                <a:solidFill>
                  <a:srgbClr val="000000"/>
                </a:solidFill>
                <a:effectLst/>
                <a:latin typeface="+mn-lt"/>
              </a:rPr>
              <a:t>Those holding a CE: 2x/week for the first 8 weeks. </a:t>
            </a:r>
          </a:p>
          <a:p>
            <a:pPr marL="457200" indent="-457200">
              <a:buFont typeface="+mj-lt"/>
              <a:buAutoNum type="arabicPeriod"/>
            </a:pPr>
            <a:r>
              <a:rPr lang="en-US" sz="2900" b="0" i="0" dirty="0">
                <a:solidFill>
                  <a:srgbClr val="000000"/>
                </a:solidFill>
                <a:effectLst/>
                <a:latin typeface="+mn-lt"/>
              </a:rPr>
              <a:t>Nontenured teachers in their first year of employment will be provided individualized support and activities based on the nontenured teacher’s individual needs. </a:t>
            </a:r>
          </a:p>
          <a:p>
            <a:pPr marL="0" indent="0">
              <a:buNone/>
            </a:pPr>
            <a:endParaRPr lang="en-US" sz="1100" dirty="0"/>
          </a:p>
        </p:txBody>
      </p:sp>
      <p:sp>
        <p:nvSpPr>
          <p:cNvPr id="8" name="Content Placeholder 7">
            <a:extLst>
              <a:ext uri="{FF2B5EF4-FFF2-40B4-BE49-F238E27FC236}">
                <a16:creationId xmlns:a16="http://schemas.microsoft.com/office/drawing/2014/main" id="{4F951C9E-B99E-4F0D-B9DF-A9C0FF7E54CD}"/>
              </a:ext>
            </a:extLst>
          </p:cNvPr>
          <p:cNvSpPr>
            <a:spLocks noGrp="1"/>
          </p:cNvSpPr>
          <p:nvPr>
            <p:ph sz="half" idx="13"/>
          </p:nvPr>
        </p:nvSpPr>
        <p:spPr>
          <a:xfrm>
            <a:off x="7006975" y="1171254"/>
            <a:ext cx="4109664" cy="3935002"/>
          </a:xfrm>
          <a:ln w="19050">
            <a:solidFill>
              <a:schemeClr val="accent1">
                <a:lumMod val="75000"/>
              </a:schemeClr>
            </a:solidFill>
          </a:ln>
        </p:spPr>
        <p:txBody>
          <a:bodyPr>
            <a:normAutofit/>
          </a:bodyPr>
          <a:lstStyle/>
          <a:p>
            <a:pPr marL="0" indent="0">
              <a:buNone/>
            </a:pPr>
            <a:r>
              <a:rPr lang="en-US" sz="2400" b="1" dirty="0"/>
              <a:t>Local Impact</a:t>
            </a:r>
          </a:p>
          <a:p>
            <a:r>
              <a:rPr lang="en-US" sz="2000" dirty="0"/>
              <a:t>Does your program already meet these requirements?</a:t>
            </a:r>
          </a:p>
          <a:p>
            <a:r>
              <a:rPr lang="en-US" sz="2000" dirty="0"/>
              <a:t>What could the increased time be used for?</a:t>
            </a:r>
          </a:p>
          <a:p>
            <a:r>
              <a:rPr lang="en-US" sz="2000" dirty="0"/>
              <a:t>What process could be used to ensure compliance with the third revision?</a:t>
            </a:r>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2"/>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7269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256841" y="148194"/>
            <a:ext cx="10096959" cy="747579"/>
          </a:xfrm>
        </p:spPr>
        <p:txBody>
          <a:bodyPr/>
          <a:lstStyle/>
          <a:p>
            <a:r>
              <a:rPr lang="en-US" sz="2800" dirty="0"/>
              <a:t>Ensuring the District Mentoring Plan is a Collaborative and Transparent Process: Regulatory Revisions</a:t>
            </a:r>
          </a:p>
        </p:txBody>
      </p:sp>
      <p:sp>
        <p:nvSpPr>
          <p:cNvPr id="10" name="Content Placeholder 9">
            <a:extLst>
              <a:ext uri="{FF2B5EF4-FFF2-40B4-BE49-F238E27FC236}">
                <a16:creationId xmlns:a16="http://schemas.microsoft.com/office/drawing/2014/main" id="{0560A6DC-BED8-419B-8947-9E1FA2C00ED6}"/>
              </a:ext>
            </a:extLst>
          </p:cNvPr>
          <p:cNvSpPr>
            <a:spLocks noGrp="1"/>
          </p:cNvSpPr>
          <p:nvPr>
            <p:ph idx="1"/>
          </p:nvPr>
        </p:nvSpPr>
        <p:spPr>
          <a:xfrm>
            <a:off x="150864" y="1190743"/>
            <a:ext cx="11890272" cy="1158461"/>
          </a:xfrm>
        </p:spPr>
        <p:txBody>
          <a:bodyPr/>
          <a:lstStyle/>
          <a:p>
            <a:pPr marL="0" indent="0">
              <a:buNone/>
            </a:pPr>
            <a:r>
              <a:rPr lang="en-US" sz="2800" dirty="0"/>
              <a:t>Updating the district mentoring plan should be a collaborative and transparent process. </a:t>
            </a:r>
          </a:p>
          <a:p>
            <a:endParaRPr lang="en-US" dirty="0"/>
          </a:p>
        </p:txBody>
      </p:sp>
      <p:sp>
        <p:nvSpPr>
          <p:cNvPr id="11" name="Content Placeholder 10">
            <a:extLst>
              <a:ext uri="{FF2B5EF4-FFF2-40B4-BE49-F238E27FC236}">
                <a16:creationId xmlns:a16="http://schemas.microsoft.com/office/drawing/2014/main" id="{752EC3EB-6304-45EA-88FB-51CA7634AB5A}"/>
              </a:ext>
            </a:extLst>
          </p:cNvPr>
          <p:cNvSpPr>
            <a:spLocks noGrp="1"/>
          </p:cNvSpPr>
          <p:nvPr>
            <p:ph idx="13"/>
          </p:nvPr>
        </p:nvSpPr>
        <p:spPr>
          <a:xfrm>
            <a:off x="150864" y="2229492"/>
            <a:ext cx="11890272" cy="3780890"/>
          </a:xfrm>
          <a:ln w="19050">
            <a:solidFill>
              <a:schemeClr val="accent1">
                <a:lumMod val="75000"/>
              </a:schemeClr>
            </a:solidFill>
          </a:ln>
        </p:spPr>
        <p:txBody>
          <a:bodyPr/>
          <a:lstStyle/>
          <a:p>
            <a:pPr marL="342900" indent="-342900" algn="l" rtl="0" fontAlgn="base">
              <a:buFont typeface="+mj-lt"/>
              <a:buAutoNum type="arabicPeriod"/>
            </a:pPr>
            <a:r>
              <a:rPr lang="en-US" sz="1800" b="0" i="0" dirty="0">
                <a:solidFill>
                  <a:srgbClr val="000000"/>
                </a:solidFill>
                <a:effectLst/>
                <a:latin typeface="+mn-lt"/>
              </a:rPr>
              <a:t>The district mentoring plan shall include formal and informal resources and support to guide novice provisional teachers throughout the entire provisional period. </a:t>
            </a:r>
          </a:p>
          <a:p>
            <a:pPr marL="342900" indent="-342900" algn="l" rtl="0" fontAlgn="base">
              <a:buFont typeface="+mj-lt"/>
              <a:buAutoNum type="arabicPeriod"/>
            </a:pPr>
            <a:r>
              <a:rPr lang="en-US" sz="1800" b="0" i="0" dirty="0">
                <a:solidFill>
                  <a:srgbClr val="000000"/>
                </a:solidFill>
                <a:effectLst/>
                <a:latin typeface="+mn-lt"/>
              </a:rPr>
              <a:t>The chief school administrator (CSA) or designee shall:  </a:t>
            </a:r>
          </a:p>
          <a:p>
            <a:pPr lvl="1" fontAlgn="base"/>
            <a:r>
              <a:rPr lang="en-US" sz="1600" dirty="0">
                <a:solidFill>
                  <a:srgbClr val="000000"/>
                </a:solidFill>
                <a:latin typeface="+mn-lt"/>
              </a:rPr>
              <a:t>C</a:t>
            </a:r>
            <a:r>
              <a:rPr lang="en-US" sz="1600" b="0" i="0" dirty="0">
                <a:solidFill>
                  <a:srgbClr val="000000"/>
                </a:solidFill>
                <a:effectLst/>
                <a:latin typeface="+mn-lt"/>
              </a:rPr>
              <a:t>ollaborate annually with each School Improvement Panel (</a:t>
            </a:r>
            <a:r>
              <a:rPr lang="en-US" sz="1600" b="0" i="0" dirty="0" err="1">
                <a:solidFill>
                  <a:srgbClr val="000000"/>
                </a:solidFill>
                <a:effectLst/>
                <a:latin typeface="+mn-lt"/>
              </a:rPr>
              <a:t>ScIP</a:t>
            </a:r>
            <a:r>
              <a:rPr lang="en-US" sz="1600" b="0" i="0" dirty="0">
                <a:solidFill>
                  <a:srgbClr val="000000"/>
                </a:solidFill>
                <a:effectLst/>
                <a:latin typeface="+mn-lt"/>
              </a:rPr>
              <a:t>) to review the district mentoring plan, consider ways to support the plan at the school level, and take steps to ensure that all new teachers are receiving the necessary professional support. </a:t>
            </a:r>
          </a:p>
          <a:p>
            <a:pPr lvl="1" fontAlgn="base"/>
            <a:r>
              <a:rPr lang="en-US" sz="1600" dirty="0">
                <a:solidFill>
                  <a:srgbClr val="000000"/>
                </a:solidFill>
                <a:latin typeface="+mn-lt"/>
              </a:rPr>
              <a:t>M</a:t>
            </a:r>
            <a:r>
              <a:rPr lang="en-US" sz="1600" b="0" i="0" dirty="0">
                <a:solidFill>
                  <a:srgbClr val="000000"/>
                </a:solidFill>
                <a:effectLst/>
                <a:latin typeface="+mn-lt"/>
              </a:rPr>
              <a:t>ake available to staff an electronic copy of the current district mentoring plan. </a:t>
            </a:r>
          </a:p>
          <a:p>
            <a:pPr marL="342900" indent="-342900" algn="l" rtl="0" fontAlgn="base">
              <a:buFont typeface="+mj-lt"/>
              <a:buAutoNum type="arabicPeriod"/>
            </a:pPr>
            <a:r>
              <a:rPr lang="en-US" sz="1800" b="0" i="0" dirty="0">
                <a:solidFill>
                  <a:srgbClr val="000000"/>
                </a:solidFill>
                <a:effectLst/>
                <a:latin typeface="+mn-lt"/>
              </a:rPr>
              <a:t>Each </a:t>
            </a:r>
            <a:r>
              <a:rPr lang="en-US" sz="1800" b="0" i="0" dirty="0" err="1">
                <a:solidFill>
                  <a:srgbClr val="000000"/>
                </a:solidFill>
                <a:effectLst/>
                <a:latin typeface="+mn-lt"/>
              </a:rPr>
              <a:t>ScIP</a:t>
            </a:r>
            <a:r>
              <a:rPr lang="en-US" sz="1800" b="0" i="0" dirty="0">
                <a:solidFill>
                  <a:srgbClr val="000000"/>
                </a:solidFill>
                <a:effectLst/>
                <a:latin typeface="+mn-lt"/>
              </a:rPr>
              <a:t> shall oversee the school-level implementation of the district mentoring plan and shall communicate the plan to all nontenured teachers and their mentors. </a:t>
            </a:r>
          </a:p>
          <a:p>
            <a:endParaRPr lang="en-US" dirty="0"/>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2"/>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335641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266597" y="183347"/>
            <a:ext cx="10096959" cy="747579"/>
          </a:xfrm>
        </p:spPr>
        <p:txBody>
          <a:bodyPr/>
          <a:lstStyle/>
          <a:p>
            <a:r>
              <a:rPr lang="en-US" sz="2800" dirty="0"/>
              <a:t>Ensuring the District Mentoring Plan is a Collaborative and Transparent Process: A Reflection</a:t>
            </a:r>
          </a:p>
        </p:txBody>
      </p:sp>
      <p:sp>
        <p:nvSpPr>
          <p:cNvPr id="3" name="Text Placeholder 2">
            <a:extLst>
              <a:ext uri="{FF2B5EF4-FFF2-40B4-BE49-F238E27FC236}">
                <a16:creationId xmlns:a16="http://schemas.microsoft.com/office/drawing/2014/main" id="{9D4C1F56-108F-4E84-A667-C49C87AF2DD0}"/>
              </a:ext>
            </a:extLst>
          </p:cNvPr>
          <p:cNvSpPr>
            <a:spLocks noGrp="1"/>
          </p:cNvSpPr>
          <p:nvPr>
            <p:ph sz="half" idx="1"/>
          </p:nvPr>
        </p:nvSpPr>
        <p:spPr>
          <a:xfrm>
            <a:off x="176269" y="1171255"/>
            <a:ext cx="6717691" cy="4755820"/>
          </a:xfrm>
        </p:spPr>
        <p:txBody>
          <a:bodyPr>
            <a:normAutofit fontScale="47500" lnSpcReduction="20000"/>
          </a:bodyPr>
          <a:lstStyle/>
          <a:p>
            <a:pPr marL="0" indent="0">
              <a:buNone/>
            </a:pPr>
            <a:r>
              <a:rPr lang="en-US" sz="5100" b="1" dirty="0"/>
              <a:t>Revised Regulations</a:t>
            </a:r>
          </a:p>
          <a:p>
            <a:pPr marL="457200" indent="-457200" algn="l" rtl="0" fontAlgn="base">
              <a:buFont typeface="+mj-lt"/>
              <a:buAutoNum type="arabicPeriod"/>
            </a:pPr>
            <a:r>
              <a:rPr lang="en-US" sz="3300" b="0" i="0" dirty="0">
                <a:solidFill>
                  <a:srgbClr val="000000"/>
                </a:solidFill>
                <a:effectLst/>
                <a:latin typeface="+mn-lt"/>
              </a:rPr>
              <a:t>The district mentoring plan shall include formal and informal resources and support to guide novice provisional teachers throughout the entire provisional period. </a:t>
            </a:r>
          </a:p>
          <a:p>
            <a:pPr marL="457200" indent="-457200" algn="l" rtl="0" fontAlgn="base">
              <a:buFont typeface="+mj-lt"/>
              <a:buAutoNum type="arabicPeriod"/>
            </a:pPr>
            <a:r>
              <a:rPr lang="en-US" sz="3300" b="0" i="0" dirty="0">
                <a:solidFill>
                  <a:srgbClr val="000000"/>
                </a:solidFill>
                <a:effectLst/>
                <a:latin typeface="+mn-lt"/>
              </a:rPr>
              <a:t>The CSA or designee shall:  </a:t>
            </a:r>
          </a:p>
          <a:p>
            <a:pPr lvl="1" fontAlgn="base"/>
            <a:r>
              <a:rPr lang="en-US" sz="2900" b="0" i="0" dirty="0">
                <a:solidFill>
                  <a:srgbClr val="000000"/>
                </a:solidFill>
                <a:effectLst/>
                <a:latin typeface="+mn-lt"/>
              </a:rPr>
              <a:t>Collaborate annually with each </a:t>
            </a:r>
            <a:r>
              <a:rPr lang="en-US" sz="2900" b="0" i="0" dirty="0" err="1">
                <a:solidFill>
                  <a:srgbClr val="000000"/>
                </a:solidFill>
                <a:effectLst/>
                <a:latin typeface="+mn-lt"/>
              </a:rPr>
              <a:t>ScIP</a:t>
            </a:r>
            <a:r>
              <a:rPr lang="en-US" sz="2900" b="0" i="0" dirty="0">
                <a:solidFill>
                  <a:srgbClr val="000000"/>
                </a:solidFill>
                <a:effectLst/>
                <a:latin typeface="+mn-lt"/>
              </a:rPr>
              <a:t> to review the district mentoring plan, consider ways to support the plan at the school level, and take steps to ensure that all new teachers are receiving the necessary professional support. </a:t>
            </a:r>
          </a:p>
          <a:p>
            <a:pPr lvl="1" fontAlgn="base"/>
            <a:r>
              <a:rPr lang="en-US" sz="2900" b="0" i="0" dirty="0">
                <a:solidFill>
                  <a:srgbClr val="000000"/>
                </a:solidFill>
                <a:effectLst/>
                <a:latin typeface="+mn-lt"/>
              </a:rPr>
              <a:t>Make available to staff an electronic copy of the current district mentoring plan.</a:t>
            </a:r>
          </a:p>
          <a:p>
            <a:pPr marL="457200" indent="-457200" algn="l" rtl="0" fontAlgn="base">
              <a:buFont typeface="+mj-lt"/>
              <a:buAutoNum type="arabicPeriod"/>
            </a:pPr>
            <a:r>
              <a:rPr lang="en-US" sz="3300" b="0" i="0" dirty="0">
                <a:solidFill>
                  <a:srgbClr val="000000"/>
                </a:solidFill>
                <a:effectLst/>
                <a:latin typeface="+mn-lt"/>
              </a:rPr>
              <a:t>Each </a:t>
            </a:r>
            <a:r>
              <a:rPr lang="en-US" sz="3300" b="0" i="0" dirty="0" err="1">
                <a:solidFill>
                  <a:srgbClr val="000000"/>
                </a:solidFill>
                <a:effectLst/>
                <a:latin typeface="+mn-lt"/>
              </a:rPr>
              <a:t>ScIP</a:t>
            </a:r>
            <a:r>
              <a:rPr lang="en-US" sz="3300" b="0" i="0" dirty="0">
                <a:solidFill>
                  <a:srgbClr val="000000"/>
                </a:solidFill>
                <a:effectLst/>
                <a:latin typeface="+mn-lt"/>
              </a:rPr>
              <a:t> shall oversee the school-level implementation of the district mentoring plan and shall communicate the plan to all nontenured teachers and their mentors. </a:t>
            </a:r>
          </a:p>
          <a:p>
            <a:pPr marL="0" indent="0">
              <a:buNone/>
            </a:pPr>
            <a:endParaRPr lang="en-US" sz="1100" dirty="0"/>
          </a:p>
        </p:txBody>
      </p:sp>
      <p:sp>
        <p:nvSpPr>
          <p:cNvPr id="8" name="Content Placeholder 7">
            <a:extLst>
              <a:ext uri="{FF2B5EF4-FFF2-40B4-BE49-F238E27FC236}">
                <a16:creationId xmlns:a16="http://schemas.microsoft.com/office/drawing/2014/main" id="{4F951C9E-B99E-4F0D-B9DF-A9C0FF7E54CD}"/>
              </a:ext>
            </a:extLst>
          </p:cNvPr>
          <p:cNvSpPr>
            <a:spLocks noGrp="1"/>
          </p:cNvSpPr>
          <p:nvPr>
            <p:ph sz="half" idx="13"/>
          </p:nvPr>
        </p:nvSpPr>
        <p:spPr>
          <a:xfrm>
            <a:off x="7006975" y="1171254"/>
            <a:ext cx="4109664" cy="4304872"/>
          </a:xfrm>
          <a:ln w="19050">
            <a:solidFill>
              <a:schemeClr val="accent1">
                <a:lumMod val="75000"/>
              </a:schemeClr>
            </a:solidFill>
          </a:ln>
        </p:spPr>
        <p:txBody>
          <a:bodyPr>
            <a:normAutofit lnSpcReduction="10000"/>
          </a:bodyPr>
          <a:lstStyle/>
          <a:p>
            <a:pPr marL="0" indent="0">
              <a:buNone/>
            </a:pPr>
            <a:r>
              <a:rPr lang="en-US" sz="2400" b="1" dirty="0"/>
              <a:t>Local Impact</a:t>
            </a:r>
          </a:p>
          <a:p>
            <a:r>
              <a:rPr lang="en-US" sz="2000" dirty="0"/>
              <a:t>Does your program already meet these requirements?</a:t>
            </a:r>
          </a:p>
          <a:p>
            <a:r>
              <a:rPr lang="en-US" sz="2000" dirty="0"/>
              <a:t>What is one way in which these revisions could strengthen a district mentoring plan?</a:t>
            </a:r>
          </a:p>
          <a:p>
            <a:r>
              <a:rPr lang="en-US" sz="2000" dirty="0"/>
              <a:t>What might these regulations look like in practice?</a:t>
            </a:r>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2"/>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407644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DDAC-DD57-4E45-9A90-CF333C237278}"/>
              </a:ext>
            </a:extLst>
          </p:cNvPr>
          <p:cNvSpPr>
            <a:spLocks noGrp="1"/>
          </p:cNvSpPr>
          <p:nvPr>
            <p:ph type="title"/>
          </p:nvPr>
        </p:nvSpPr>
        <p:spPr>
          <a:xfrm>
            <a:off x="1250951" y="64228"/>
            <a:ext cx="10102849" cy="962407"/>
          </a:xfrm>
        </p:spPr>
        <p:txBody>
          <a:bodyPr anchor="b">
            <a:normAutofit/>
          </a:bodyPr>
          <a:lstStyle/>
          <a:p>
            <a:r>
              <a:rPr lang="en-US" sz="3100" dirty="0"/>
              <a:t>Additional Changes: Increased Specificity of What Counts in Professional Development for Teachers</a:t>
            </a:r>
          </a:p>
        </p:txBody>
      </p:sp>
      <p:pic>
        <p:nvPicPr>
          <p:cNvPr id="6" name="Picture 5" descr="People learning in classroom">
            <a:extLst>
              <a:ext uri="{FF2B5EF4-FFF2-40B4-BE49-F238E27FC236}">
                <a16:creationId xmlns:a16="http://schemas.microsoft.com/office/drawing/2014/main" id="{AF8F9A7B-CB6E-455C-BF29-2D4751C5D3A1}"/>
              </a:ext>
            </a:extLst>
          </p:cNvPr>
          <p:cNvPicPr>
            <a:picLocks noChangeAspect="1"/>
          </p:cNvPicPr>
          <p:nvPr/>
        </p:nvPicPr>
        <p:blipFill rotWithShape="1">
          <a:blip r:embed="rId2">
            <a:extLst>
              <a:ext uri="{28A0092B-C50C-407E-A947-70E740481C1C}">
                <a14:useLocalDpi xmlns:a14="http://schemas.microsoft.com/office/drawing/2010/main" val="0"/>
              </a:ext>
            </a:extLst>
          </a:blip>
          <a:srcRect l="18491" r="2319" b="2"/>
          <a:stretch/>
        </p:blipFill>
        <p:spPr>
          <a:xfrm>
            <a:off x="165254" y="1226582"/>
            <a:ext cx="5563517" cy="4689476"/>
          </a:xfrm>
          <a:prstGeom prst="rect">
            <a:avLst/>
          </a:prstGeom>
          <a:noFill/>
        </p:spPr>
      </p:pic>
      <p:sp>
        <p:nvSpPr>
          <p:cNvPr id="7" name="TextBox 6">
            <a:extLst>
              <a:ext uri="{FF2B5EF4-FFF2-40B4-BE49-F238E27FC236}">
                <a16:creationId xmlns:a16="http://schemas.microsoft.com/office/drawing/2014/main" id="{48A74ED0-49AC-46D9-8376-1A854D88B87E}"/>
              </a:ext>
            </a:extLst>
          </p:cNvPr>
          <p:cNvSpPr txBox="1"/>
          <p:nvPr/>
        </p:nvSpPr>
        <p:spPr>
          <a:xfrm>
            <a:off x="6018317" y="1102656"/>
            <a:ext cx="5716316" cy="1178208"/>
          </a:xfrm>
          <a:prstGeom prst="rect">
            <a:avLst/>
          </a:prstGeom>
          <a:noFill/>
        </p:spPr>
        <p:txBody>
          <a:bodyPr wrap="square">
            <a:spAutoFit/>
          </a:bodyPr>
          <a:lstStyle/>
          <a:p>
            <a:pPr marL="0" indent="0" rtl="0" fontAlgn="base">
              <a:lnSpc>
                <a:spcPct val="98000"/>
              </a:lnSpc>
              <a:buNone/>
            </a:pPr>
            <a:r>
              <a:rPr lang="en-US" sz="2400" b="0" i="0" dirty="0">
                <a:effectLst/>
              </a:rPr>
              <a:t>Ensuring what counts in professional development meets the regulatory intent.</a:t>
            </a:r>
            <a:endParaRPr lang="en-US" sz="2400" dirty="0"/>
          </a:p>
        </p:txBody>
      </p:sp>
      <p:sp>
        <p:nvSpPr>
          <p:cNvPr id="3" name="Text Placeholder 2">
            <a:extLst>
              <a:ext uri="{FF2B5EF4-FFF2-40B4-BE49-F238E27FC236}">
                <a16:creationId xmlns:a16="http://schemas.microsoft.com/office/drawing/2014/main" id="{9D4C1F56-108F-4E84-A667-C49C87AF2DD0}"/>
              </a:ext>
            </a:extLst>
          </p:cNvPr>
          <p:cNvSpPr>
            <a:spLocks noGrp="1"/>
          </p:cNvSpPr>
          <p:nvPr>
            <p:ph type="body" sz="half" idx="2"/>
          </p:nvPr>
        </p:nvSpPr>
        <p:spPr>
          <a:xfrm>
            <a:off x="6096001" y="2280864"/>
            <a:ext cx="5257800" cy="3277456"/>
          </a:xfrm>
          <a:ln w="19050">
            <a:solidFill>
              <a:schemeClr val="accent1">
                <a:lumMod val="75000"/>
              </a:schemeClr>
            </a:solidFill>
          </a:ln>
        </p:spPr>
        <p:txBody>
          <a:bodyPr>
            <a:normAutofit fontScale="92500"/>
          </a:bodyPr>
          <a:lstStyle/>
          <a:p>
            <a:pPr marL="342900" indent="-342900" rtl="0" fontAlgn="base">
              <a:lnSpc>
                <a:spcPct val="98000"/>
              </a:lnSpc>
              <a:buFont typeface="+mj-lt"/>
              <a:buAutoNum type="arabicPeriod"/>
            </a:pPr>
            <a:r>
              <a:rPr lang="en-US" sz="2200" b="0" i="0" dirty="0">
                <a:effectLst/>
              </a:rPr>
              <a:t>Each teacher must have at least 20 hours per year of qualifying experiences that support student achievement, including achievement in academic, physical, social, and emotional learning. </a:t>
            </a:r>
          </a:p>
          <a:p>
            <a:pPr marL="342900" indent="-342900" rtl="0" fontAlgn="base">
              <a:lnSpc>
                <a:spcPct val="98000"/>
              </a:lnSpc>
              <a:buFont typeface="+mj-lt"/>
              <a:buAutoNum type="arabicPeriod"/>
            </a:pPr>
            <a:r>
              <a:rPr lang="en-US" sz="2200" b="0" i="0" dirty="0">
                <a:effectLst/>
              </a:rPr>
              <a:t>Professional learning experiences may include in-person, virtual or remote courses. </a:t>
            </a:r>
          </a:p>
        </p:txBody>
      </p:sp>
      <p:sp>
        <p:nvSpPr>
          <p:cNvPr id="4" name="Slide Number Placeholder 3">
            <a:extLst>
              <a:ext uri="{FF2B5EF4-FFF2-40B4-BE49-F238E27FC236}">
                <a16:creationId xmlns:a16="http://schemas.microsoft.com/office/drawing/2014/main" id="{D3653EE0-2357-4B3A-86E7-9FC23C4B4731}"/>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9</a:t>
            </a:fld>
            <a:endParaRPr lang="en-US"/>
          </a:p>
        </p:txBody>
      </p:sp>
    </p:spTree>
    <p:extLst>
      <p:ext uri="{BB962C8B-B14F-4D97-AF65-F5344CB8AC3E}">
        <p14:creationId xmlns:p14="http://schemas.microsoft.com/office/powerpoint/2010/main" val="335132356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SharedWithUsers xmlns="2d764204-0d3c-4e84-bb9d-8d20c8237785">
      <UserInfo>
        <DisplayName>Haberl, Lisa</DisplayName>
        <AccountId>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6" ma:contentTypeDescription="Create a new document." ma:contentTypeScope="" ma:versionID="654daceed16cce27c983afbb85c51c95">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0b25a0286aa0a3f71490084540ff214f"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F4621-7123-422A-A6FC-E0A7014A3792}">
  <ds:schemaRefs>
    <ds:schemaRef ds:uri="http://schemas.microsoft.com/sharepoint/v3/contenttype/forms"/>
  </ds:schemaRefs>
</ds:datastoreItem>
</file>

<file path=customXml/itemProps2.xml><?xml version="1.0" encoding="utf-8"?>
<ds:datastoreItem xmlns:ds="http://schemas.openxmlformats.org/officeDocument/2006/customXml" ds:itemID="{01294121-41BE-49A1-80B9-3D9D0A1B8EBE}">
  <ds:schemaRefs>
    <ds:schemaRef ds:uri="http://purl.org/dc/dcmitype/"/>
    <ds:schemaRef ds:uri="5192090b-d375-45ce-ab28-255186fa6668"/>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2d764204-0d3c-4e84-bb9d-8d20c8237785"/>
    <ds:schemaRef ds:uri="http://www.w3.org/XML/1998/namespace"/>
    <ds:schemaRef ds:uri="http://purl.org/dc/terms/"/>
  </ds:schemaRefs>
</ds:datastoreItem>
</file>

<file path=customXml/itemProps3.xml><?xml version="1.0" encoding="utf-8"?>
<ds:datastoreItem xmlns:ds="http://schemas.openxmlformats.org/officeDocument/2006/customXml" ds:itemID="{622CABCC-DC88-437A-B912-E4BC9EBDD530}">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20144</TotalTime>
  <Words>2492</Words>
  <Application>Microsoft Office PowerPoint</Application>
  <PresentationFormat>Widescreen</PresentationFormat>
  <Paragraphs>204</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NDJOE_Main</vt:lpstr>
      <vt:lpstr>NJDOE_TitleSlide</vt:lpstr>
      <vt:lpstr>NJDOE_SectionTitle</vt:lpstr>
      <vt:lpstr> Chapter 9C Regulations and Professional Learning: 2023-2024 and Beyond</vt:lpstr>
      <vt:lpstr>Session Objectives</vt:lpstr>
      <vt:lpstr>Underlying Principles of the Work of Professional Learning in the Office of Educator Effectiveness</vt:lpstr>
      <vt:lpstr>Major Changes to Chapter 9C</vt:lpstr>
      <vt:lpstr>Strengthening Support for Novice Teachers: Regulatory Revisions</vt:lpstr>
      <vt:lpstr>Strengthening Support for Novice Teachers: A Reflection</vt:lpstr>
      <vt:lpstr>Ensuring the District Mentoring Plan is a Collaborative and Transparent Process: Regulatory Revisions</vt:lpstr>
      <vt:lpstr>Ensuring the District Mentoring Plan is a Collaborative and Transparent Process: A Reflection</vt:lpstr>
      <vt:lpstr>Additional Changes: Increased Specificity of What Counts in Professional Development for Teachers</vt:lpstr>
      <vt:lpstr>Additional Changes: Required Professional Development Plans for Educational Interpreters</vt:lpstr>
      <vt:lpstr>Additional Changes: Required Professional Development Plans for Preschool Paraprofessionals</vt:lpstr>
      <vt:lpstr>Implementing the Changes: A Reflection</vt:lpstr>
      <vt:lpstr>Leveraging the New Jersey Standards for Professional Learning (NJSPL) in Supporting Educator Growth  </vt:lpstr>
      <vt:lpstr>The Revised New Jersey Standards for Professional Learning (NJSPL)</vt:lpstr>
      <vt:lpstr>Rigorous Content for Each Learner</vt:lpstr>
      <vt:lpstr>Transformational Processes</vt:lpstr>
      <vt:lpstr>Conditions for Success</vt:lpstr>
      <vt:lpstr>Aligning Individual Professional Plans to the NJSPL</vt:lpstr>
      <vt:lpstr>General Requirements for Individual Professional Development Planning</vt:lpstr>
      <vt:lpstr>Principal Professional Development Planning Exemplar</vt:lpstr>
      <vt:lpstr>Teacher Professional Development Planning Exemplar</vt:lpstr>
      <vt:lpstr>Aligning School and District Professional Plans to the NJSPL</vt:lpstr>
      <vt:lpstr>General Requirements for School and District Professional Development Planning</vt:lpstr>
      <vt:lpstr>District Professional Development Planning Exemplar</vt:lpstr>
      <vt:lpstr>School Professional Development Planning Exemplar</vt:lpstr>
      <vt:lpstr>Aligning PD to the NJSPL: A Reflection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9C and Professional Learning:        2023 and Beyond</dc:title>
  <dc:creator>Mazzagatti, Peter</dc:creator>
  <cp:lastModifiedBy>Mazzagatti, Peter</cp:lastModifiedBy>
  <cp:revision>79</cp:revision>
  <cp:lastPrinted>2023-08-24T12:50:45Z</cp:lastPrinted>
  <dcterms:created xsi:type="dcterms:W3CDTF">2023-06-14T17:09:24Z</dcterms:created>
  <dcterms:modified xsi:type="dcterms:W3CDTF">2023-08-30T15:27:36Z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0x010100B891CD4CBB0FE44F9CFC2EC17BEABC09</vt:lpwstr>
  </property>
</Properties>
</file>