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notesSlides/notesSlide54.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68" r:id="rId2"/>
    <p:sldMasterId id="2147483680" r:id="rId3"/>
  </p:sldMasterIdLst>
  <p:notesMasterIdLst>
    <p:notesMasterId r:id="rId79"/>
  </p:notesMasterIdLst>
  <p:handoutMasterIdLst>
    <p:handoutMasterId r:id="rId80"/>
  </p:handoutMasterIdLst>
  <p:sldIdLst>
    <p:sldId id="288" r:id="rId4"/>
    <p:sldId id="495" r:id="rId5"/>
    <p:sldId id="416" r:id="rId6"/>
    <p:sldId id="397" r:id="rId7"/>
    <p:sldId id="405" r:id="rId8"/>
    <p:sldId id="425" r:id="rId9"/>
    <p:sldId id="423" r:id="rId10"/>
    <p:sldId id="313" r:id="rId11"/>
    <p:sldId id="497" r:id="rId12"/>
    <p:sldId id="305" r:id="rId13"/>
    <p:sldId id="456" r:id="rId14"/>
    <p:sldId id="297" r:id="rId15"/>
    <p:sldId id="298" r:id="rId16"/>
    <p:sldId id="498" r:id="rId17"/>
    <p:sldId id="404" r:id="rId18"/>
    <p:sldId id="403" r:id="rId19"/>
    <p:sldId id="407" r:id="rId20"/>
    <p:sldId id="493" r:id="rId21"/>
    <p:sldId id="4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521" r:id="rId35"/>
    <p:sldId id="542" r:id="rId36"/>
    <p:sldId id="543" r:id="rId37"/>
    <p:sldId id="522" r:id="rId38"/>
    <p:sldId id="523" r:id="rId39"/>
    <p:sldId id="524" r:id="rId40"/>
    <p:sldId id="525" r:id="rId41"/>
    <p:sldId id="526" r:id="rId42"/>
    <p:sldId id="527" r:id="rId43"/>
    <p:sldId id="546" r:id="rId44"/>
    <p:sldId id="528" r:id="rId45"/>
    <p:sldId id="529" r:id="rId46"/>
    <p:sldId id="530" r:id="rId47"/>
    <p:sldId id="531" r:id="rId48"/>
    <p:sldId id="539" r:id="rId49"/>
    <p:sldId id="540" r:id="rId50"/>
    <p:sldId id="541" r:id="rId51"/>
    <p:sldId id="532" r:id="rId52"/>
    <p:sldId id="533" r:id="rId53"/>
    <p:sldId id="534" r:id="rId54"/>
    <p:sldId id="535" r:id="rId55"/>
    <p:sldId id="536" r:id="rId56"/>
    <p:sldId id="537" r:id="rId57"/>
    <p:sldId id="538" r:id="rId58"/>
    <p:sldId id="375" r:id="rId59"/>
    <p:sldId id="296" r:id="rId60"/>
    <p:sldId id="294" r:id="rId61"/>
    <p:sldId id="499" r:id="rId62"/>
    <p:sldId id="500" r:id="rId63"/>
    <p:sldId id="501" r:id="rId64"/>
    <p:sldId id="502" r:id="rId65"/>
    <p:sldId id="503" r:id="rId66"/>
    <p:sldId id="382" r:id="rId67"/>
    <p:sldId id="396" r:id="rId68"/>
    <p:sldId id="386" r:id="rId69"/>
    <p:sldId id="504" r:id="rId70"/>
    <p:sldId id="505" r:id="rId71"/>
    <p:sldId id="506" r:id="rId72"/>
    <p:sldId id="507" r:id="rId73"/>
    <p:sldId id="544" r:id="rId74"/>
    <p:sldId id="508" r:id="rId75"/>
    <p:sldId id="415" r:id="rId76"/>
    <p:sldId id="450" r:id="rId77"/>
    <p:sldId id="545" r:id="rId7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lancha" initials="c" lastIdx="23" clrIdx="0"/>
  <p:cmAuthor id="1" name="cblancha" initials="cb" lastIdx="18" clrIdx="1"/>
  <p:cmAuthor id="2" name="Administrator" initials="A" lastIdx="2" clrIdx="2"/>
  <p:cmAuthor id="3" name="Carl Blanchard"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A20A"/>
    <a:srgbClr val="6D8ED1"/>
    <a:srgbClr val="7082CE"/>
    <a:srgbClr val="4C62C2"/>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97" autoAdjust="0"/>
    <p:restoredTop sz="79570" autoAdjust="0"/>
  </p:normalViewPr>
  <p:slideViewPr>
    <p:cSldViewPr snapToGrid="0">
      <p:cViewPr>
        <p:scale>
          <a:sx n="60" d="100"/>
          <a:sy n="60" d="100"/>
        </p:scale>
        <p:origin x="-1877" y="-20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99508013677701"/>
          <c:y val="0.292696145137329"/>
          <c:w val="0.39200961338015278"/>
          <c:h val="0.46784137875145232"/>
        </c:manualLayout>
      </c:layout>
      <c:pieChart>
        <c:varyColors val="1"/>
        <c:ser>
          <c:idx val="0"/>
          <c:order val="0"/>
          <c:tx>
            <c:strRef>
              <c:f>Sheet1!$B$1</c:f>
              <c:strCache>
                <c:ptCount val="1"/>
                <c:pt idx="0">
                  <c:v>2013-2014</c:v>
                </c:pt>
              </c:strCache>
            </c:strRef>
          </c:tx>
          <c:spPr>
            <a:solidFill>
              <a:schemeClr val="tx2"/>
            </a:solidFill>
            <a:ln>
              <a:solidFill>
                <a:srgbClr val="FFFFFF"/>
              </a:solidFill>
            </a:ln>
            <a:effectLst/>
          </c:spPr>
          <c:dPt>
            <c:idx val="0"/>
            <c:spPr>
              <a:solidFill>
                <a:schemeClr val="accent2"/>
              </a:solidFill>
              <a:ln>
                <a:noFill/>
              </a:ln>
              <a:effectLst/>
            </c:spPr>
          </c:dPt>
          <c:dPt>
            <c:idx val="1"/>
            <c:spPr>
              <a:solidFill>
                <a:schemeClr val="tx2">
                  <a:lumMod val="20000"/>
                  <a:lumOff val="80000"/>
                </a:schemeClr>
              </a:solidFill>
              <a:ln>
                <a:solidFill>
                  <a:srgbClr val="000000"/>
                </a:solidFill>
              </a:ln>
              <a:effectLst/>
            </c:spPr>
          </c:dPt>
          <c:dLbls>
            <c:dLbl>
              <c:idx val="0"/>
              <c:layout>
                <c:manualLayout>
                  <c:x val="-0.14159466402173501"/>
                  <c:y val="-0.13942931461987401"/>
                </c:manualLayout>
              </c:layout>
              <c:tx>
                <c:rich>
                  <a:bodyPr/>
                  <a:lstStyle/>
                  <a:p>
                    <a:r>
                      <a:rPr lang="en-US" sz="1800" b="1" dirty="0"/>
                      <a:t>80%</a:t>
                    </a:r>
                  </a:p>
                </c:rich>
              </c:tx>
              <c:showPercent val="1"/>
            </c:dLbl>
            <c:dLbl>
              <c:idx val="1"/>
              <c:layout>
                <c:manualLayout>
                  <c:x val="0.10487269827217696"/>
                  <c:y val="0.1268600031097922"/>
                </c:manualLayout>
              </c:layout>
              <c:tx>
                <c:rich>
                  <a:bodyPr/>
                  <a:lstStyle/>
                  <a:p>
                    <a:pPr>
                      <a:defRPr sz="1600">
                        <a:solidFill>
                          <a:schemeClr val="tx2"/>
                        </a:solidFill>
                      </a:defRPr>
                    </a:pPr>
                    <a:r>
                      <a:rPr lang="en-US" sz="1800" b="1" dirty="0"/>
                      <a:t>20%</a:t>
                    </a:r>
                  </a:p>
                </c:rich>
              </c:tx>
              <c:spPr/>
              <c:showPercent val="1"/>
            </c:dLbl>
            <c:txPr>
              <a:bodyPr/>
              <a:lstStyle/>
              <a:p>
                <a:pPr>
                  <a:defRPr sz="1600">
                    <a:solidFill>
                      <a:srgbClr val="FFFFFF"/>
                    </a:solidFill>
                  </a:defRPr>
                </a:pPr>
                <a:endParaRPr lang="en-US"/>
              </a:p>
            </c:txPr>
            <c:showPercent val="1"/>
            <c:showLeaderLines val="1"/>
          </c:dLbls>
          <c:cat>
            <c:strRef>
              <c:f>Sheet1!$A$2:$A$3</c:f>
              <c:strCache>
                <c:ptCount val="2"/>
                <c:pt idx="0">
                  <c:v>Teacher Practice</c:v>
                </c:pt>
                <c:pt idx="1">
                  <c:v>Student Growth Objectives</c:v>
                </c:pt>
              </c:strCache>
            </c:strRef>
          </c:cat>
          <c:val>
            <c:numRef>
              <c:f>Sheet1!$B$2:$B$3</c:f>
              <c:numCache>
                <c:formatCode>General</c:formatCode>
                <c:ptCount val="2"/>
                <c:pt idx="0">
                  <c:v>80</c:v>
                </c:pt>
                <c:pt idx="1">
                  <c:v>20</c:v>
                </c:pt>
              </c:numCache>
            </c:numRef>
          </c:val>
        </c:ser>
        <c:dLbls>
          <c:showPercent val="1"/>
        </c:dLbls>
        <c:firstSliceAng val="0"/>
      </c:pieChart>
    </c:plotArea>
    <c:legend>
      <c:legendPos val="b"/>
      <c:layout>
        <c:manualLayout>
          <c:xMode val="edge"/>
          <c:yMode val="edge"/>
          <c:x val="0.21960118234254444"/>
          <c:y val="0.78046815731707098"/>
          <c:w val="0.66428293830999863"/>
          <c:h val="0.14582075291235"/>
        </c:manualLayout>
      </c:layout>
      <c:txPr>
        <a:bodyPr/>
        <a:lstStyle/>
        <a:p>
          <a:pPr>
            <a:defRPr sz="1400"/>
          </a:pPr>
          <a:endParaRPr lang="en-US"/>
        </a:p>
      </c:txPr>
    </c:legend>
    <c:plotVisOnly val="1"/>
    <c:dispBlanksAs val="zero"/>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30399508013677701"/>
          <c:y val="0.292696145137329"/>
          <c:w val="0.39200961338015178"/>
          <c:h val="0.46784137875145232"/>
        </c:manualLayout>
      </c:layout>
      <c:pieChart>
        <c:varyColors val="1"/>
        <c:ser>
          <c:idx val="0"/>
          <c:order val="0"/>
          <c:tx>
            <c:strRef>
              <c:f>Sheet1!$B$1</c:f>
              <c:strCache>
                <c:ptCount val="1"/>
                <c:pt idx="0">
                  <c:v>2013-2014</c:v>
                </c:pt>
              </c:strCache>
            </c:strRef>
          </c:tx>
          <c:spPr>
            <a:effectLst/>
          </c:spPr>
          <c:dPt>
            <c:idx val="0"/>
            <c:spPr>
              <a:solidFill>
                <a:schemeClr val="accent5"/>
              </a:solidFill>
              <a:effectLst/>
            </c:spPr>
          </c:dPt>
          <c:dPt>
            <c:idx val="1"/>
            <c:spPr>
              <a:solidFill>
                <a:schemeClr val="tx2"/>
              </a:solidFill>
              <a:ln w="9525" cmpd="sng">
                <a:solidFill>
                  <a:schemeClr val="tx1"/>
                </a:solidFill>
              </a:ln>
              <a:effectLst/>
            </c:spPr>
          </c:dPt>
          <c:dPt>
            <c:idx val="2"/>
            <c:spPr>
              <a:solidFill>
                <a:schemeClr val="tx2">
                  <a:lumMod val="20000"/>
                  <a:lumOff val="80000"/>
                </a:schemeClr>
              </a:solidFill>
              <a:ln>
                <a:solidFill>
                  <a:schemeClr val="tx2"/>
                </a:solidFill>
              </a:ln>
              <a:effectLst/>
            </c:spPr>
          </c:dPt>
          <c:dLbls>
            <c:dLbl>
              <c:idx val="0"/>
              <c:layout>
                <c:manualLayout>
                  <c:x val="-0.15085464951236596"/>
                  <c:y val="-0.10811400571563599"/>
                </c:manualLayout>
              </c:layout>
              <c:spPr/>
              <c:txPr>
                <a:bodyPr/>
                <a:lstStyle/>
                <a:p>
                  <a:pPr>
                    <a:defRPr sz="1600" b="1">
                      <a:solidFill>
                        <a:srgbClr val="FFFFFF"/>
                      </a:solidFill>
                    </a:defRPr>
                  </a:pPr>
                  <a:endParaRPr lang="en-US"/>
                </a:p>
              </c:txPr>
              <c:showPercent val="1"/>
            </c:dLbl>
            <c:dLbl>
              <c:idx val="1"/>
              <c:layout>
                <c:manualLayout>
                  <c:x val="0.12791754070177291"/>
                  <c:y val="-5.4935115945540583E-3"/>
                </c:manualLayout>
              </c:layout>
              <c:tx>
                <c:rich>
                  <a:bodyPr/>
                  <a:lstStyle/>
                  <a:p>
                    <a:pPr>
                      <a:defRPr sz="1600" b="1">
                        <a:solidFill>
                          <a:schemeClr val="tx2"/>
                        </a:solidFill>
                      </a:defRPr>
                    </a:pPr>
                    <a:r>
                      <a:rPr lang="en-US" dirty="0">
                        <a:solidFill>
                          <a:schemeClr val="bg1"/>
                        </a:solidFill>
                      </a:rPr>
                      <a:t>10%</a:t>
                    </a:r>
                  </a:p>
                </c:rich>
              </c:tx>
              <c:spPr/>
              <c:showPercent val="1"/>
            </c:dLbl>
            <c:dLbl>
              <c:idx val="2"/>
              <c:layout>
                <c:manualLayout>
                  <c:x val="0.11296423092175854"/>
                  <c:y val="0.11806625502450756"/>
                </c:manualLayout>
              </c:layout>
              <c:spPr/>
              <c:txPr>
                <a:bodyPr/>
                <a:lstStyle/>
                <a:p>
                  <a:pPr>
                    <a:defRPr sz="1600" b="1">
                      <a:solidFill>
                        <a:schemeClr val="tx2"/>
                      </a:solidFill>
                    </a:defRPr>
                  </a:pPr>
                  <a:endParaRPr lang="en-US"/>
                </a:p>
              </c:txPr>
              <c:showPercent val="1"/>
            </c:dLbl>
            <c:txPr>
              <a:bodyPr/>
              <a:lstStyle/>
              <a:p>
                <a:pPr>
                  <a:defRPr sz="1600" b="1"/>
                </a:pPr>
                <a:endParaRPr lang="en-US"/>
              </a:p>
            </c:txPr>
            <c:showPercent val="1"/>
            <c:showLeaderLines val="1"/>
          </c:dLbls>
          <c:cat>
            <c:strRef>
              <c:f>Sheet1!$A$2:$A$4</c:f>
              <c:strCache>
                <c:ptCount val="3"/>
                <c:pt idx="0">
                  <c:v>Teacher Practice</c:v>
                </c:pt>
                <c:pt idx="1">
                  <c:v>Student Growth Objectives</c:v>
                </c:pt>
                <c:pt idx="2">
                  <c:v>Student Growth Percentile</c:v>
                </c:pt>
              </c:strCache>
            </c:strRef>
          </c:cat>
          <c:val>
            <c:numRef>
              <c:f>Sheet1!$B$2:$B$4</c:f>
              <c:numCache>
                <c:formatCode>General</c:formatCode>
                <c:ptCount val="3"/>
                <c:pt idx="0">
                  <c:v>70</c:v>
                </c:pt>
                <c:pt idx="1">
                  <c:v>10</c:v>
                </c:pt>
                <c:pt idx="2">
                  <c:v>20</c:v>
                </c:pt>
              </c:numCache>
            </c:numRef>
          </c:val>
        </c:ser>
        <c:dLbls>
          <c:showPercent val="1"/>
        </c:dLbls>
        <c:firstSliceAng val="0"/>
      </c:pieChart>
    </c:plotArea>
    <c:plotVisOnly val="1"/>
    <c:dispBlanksAs val="zero"/>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7717878677612462"/>
          <c:y val="3.0831228624715268E-2"/>
          <c:w val="0.67782770844865592"/>
          <c:h val="0.75625629285966323"/>
        </c:manualLayout>
      </c:layout>
      <c:scatterChart>
        <c:scatterStyle val="lineMarker"/>
        <c:ser>
          <c:idx val="0"/>
          <c:order val="0"/>
          <c:tx>
            <c:strRef>
              <c:f>Sheet1!$B$1</c:f>
              <c:strCache>
                <c:ptCount val="1"/>
                <c:pt idx="0">
                  <c:v>Y-Values</c:v>
                </c:pt>
              </c:strCache>
            </c:strRef>
          </c:tx>
          <c:spPr>
            <a:ln w="28575">
              <a:noFill/>
            </a:ln>
          </c:spPr>
          <c:xVal>
            <c:numRef>
              <c:f>Sheet1!$A$2:$A$4</c:f>
              <c:numCache>
                <c:formatCode>General</c:formatCode>
                <c:ptCount val="3"/>
                <c:pt idx="0">
                  <c:v>0.70000000000000062</c:v>
                </c:pt>
              </c:numCache>
            </c:numRef>
          </c:xVal>
          <c:yVal>
            <c:numRef>
              <c:f>Sheet1!$B$2:$B$4</c:f>
              <c:numCache>
                <c:formatCode>General</c:formatCode>
                <c:ptCount val="3"/>
                <c:pt idx="0">
                  <c:v>15</c:v>
                </c:pt>
              </c:numCache>
            </c:numRef>
          </c:yVal>
        </c:ser>
        <c:axId val="158610944"/>
        <c:axId val="158612864"/>
      </c:scatterChart>
      <c:valAx>
        <c:axId val="158610944"/>
        <c:scaling>
          <c:orientation val="minMax"/>
          <c:max val="4"/>
          <c:min val="0"/>
        </c:scaling>
        <c:axPos val="b"/>
        <c:title>
          <c:tx>
            <c:rich>
              <a:bodyPr/>
              <a:lstStyle/>
              <a:p>
                <a:pPr>
                  <a:defRPr/>
                </a:pPr>
                <a:r>
                  <a:rPr lang="en-US" dirty="0" smtClean="0"/>
                  <a:t>Time</a:t>
                </a:r>
                <a:endParaRPr lang="en-US" dirty="0"/>
              </a:p>
            </c:rich>
          </c:tx>
          <c:layout>
            <c:manualLayout>
              <c:xMode val="edge"/>
              <c:yMode val="edge"/>
              <c:x val="0.53807340635813883"/>
              <c:y val="0.86538047261986251"/>
            </c:manualLayout>
          </c:layout>
          <c:spPr>
            <a:solidFill>
              <a:schemeClr val="bg1"/>
            </a:solidFill>
          </c:spPr>
        </c:title>
        <c:numFmt formatCode="General" sourceLinked="1"/>
        <c:tickLblPos val="nextTo"/>
        <c:crossAx val="158612864"/>
        <c:crosses val="autoZero"/>
        <c:crossBetween val="midCat"/>
      </c:valAx>
      <c:valAx>
        <c:axId val="158612864"/>
        <c:scaling>
          <c:orientation val="minMax"/>
          <c:max val="100"/>
          <c:min val="0"/>
        </c:scaling>
        <c:axPos val="l"/>
        <c:majorGridlines/>
        <c:title>
          <c:tx>
            <c:rich>
              <a:bodyPr rot="-5400000" vert="horz"/>
              <a:lstStyle/>
              <a:p>
                <a:pPr>
                  <a:defRPr/>
                </a:pPr>
                <a:r>
                  <a:rPr lang="en-US" dirty="0" smtClean="0"/>
                  <a:t>Learning</a:t>
                </a:r>
                <a:endParaRPr lang="en-US" dirty="0"/>
              </a:p>
            </c:rich>
          </c:tx>
        </c:title>
        <c:numFmt formatCode="General" sourceLinked="1"/>
        <c:tickLblPos val="nextTo"/>
        <c:crossAx val="158610944"/>
        <c:crosses val="autoZero"/>
        <c:crossBetween val="midCat"/>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Y-Values</c:v>
                </c:pt>
              </c:strCache>
            </c:strRef>
          </c:tx>
          <c:spPr>
            <a:ln w="28575">
              <a:noFill/>
            </a:ln>
          </c:spPr>
          <c:xVal>
            <c:numRef>
              <c:f>Sheet1!$A$2:$A$5</c:f>
              <c:numCache>
                <c:formatCode>General</c:formatCode>
                <c:ptCount val="4"/>
                <c:pt idx="0">
                  <c:v>0.70000000000000062</c:v>
                </c:pt>
                <c:pt idx="1">
                  <c:v>0.2</c:v>
                </c:pt>
                <c:pt idx="2">
                  <c:v>1.3</c:v>
                </c:pt>
              </c:numCache>
            </c:numRef>
          </c:xVal>
          <c:yVal>
            <c:numRef>
              <c:f>Sheet1!$B$2:$B$5</c:f>
              <c:numCache>
                <c:formatCode>General</c:formatCode>
                <c:ptCount val="4"/>
                <c:pt idx="0">
                  <c:v>15</c:v>
                </c:pt>
                <c:pt idx="1">
                  <c:v>5</c:v>
                </c:pt>
                <c:pt idx="2">
                  <c:v>22</c:v>
                </c:pt>
              </c:numCache>
            </c:numRef>
          </c:yVal>
        </c:ser>
        <c:ser>
          <c:idx val="1"/>
          <c:order val="1"/>
          <c:tx>
            <c:strRef>
              <c:f>Sheet1!$C$1</c:f>
              <c:strCache>
                <c:ptCount val="1"/>
                <c:pt idx="0">
                  <c:v>Column1</c:v>
                </c:pt>
              </c:strCache>
            </c:strRef>
          </c:tx>
          <c:spPr>
            <a:ln w="28575">
              <a:noFill/>
            </a:ln>
          </c:spPr>
          <c:xVal>
            <c:numRef>
              <c:f>Sheet1!$A$2:$A$5</c:f>
              <c:numCache>
                <c:formatCode>General</c:formatCode>
                <c:ptCount val="4"/>
                <c:pt idx="0">
                  <c:v>0.70000000000000062</c:v>
                </c:pt>
                <c:pt idx="1">
                  <c:v>0.2</c:v>
                </c:pt>
                <c:pt idx="2">
                  <c:v>1.3</c:v>
                </c:pt>
              </c:numCache>
            </c:numRef>
          </c:xVal>
          <c:yVal>
            <c:numRef>
              <c:f>Sheet1!$C$2:$C$5</c:f>
              <c:numCache>
                <c:formatCode>General</c:formatCode>
                <c:ptCount val="4"/>
                <c:pt idx="0">
                  <c:v>18</c:v>
                </c:pt>
                <c:pt idx="1">
                  <c:v>4</c:v>
                </c:pt>
                <c:pt idx="2">
                  <c:v>29</c:v>
                </c:pt>
              </c:numCache>
            </c:numRef>
          </c:yVal>
        </c:ser>
        <c:axId val="158662016"/>
        <c:axId val="158205440"/>
      </c:scatterChart>
      <c:valAx>
        <c:axId val="158662016"/>
        <c:scaling>
          <c:orientation val="minMax"/>
          <c:max val="4"/>
          <c:min val="0"/>
        </c:scaling>
        <c:axPos val="b"/>
        <c:title>
          <c:tx>
            <c:rich>
              <a:bodyPr/>
              <a:lstStyle/>
              <a:p>
                <a:pPr>
                  <a:defRPr/>
                </a:pPr>
                <a:r>
                  <a:rPr lang="en-US" dirty="0" smtClean="0"/>
                  <a:t>Time</a:t>
                </a:r>
                <a:endParaRPr lang="en-US" dirty="0"/>
              </a:p>
            </c:rich>
          </c:tx>
          <c:layout>
            <c:manualLayout>
              <c:xMode val="edge"/>
              <c:yMode val="edge"/>
              <c:x val="0.53294532758877022"/>
              <c:y val="0.87379857060254584"/>
            </c:manualLayout>
          </c:layout>
        </c:title>
        <c:numFmt formatCode="General" sourceLinked="1"/>
        <c:tickLblPos val="nextTo"/>
        <c:crossAx val="158205440"/>
        <c:crosses val="autoZero"/>
        <c:crossBetween val="midCat"/>
      </c:valAx>
      <c:valAx>
        <c:axId val="158205440"/>
        <c:scaling>
          <c:orientation val="minMax"/>
          <c:max val="100"/>
          <c:min val="0"/>
        </c:scaling>
        <c:axPos val="l"/>
        <c:majorGridlines/>
        <c:title>
          <c:tx>
            <c:rich>
              <a:bodyPr rot="-5400000" vert="horz"/>
              <a:lstStyle/>
              <a:p>
                <a:pPr>
                  <a:defRPr/>
                </a:pPr>
                <a:r>
                  <a:rPr lang="en-US" dirty="0" smtClean="0"/>
                  <a:t>Learning</a:t>
                </a:r>
                <a:endParaRPr lang="en-US" dirty="0"/>
              </a:p>
            </c:rich>
          </c:tx>
        </c:title>
        <c:numFmt formatCode="General" sourceLinked="1"/>
        <c:tickLblPos val="nextTo"/>
        <c:crossAx val="158662016"/>
        <c:crosses val="autoZero"/>
        <c:crossBetween val="midCat"/>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A3602-7E60-465B-BC51-79BB687BEA5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5EDDB6D-CF9A-4F81-A9F0-2B9F16B04C0B}">
      <dgm:prSet phldrT="[Text]" custT="1"/>
      <dgm:spPr>
        <a:solidFill>
          <a:schemeClr val="tx2">
            <a:lumMod val="20000"/>
            <a:lumOff val="80000"/>
          </a:schemeClr>
        </a:solidFill>
        <a:ln w="38100">
          <a:solidFill>
            <a:schemeClr val="bg1"/>
          </a:solidFill>
        </a:ln>
      </dgm:spPr>
      <dgm:t>
        <a:bodyPr anchor="t"/>
        <a:lstStyle/>
        <a:p>
          <a:pPr algn="l">
            <a:lnSpc>
              <a:spcPct val="100000"/>
            </a:lnSpc>
            <a:spcAft>
              <a:spcPts val="0"/>
            </a:spcAft>
          </a:pPr>
          <a:r>
            <a:rPr lang="en-US" sz="2400" b="1" dirty="0" smtClean="0"/>
            <a:t>Administrator-supported</a:t>
          </a:r>
        </a:p>
        <a:p>
          <a:pPr algn="l">
            <a:lnSpc>
              <a:spcPct val="100000"/>
            </a:lnSpc>
            <a:spcAft>
              <a:spcPts val="0"/>
            </a:spcAft>
          </a:pPr>
          <a:r>
            <a:rPr lang="en-US" sz="1800" dirty="0" smtClean="0"/>
            <a:t>Provide a supportive  and collaborative environment</a:t>
          </a:r>
        </a:p>
        <a:p>
          <a:pPr algn="l">
            <a:lnSpc>
              <a:spcPct val="100000"/>
            </a:lnSpc>
            <a:spcAft>
              <a:spcPts val="0"/>
            </a:spcAft>
          </a:pPr>
          <a:r>
            <a:rPr lang="en-US" sz="1800" dirty="0" smtClean="0"/>
            <a:t>Assess quality and provide approval and final score of SGOs</a:t>
          </a:r>
        </a:p>
      </dgm:t>
    </dgm:pt>
    <dgm:pt modelId="{D1FBE876-69D9-48C9-8CFB-F03A2C790C33}" type="parTrans" cxnId="{40CE72CE-A3D2-4A76-B087-39FA892FD3D6}">
      <dgm:prSet/>
      <dgm:spPr/>
      <dgm:t>
        <a:bodyPr/>
        <a:lstStyle/>
        <a:p>
          <a:endParaRPr lang="en-US"/>
        </a:p>
      </dgm:t>
    </dgm:pt>
    <dgm:pt modelId="{91D86814-F7E6-48DB-9CB2-B1F11F7C1A39}" type="sibTrans" cxnId="{40CE72CE-A3D2-4A76-B087-39FA892FD3D6}">
      <dgm:prSet/>
      <dgm:spPr/>
      <dgm:t>
        <a:bodyPr/>
        <a:lstStyle/>
        <a:p>
          <a:endParaRPr lang="en-US"/>
        </a:p>
      </dgm:t>
    </dgm:pt>
    <dgm:pt modelId="{8A359E72-30D2-47EC-8BF1-83D7F8FEEDFA}">
      <dgm:prSet phldrT="[Text]" custT="1"/>
      <dgm:spPr>
        <a:solidFill>
          <a:schemeClr val="tx2">
            <a:lumMod val="40000"/>
            <a:lumOff val="60000"/>
          </a:schemeClr>
        </a:solidFill>
        <a:ln>
          <a:solidFill>
            <a:schemeClr val="bg1"/>
          </a:solidFill>
        </a:ln>
      </dgm:spPr>
      <dgm:t>
        <a:bodyPr anchor="t"/>
        <a:lstStyle/>
        <a:p>
          <a:pPr algn="l">
            <a:lnSpc>
              <a:spcPct val="100000"/>
            </a:lnSpc>
            <a:spcAft>
              <a:spcPts val="0"/>
            </a:spcAft>
          </a:pPr>
          <a:r>
            <a:rPr lang="en-US" sz="2400" b="1" dirty="0" smtClean="0"/>
            <a:t>Teacher-driven</a:t>
          </a:r>
        </a:p>
        <a:p>
          <a:pPr algn="l">
            <a:lnSpc>
              <a:spcPct val="100000"/>
            </a:lnSpc>
            <a:spcAft>
              <a:spcPts val="0"/>
            </a:spcAft>
          </a:pPr>
          <a:r>
            <a:rPr lang="en-US" sz="1800" dirty="0" smtClean="0"/>
            <a:t>Identify critical standards and develop assessments</a:t>
          </a:r>
        </a:p>
        <a:p>
          <a:pPr algn="l">
            <a:lnSpc>
              <a:spcPct val="100000"/>
            </a:lnSpc>
            <a:spcAft>
              <a:spcPts val="0"/>
            </a:spcAft>
          </a:pPr>
          <a:r>
            <a:rPr lang="en-US" sz="1800" dirty="0" smtClean="0"/>
            <a:t>Use appropriate data to set ambitious and achievable targets</a:t>
          </a:r>
        </a:p>
        <a:p>
          <a:pPr algn="l">
            <a:lnSpc>
              <a:spcPct val="100000"/>
            </a:lnSpc>
            <a:spcAft>
              <a:spcPts val="0"/>
            </a:spcAft>
          </a:pPr>
          <a:r>
            <a:rPr lang="en-US" sz="1800" dirty="0" smtClean="0"/>
            <a:t>Monitor performance and adjust instruction as needed</a:t>
          </a:r>
          <a:endParaRPr lang="en-US" sz="2000" dirty="0"/>
        </a:p>
      </dgm:t>
    </dgm:pt>
    <dgm:pt modelId="{B84E8A66-DE8E-4570-AAAC-D88D1A398DA9}" type="parTrans" cxnId="{0BAF423F-A647-446F-A4A4-9C1112BCDFBC}">
      <dgm:prSet/>
      <dgm:spPr/>
      <dgm:t>
        <a:bodyPr/>
        <a:lstStyle/>
        <a:p>
          <a:endParaRPr lang="en-US"/>
        </a:p>
      </dgm:t>
    </dgm:pt>
    <dgm:pt modelId="{8CA62A26-0F07-44DF-8094-F5BB723B0C78}" type="sibTrans" cxnId="{0BAF423F-A647-446F-A4A4-9C1112BCDFBC}">
      <dgm:prSet/>
      <dgm:spPr/>
      <dgm:t>
        <a:bodyPr/>
        <a:lstStyle/>
        <a:p>
          <a:endParaRPr lang="en-US"/>
        </a:p>
      </dgm:t>
    </dgm:pt>
    <dgm:pt modelId="{D313376F-F9AF-4C3C-B4D4-09573D5DFB60}">
      <dgm:prSet phldrT="[Text]" custT="1"/>
      <dgm:spPr>
        <a:solidFill>
          <a:srgbClr val="FFC000">
            <a:alpha val="90000"/>
          </a:srgbClr>
        </a:solidFill>
        <a:ln>
          <a:solidFill>
            <a:schemeClr val="bg1"/>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b="1" dirty="0" smtClean="0"/>
            <a:t>Student-centered</a:t>
          </a:r>
        </a:p>
        <a:p>
          <a:pPr marL="0" marR="0" indent="0" algn="l" defTabSz="914400" eaLnBrk="1" fontAlgn="auto" latinLnBrk="0" hangingPunct="1">
            <a:lnSpc>
              <a:spcPct val="100000"/>
            </a:lnSpc>
            <a:spcBef>
              <a:spcPts val="0"/>
            </a:spcBef>
            <a:spcAft>
              <a:spcPts val="0"/>
            </a:spcAft>
            <a:buClrTx/>
            <a:buSzTx/>
            <a:buFontTx/>
            <a:buNone/>
            <a:tabLst/>
            <a:defRPr/>
          </a:pPr>
          <a:r>
            <a:rPr lang="en-US" sz="1800" dirty="0" smtClean="0"/>
            <a:t>What should my students learn by when?</a:t>
          </a:r>
        </a:p>
        <a:p>
          <a:pPr marL="0" indent="0" algn="l" defTabSz="914400">
            <a:lnSpc>
              <a:spcPct val="100000"/>
            </a:lnSpc>
            <a:spcBef>
              <a:spcPts val="0"/>
            </a:spcBef>
            <a:spcAft>
              <a:spcPts val="0"/>
            </a:spcAft>
            <a:buNone/>
          </a:pPr>
          <a:r>
            <a:rPr lang="en-US" sz="1800" dirty="0" smtClean="0"/>
            <a:t>How will I ensure they learn it?</a:t>
          </a:r>
        </a:p>
        <a:p>
          <a:pPr marL="0" indent="0" algn="l" defTabSz="914400">
            <a:lnSpc>
              <a:spcPct val="100000"/>
            </a:lnSpc>
            <a:spcBef>
              <a:spcPts val="0"/>
            </a:spcBef>
            <a:spcAft>
              <a:spcPts val="0"/>
            </a:spcAft>
            <a:buNone/>
          </a:pPr>
          <a:r>
            <a:rPr lang="en-US" sz="1800" dirty="0" smtClean="0"/>
            <a:t>How will I know they have learned it?</a:t>
          </a:r>
        </a:p>
        <a:p>
          <a:pPr algn="ctr" defTabSz="800100">
            <a:lnSpc>
              <a:spcPct val="90000"/>
            </a:lnSpc>
            <a:spcBef>
              <a:spcPct val="0"/>
            </a:spcBef>
            <a:spcAft>
              <a:spcPct val="35000"/>
            </a:spcAft>
          </a:pPr>
          <a:endParaRPr lang="en-US" sz="1600" dirty="0"/>
        </a:p>
      </dgm:t>
    </dgm:pt>
    <dgm:pt modelId="{E4BE4A55-770A-42EB-991D-6351F78767EA}" type="parTrans" cxnId="{2DDF9DAC-228E-4EC9-973D-559E1BF75342}">
      <dgm:prSet/>
      <dgm:spPr/>
      <dgm:t>
        <a:bodyPr/>
        <a:lstStyle/>
        <a:p>
          <a:endParaRPr lang="en-US"/>
        </a:p>
      </dgm:t>
    </dgm:pt>
    <dgm:pt modelId="{529FE2EA-37C4-437F-8167-CD9F547748BE}" type="sibTrans" cxnId="{2DDF9DAC-228E-4EC9-973D-559E1BF75342}">
      <dgm:prSet/>
      <dgm:spPr/>
      <dgm:t>
        <a:bodyPr/>
        <a:lstStyle/>
        <a:p>
          <a:endParaRPr lang="en-US"/>
        </a:p>
      </dgm:t>
    </dgm:pt>
    <dgm:pt modelId="{F0DA666C-3FAC-4D1F-ACE1-5D2F34BAD316}" type="pres">
      <dgm:prSet presAssocID="{5CCA3602-7E60-465B-BC51-79BB687BEA52}" presName="Name0" presStyleCnt="0">
        <dgm:presLayoutVars>
          <dgm:chMax val="7"/>
          <dgm:dir/>
          <dgm:animLvl val="lvl"/>
          <dgm:resizeHandles val="exact"/>
        </dgm:presLayoutVars>
      </dgm:prSet>
      <dgm:spPr/>
      <dgm:t>
        <a:bodyPr/>
        <a:lstStyle/>
        <a:p>
          <a:endParaRPr lang="en-US"/>
        </a:p>
      </dgm:t>
    </dgm:pt>
    <dgm:pt modelId="{856082FA-F7C2-4A62-BEA3-83817F5CB4D9}" type="pres">
      <dgm:prSet presAssocID="{C5EDDB6D-CF9A-4F81-A9F0-2B9F16B04C0B}" presName="circle1" presStyleLbl="node1" presStyleIdx="0" presStyleCnt="3" custScaleX="112136" custScaleY="103713" custLinFactNeighborX="-24" custLinFactNeighborY="882"/>
      <dgm:spPr>
        <a:solidFill>
          <a:schemeClr val="tx2">
            <a:lumMod val="20000"/>
            <a:lumOff val="80000"/>
          </a:schemeClr>
        </a:solidFill>
      </dgm:spPr>
    </dgm:pt>
    <dgm:pt modelId="{5A845CDF-A63B-4C2C-AC4B-AFE594F3676F}" type="pres">
      <dgm:prSet presAssocID="{C5EDDB6D-CF9A-4F81-A9F0-2B9F16B04C0B}" presName="space" presStyleCnt="0"/>
      <dgm:spPr/>
    </dgm:pt>
    <dgm:pt modelId="{B8B730FB-CA25-4F21-96E0-94D823E0BD5C}" type="pres">
      <dgm:prSet presAssocID="{C5EDDB6D-CF9A-4F81-A9F0-2B9F16B04C0B}" presName="rect1" presStyleLbl="alignAcc1" presStyleIdx="0" presStyleCnt="3" custScaleX="100000" custScaleY="100000" custLinFactNeighborY="-1423"/>
      <dgm:spPr/>
      <dgm:t>
        <a:bodyPr/>
        <a:lstStyle/>
        <a:p>
          <a:endParaRPr lang="en-US"/>
        </a:p>
      </dgm:t>
    </dgm:pt>
    <dgm:pt modelId="{21D2DCD8-E30A-4D97-ADAA-FDA783C478D4}" type="pres">
      <dgm:prSet presAssocID="{8A359E72-30D2-47EC-8BF1-83D7F8FEEDFA}" presName="vertSpace2" presStyleLbl="node1" presStyleIdx="0" presStyleCnt="3"/>
      <dgm:spPr/>
    </dgm:pt>
    <dgm:pt modelId="{D74FD973-DCBD-4756-8392-449F5AF7CF8B}" type="pres">
      <dgm:prSet presAssocID="{8A359E72-30D2-47EC-8BF1-83D7F8FEEDFA}" presName="circle2" presStyleLbl="node1" presStyleIdx="1" presStyleCnt="3" custScaleX="122405" custScaleY="123630" custLinFactNeighborY="-302"/>
      <dgm:spPr>
        <a:solidFill>
          <a:schemeClr val="tx2">
            <a:lumMod val="40000"/>
            <a:lumOff val="60000"/>
          </a:schemeClr>
        </a:solidFill>
      </dgm:spPr>
      <dgm:t>
        <a:bodyPr/>
        <a:lstStyle/>
        <a:p>
          <a:endParaRPr lang="en-US"/>
        </a:p>
      </dgm:t>
    </dgm:pt>
    <dgm:pt modelId="{28895FB8-636A-4418-9E5B-2CE0925AB88A}" type="pres">
      <dgm:prSet presAssocID="{8A359E72-30D2-47EC-8BF1-83D7F8FEEDFA}" presName="rect2" presStyleLbl="alignAcc1" presStyleIdx="1" presStyleCnt="3" custScaleY="58156" custLinFactNeighborX="-250" custLinFactNeighborY="-32385"/>
      <dgm:spPr/>
      <dgm:t>
        <a:bodyPr/>
        <a:lstStyle/>
        <a:p>
          <a:endParaRPr lang="en-US"/>
        </a:p>
      </dgm:t>
    </dgm:pt>
    <dgm:pt modelId="{A936F3A1-7939-4BDF-999F-E9562EF0AC52}" type="pres">
      <dgm:prSet presAssocID="{D313376F-F9AF-4C3C-B4D4-09573D5DFB60}" presName="vertSpace3" presStyleLbl="node1" presStyleIdx="1" presStyleCnt="3"/>
      <dgm:spPr/>
    </dgm:pt>
    <dgm:pt modelId="{1D8C2B38-73AC-4C37-BB34-9FD116311CA7}" type="pres">
      <dgm:prSet presAssocID="{D313376F-F9AF-4C3C-B4D4-09573D5DFB60}" presName="circle3" presStyleLbl="node1" presStyleIdx="2" presStyleCnt="3" custScaleX="168794" custScaleY="138076" custLinFactNeighborY="19745"/>
      <dgm:spPr>
        <a:solidFill>
          <a:srgbClr val="FFC000"/>
        </a:solidFill>
      </dgm:spPr>
    </dgm:pt>
    <dgm:pt modelId="{94374C68-CE45-475D-B8D9-D72BD4A7E4FA}" type="pres">
      <dgm:prSet presAssocID="{D313376F-F9AF-4C3C-B4D4-09573D5DFB60}" presName="rect3" presStyleLbl="alignAcc1" presStyleIdx="2" presStyleCnt="3" custScaleY="136250" custLinFactNeighborY="20658"/>
      <dgm:spPr/>
      <dgm:t>
        <a:bodyPr/>
        <a:lstStyle/>
        <a:p>
          <a:endParaRPr lang="en-US"/>
        </a:p>
      </dgm:t>
    </dgm:pt>
    <dgm:pt modelId="{EC548036-DB79-4DF6-90FD-7603C2F9640F}" type="pres">
      <dgm:prSet presAssocID="{C5EDDB6D-CF9A-4F81-A9F0-2B9F16B04C0B}" presName="rect1ParTxNoCh" presStyleLbl="alignAcc1" presStyleIdx="2" presStyleCnt="3">
        <dgm:presLayoutVars>
          <dgm:chMax val="1"/>
          <dgm:bulletEnabled val="1"/>
        </dgm:presLayoutVars>
      </dgm:prSet>
      <dgm:spPr/>
      <dgm:t>
        <a:bodyPr/>
        <a:lstStyle/>
        <a:p>
          <a:endParaRPr lang="en-US"/>
        </a:p>
      </dgm:t>
    </dgm:pt>
    <dgm:pt modelId="{1CC0D955-0088-422A-A5C8-F07BA17E06D4}" type="pres">
      <dgm:prSet presAssocID="{8A359E72-30D2-47EC-8BF1-83D7F8FEEDFA}" presName="rect2ParTxNoCh" presStyleLbl="alignAcc1" presStyleIdx="2" presStyleCnt="3">
        <dgm:presLayoutVars>
          <dgm:chMax val="1"/>
          <dgm:bulletEnabled val="1"/>
        </dgm:presLayoutVars>
      </dgm:prSet>
      <dgm:spPr/>
      <dgm:t>
        <a:bodyPr/>
        <a:lstStyle/>
        <a:p>
          <a:endParaRPr lang="en-US"/>
        </a:p>
      </dgm:t>
    </dgm:pt>
    <dgm:pt modelId="{B5081D0E-FFE4-40BB-B98C-67F9E4F49189}" type="pres">
      <dgm:prSet presAssocID="{D313376F-F9AF-4C3C-B4D4-09573D5DFB60}" presName="rect3ParTxNoCh" presStyleLbl="alignAcc1" presStyleIdx="2" presStyleCnt="3">
        <dgm:presLayoutVars>
          <dgm:chMax val="1"/>
          <dgm:bulletEnabled val="1"/>
        </dgm:presLayoutVars>
      </dgm:prSet>
      <dgm:spPr/>
      <dgm:t>
        <a:bodyPr/>
        <a:lstStyle/>
        <a:p>
          <a:endParaRPr lang="en-US"/>
        </a:p>
      </dgm:t>
    </dgm:pt>
  </dgm:ptLst>
  <dgm:cxnLst>
    <dgm:cxn modelId="{2DDF9DAC-228E-4EC9-973D-559E1BF75342}" srcId="{5CCA3602-7E60-465B-BC51-79BB687BEA52}" destId="{D313376F-F9AF-4C3C-B4D4-09573D5DFB60}" srcOrd="2" destOrd="0" parTransId="{E4BE4A55-770A-42EB-991D-6351F78767EA}" sibTransId="{529FE2EA-37C4-437F-8167-CD9F547748BE}"/>
    <dgm:cxn modelId="{F1126CD3-B64D-4C6B-8B63-189A38EC509E}" type="presOf" srcId="{C5EDDB6D-CF9A-4F81-A9F0-2B9F16B04C0B}" destId="{B8B730FB-CA25-4F21-96E0-94D823E0BD5C}" srcOrd="0" destOrd="0" presId="urn:microsoft.com/office/officeart/2005/8/layout/target3"/>
    <dgm:cxn modelId="{4DC8D6F6-6C21-47D4-89F3-B198B49A020F}" type="presOf" srcId="{D313376F-F9AF-4C3C-B4D4-09573D5DFB60}" destId="{94374C68-CE45-475D-B8D9-D72BD4A7E4FA}" srcOrd="0" destOrd="0" presId="urn:microsoft.com/office/officeart/2005/8/layout/target3"/>
    <dgm:cxn modelId="{ED1DE3EA-38D5-48BF-AE22-E5BC5DF226BD}" type="presOf" srcId="{8A359E72-30D2-47EC-8BF1-83D7F8FEEDFA}" destId="{28895FB8-636A-4418-9E5B-2CE0925AB88A}" srcOrd="0" destOrd="0" presId="urn:microsoft.com/office/officeart/2005/8/layout/target3"/>
    <dgm:cxn modelId="{D434520A-2D67-4D82-8EFA-FEC9094E1B69}" type="presOf" srcId="{D313376F-F9AF-4C3C-B4D4-09573D5DFB60}" destId="{B5081D0E-FFE4-40BB-B98C-67F9E4F49189}" srcOrd="1" destOrd="0" presId="urn:microsoft.com/office/officeart/2005/8/layout/target3"/>
    <dgm:cxn modelId="{9B4B147E-DB11-4C6C-AAAE-F7D68DE0673C}" type="presOf" srcId="{C5EDDB6D-CF9A-4F81-A9F0-2B9F16B04C0B}" destId="{EC548036-DB79-4DF6-90FD-7603C2F9640F}" srcOrd="1" destOrd="0" presId="urn:microsoft.com/office/officeart/2005/8/layout/target3"/>
    <dgm:cxn modelId="{52832478-EAF7-4C40-B917-1634ECCE55EA}" type="presOf" srcId="{5CCA3602-7E60-465B-BC51-79BB687BEA52}" destId="{F0DA666C-3FAC-4D1F-ACE1-5D2F34BAD316}" srcOrd="0" destOrd="0" presId="urn:microsoft.com/office/officeart/2005/8/layout/target3"/>
    <dgm:cxn modelId="{40CE72CE-A3D2-4A76-B087-39FA892FD3D6}" srcId="{5CCA3602-7E60-465B-BC51-79BB687BEA52}" destId="{C5EDDB6D-CF9A-4F81-A9F0-2B9F16B04C0B}" srcOrd="0" destOrd="0" parTransId="{D1FBE876-69D9-48C9-8CFB-F03A2C790C33}" sibTransId="{91D86814-F7E6-48DB-9CB2-B1F11F7C1A39}"/>
    <dgm:cxn modelId="{0BAF423F-A647-446F-A4A4-9C1112BCDFBC}" srcId="{5CCA3602-7E60-465B-BC51-79BB687BEA52}" destId="{8A359E72-30D2-47EC-8BF1-83D7F8FEEDFA}" srcOrd="1" destOrd="0" parTransId="{B84E8A66-DE8E-4570-AAAC-D88D1A398DA9}" sibTransId="{8CA62A26-0F07-44DF-8094-F5BB723B0C78}"/>
    <dgm:cxn modelId="{652578E9-CBA2-4C72-AD5C-BF6715C5B845}" type="presOf" srcId="{8A359E72-30D2-47EC-8BF1-83D7F8FEEDFA}" destId="{1CC0D955-0088-422A-A5C8-F07BA17E06D4}" srcOrd="1" destOrd="0" presId="urn:microsoft.com/office/officeart/2005/8/layout/target3"/>
    <dgm:cxn modelId="{B79F6697-30C8-4757-AA22-2AB01A9E2CB8}" type="presParOf" srcId="{F0DA666C-3FAC-4D1F-ACE1-5D2F34BAD316}" destId="{856082FA-F7C2-4A62-BEA3-83817F5CB4D9}" srcOrd="0" destOrd="0" presId="urn:microsoft.com/office/officeart/2005/8/layout/target3"/>
    <dgm:cxn modelId="{F201BE72-4073-4B9A-8942-19F8B97131E0}" type="presParOf" srcId="{F0DA666C-3FAC-4D1F-ACE1-5D2F34BAD316}" destId="{5A845CDF-A63B-4C2C-AC4B-AFE594F3676F}" srcOrd="1" destOrd="0" presId="urn:microsoft.com/office/officeart/2005/8/layout/target3"/>
    <dgm:cxn modelId="{1CEFACDE-AC23-4A58-9D73-F354883B1A78}" type="presParOf" srcId="{F0DA666C-3FAC-4D1F-ACE1-5D2F34BAD316}" destId="{B8B730FB-CA25-4F21-96E0-94D823E0BD5C}" srcOrd="2" destOrd="0" presId="urn:microsoft.com/office/officeart/2005/8/layout/target3"/>
    <dgm:cxn modelId="{1C85E02E-9EAC-4217-B7F0-5C3B77DB7956}" type="presParOf" srcId="{F0DA666C-3FAC-4D1F-ACE1-5D2F34BAD316}" destId="{21D2DCD8-E30A-4D97-ADAA-FDA783C478D4}" srcOrd="3" destOrd="0" presId="urn:microsoft.com/office/officeart/2005/8/layout/target3"/>
    <dgm:cxn modelId="{003E24E2-4392-4DA4-8419-D9E6360C77C0}" type="presParOf" srcId="{F0DA666C-3FAC-4D1F-ACE1-5D2F34BAD316}" destId="{D74FD973-DCBD-4756-8392-449F5AF7CF8B}" srcOrd="4" destOrd="0" presId="urn:microsoft.com/office/officeart/2005/8/layout/target3"/>
    <dgm:cxn modelId="{6EC1AB36-FF84-405D-AEEB-D32F385D79D0}" type="presParOf" srcId="{F0DA666C-3FAC-4D1F-ACE1-5D2F34BAD316}" destId="{28895FB8-636A-4418-9E5B-2CE0925AB88A}" srcOrd="5" destOrd="0" presId="urn:microsoft.com/office/officeart/2005/8/layout/target3"/>
    <dgm:cxn modelId="{C1C00594-9C1C-4A31-948C-7D9A3EB6F550}" type="presParOf" srcId="{F0DA666C-3FAC-4D1F-ACE1-5D2F34BAD316}" destId="{A936F3A1-7939-4BDF-999F-E9562EF0AC52}" srcOrd="6" destOrd="0" presId="urn:microsoft.com/office/officeart/2005/8/layout/target3"/>
    <dgm:cxn modelId="{EB3EB1FD-52F6-442C-B536-86A81AC0C1D2}" type="presParOf" srcId="{F0DA666C-3FAC-4D1F-ACE1-5D2F34BAD316}" destId="{1D8C2B38-73AC-4C37-BB34-9FD116311CA7}" srcOrd="7" destOrd="0" presId="urn:microsoft.com/office/officeart/2005/8/layout/target3"/>
    <dgm:cxn modelId="{0F740513-4EE7-4E32-8246-6446AA426A45}" type="presParOf" srcId="{F0DA666C-3FAC-4D1F-ACE1-5D2F34BAD316}" destId="{94374C68-CE45-475D-B8D9-D72BD4A7E4FA}" srcOrd="8" destOrd="0" presId="urn:microsoft.com/office/officeart/2005/8/layout/target3"/>
    <dgm:cxn modelId="{AA254421-899B-4D3B-A5FE-E3F7AEE51069}" type="presParOf" srcId="{F0DA666C-3FAC-4D1F-ACE1-5D2F34BAD316}" destId="{EC548036-DB79-4DF6-90FD-7603C2F9640F}" srcOrd="9" destOrd="0" presId="urn:microsoft.com/office/officeart/2005/8/layout/target3"/>
    <dgm:cxn modelId="{E4C64CDF-B377-4DAD-9FEA-AA769A1A55B2}" type="presParOf" srcId="{F0DA666C-3FAC-4D1F-ACE1-5D2F34BAD316}" destId="{1CC0D955-0088-422A-A5C8-F07BA17E06D4}" srcOrd="10" destOrd="0" presId="urn:microsoft.com/office/officeart/2005/8/layout/target3"/>
    <dgm:cxn modelId="{9FFF29F2-7CA9-4413-A0DF-78C69005CC58}" type="presParOf" srcId="{F0DA666C-3FAC-4D1F-ACE1-5D2F34BAD316}" destId="{B5081D0E-FFE4-40BB-B98C-67F9E4F49189}" srcOrd="11"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rgbClr val="F6A20A"/>
        </a:solidFill>
      </dgm:spPr>
      <dgm:t>
        <a:bodyPr/>
        <a:lstStyle/>
        <a:p>
          <a:r>
            <a:rPr lang="en-US" sz="15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rgbClr val="F6A20A"/>
        </a:solidFill>
      </dgm:spPr>
      <dgm:t>
        <a:bodyPr/>
        <a:lstStyle/>
        <a:p>
          <a:r>
            <a:rPr lang="en-US" sz="16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rgbClr val="F6A20A"/>
        </a:solidFill>
      </dgm:spPr>
      <dgm:t>
        <a:bodyPr/>
        <a:lstStyle/>
        <a:p>
          <a:r>
            <a:rPr lang="en-US" sz="1500" b="1" dirty="0" smtClean="0">
              <a:solidFill>
                <a:schemeClr val="tx1"/>
              </a:solidFill>
            </a:rPr>
            <a:t>Reliable/Consistent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rgbClr val="F6A20A"/>
        </a:solidFill>
      </dgm:spPr>
      <dgm:t>
        <a:bodyPr anchor="ctr"/>
        <a:lstStyle/>
        <a:p>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rgbClr val="F6A20A"/>
        </a:solidFill>
      </dgm:spPr>
      <dgm:t>
        <a:bodyPr/>
        <a:lstStyle/>
        <a:p>
          <a:pPr>
            <a:lnSpc>
              <a:spcPct val="100000"/>
            </a:lnSpc>
            <a:spcAft>
              <a:spcPts val="0"/>
            </a:spcAft>
          </a:pPr>
          <a:r>
            <a:rPr lang="en-US" sz="1600" b="1" dirty="0" smtClean="0">
              <a:solidFill>
                <a:schemeClr val="tx1"/>
              </a:solidFill>
            </a:rPr>
            <a:t>Valid/</a:t>
          </a:r>
        </a:p>
        <a:p>
          <a:pPr>
            <a:lnSpc>
              <a:spcPct val="90000"/>
            </a:lnSpc>
            <a:spcAft>
              <a:spcPct val="35000"/>
            </a:spcAft>
          </a:pPr>
          <a:r>
            <a:rPr lang="en-US" sz="1600" b="1" dirty="0" smtClean="0">
              <a:solidFill>
                <a:schemeClr val="tx1"/>
              </a:solidFill>
            </a:rPr>
            <a:t>Accurate Inferences</a:t>
          </a:r>
          <a:endParaRPr lang="en-US" sz="16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rgbClr val="F6A20A"/>
        </a:solidFill>
      </dgm:spPr>
      <dgm:t>
        <a:bodyPr/>
        <a:lstStyle/>
        <a:p>
          <a:r>
            <a:rPr lang="en-US" sz="1500" b="1" dirty="0" smtClean="0">
              <a:solidFill>
                <a:schemeClr val="tx1"/>
              </a:solidFill>
            </a:rPr>
            <a:t>Range of </a:t>
          </a:r>
          <a:r>
            <a:rPr lang="en-US" sz="1600" b="1" dirty="0" smtClean="0">
              <a:solidFill>
                <a:schemeClr val="tx1"/>
              </a:solidFill>
            </a:rPr>
            <a:t>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ScaleY="99569" custRadScaleRad="98184" custRadScaleInc="-3905">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EC30CDB8-1794-4D40-AB54-BCD9E38B9238}" srcId="{B77475D4-0695-4DF1-875F-F369E86CE355}" destId="{006E525A-6970-4C54-89B1-D86402E330A4}" srcOrd="2" destOrd="0" parTransId="{6E22E268-9D45-4CEA-A1EE-FC6CFCB1B2F2}" sibTransId="{45E989D3-9746-406F-BFC4-20AF8AAFDE76}"/>
    <dgm:cxn modelId="{FC34E3B4-472E-4258-89CB-A86A92C46A7C}" type="presOf" srcId="{8573917A-30A5-4F8F-86AB-C833AF43CFF7}" destId="{209B7DF9-DA82-4CFC-B1D5-9E982D1AFD87}"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7C4C687D-3579-4D05-A302-B1E1DB384278}" srcId="{B77475D4-0695-4DF1-875F-F369E86CE355}" destId="{364ECF7A-FF7A-4C51-8426-B79104FC4897}" srcOrd="5" destOrd="0" parTransId="{5D13B141-8E70-4120-B7DA-817BBC0A91A1}" sibTransId="{F098327A-AF18-4E12-AF57-C13B7F212513}"/>
    <dgm:cxn modelId="{21631FAF-3E66-4694-8370-725F98CCB641}" srcId="{B77475D4-0695-4DF1-875F-F369E86CE355}" destId="{5FB33C3B-DFD3-4A04-8A0B-0837C5C63A52}" srcOrd="4" destOrd="0" parTransId="{41D52B18-46AD-4C4D-BF75-3DA9DC60E454}" sibTransId="{477F21CB-4500-4002-A453-BBA0AEEF72AB}"/>
    <dgm:cxn modelId="{345426B2-748C-441D-866B-4470D029B148}" type="presOf" srcId="{B0FACF3A-65AB-4C41-9671-EFFB281B6856}" destId="{99B30735-A99E-404A-A861-A85192B3146B}" srcOrd="0" destOrd="0" presId="urn:microsoft.com/office/officeart/2005/8/layout/radial1"/>
    <dgm:cxn modelId="{4FDE5B93-BD83-48DF-AC37-F21E42731266}" type="presOf" srcId="{F1008B00-49D7-484E-86DD-416F3FB575E2}" destId="{48CE7B46-6593-4E89-BD08-C287F86B7761}" srcOrd="0"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C36CBA19-02D3-4CCD-8878-772684B00028}" type="presOf" srcId="{C67962DE-4D34-4CCD-9C93-BC57134F95AD}" destId="{F15FE36D-077B-4993-B36D-79F4AA154A57}"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17B57CD3-B9B6-49D6-B316-8AC8525A81E0}" type="presOf" srcId="{03F30D58-B489-45CD-B86E-D3A66B0572AC}" destId="{25B375B1-363A-44A9-91AA-375583A6B76A}" srcOrd="0" destOrd="0" presId="urn:microsoft.com/office/officeart/2005/8/layout/radial1"/>
    <dgm:cxn modelId="{E4594601-68EB-4C4A-ACE4-1C4A382C1A82}" type="presOf" srcId="{17337011-C67F-403E-B938-0E4B61F69BF7}" destId="{96778CC1-2C19-420A-A369-26F7712B3245}" srcOrd="0" destOrd="0" presId="urn:microsoft.com/office/officeart/2005/8/layout/radial1"/>
    <dgm:cxn modelId="{7E0CE5DA-E299-4324-80DC-B95DA99010A1}" type="presOf" srcId="{17337011-C67F-403E-B938-0E4B61F69BF7}" destId="{E1F8A8A2-8592-4916-A7E4-4137DFDBEF55}" srcOrd="1" destOrd="0" presId="urn:microsoft.com/office/officeart/2005/8/layout/radial1"/>
    <dgm:cxn modelId="{B13A42E3-96DB-45E9-A3E3-31C238691A7D}" type="presOf" srcId="{93C5BF03-B75C-421C-9038-D1D68F5BD60D}" destId="{3427AA2A-79EF-45D9-A49D-F14849FAB81D}" srcOrd="1" destOrd="0" presId="urn:microsoft.com/office/officeart/2005/8/layout/radial1"/>
    <dgm:cxn modelId="{FE486F76-CF5C-4D59-8865-F529A390C6D4}" type="presOf" srcId="{D2543228-8DB9-489E-B8A2-6AEDC7B04FAE}" destId="{6466CA50-97BA-4F81-87B2-8F13A1DEA9E5}" srcOrd="0" destOrd="0" presId="urn:microsoft.com/office/officeart/2005/8/layout/radial1"/>
    <dgm:cxn modelId="{852FE45F-EDC3-402A-81E8-D84725B303B0}" type="presOf" srcId="{84530F4E-5010-4EEA-8D9F-A2EA1736D4F3}" destId="{C95DAECA-0050-461E-85EE-817D7139BC3F}" srcOrd="0"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ED15D0B6-51B6-4F8A-AD47-E5A91119295D}" type="presOf" srcId="{E07CDC24-A24E-4631-ADDF-7D42C6FC9648}" destId="{411F846E-4627-408C-9BE6-95015995E669}"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32741168-E5E7-41B9-B3EC-619C983F1AE4}" type="presOf" srcId="{8E06224A-2053-4E58-A62E-455DE6E0507C}" destId="{EABAFF8B-2594-4EFA-A127-61CFF207E481}" srcOrd="0" destOrd="0" presId="urn:microsoft.com/office/officeart/2005/8/layout/radial1"/>
    <dgm:cxn modelId="{93C0FAEC-53FD-4EDB-80BE-FE9E2690168C}" srcId="{B0FACF3A-65AB-4C41-9671-EFFB281B6856}" destId="{C7CF3283-231B-42EB-BDB7-1BD9FFD6E39A}" srcOrd="3" destOrd="0" parTransId="{8E06224A-2053-4E58-A62E-455DE6E0507C}" sibTransId="{C76306C9-13F7-41DA-8DD7-0416292D0DDA}"/>
    <dgm:cxn modelId="{F306E932-1410-4579-BCDA-3FD6874F8B1F}" srcId="{B0FACF3A-65AB-4C41-9671-EFFB281B6856}" destId="{D2543228-8DB9-489E-B8A2-6AEDC7B04FAE}" srcOrd="0" destOrd="0" parTransId="{E07CDC24-A24E-4631-ADDF-7D42C6FC9648}" sibTransId="{350454DC-606E-4CCB-A6BB-13985342DA4C}"/>
    <dgm:cxn modelId="{24442EA5-F7B8-483F-9632-61195B4321EC}" type="presOf" srcId="{8E06224A-2053-4E58-A62E-455DE6E0507C}" destId="{1BA80327-680F-4440-8D10-F97B1AAABA14}" srcOrd="1"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DEFA7DA7-AF3E-42B4-95DA-ED7FB715935E}" type="presOf" srcId="{E07CDC24-A24E-4631-ADDF-7D42C6FC9648}" destId="{F76852E3-DECC-4FBC-A405-E353EB15706F}" srcOrd="1" destOrd="0" presId="urn:microsoft.com/office/officeart/2005/8/layout/radial1"/>
    <dgm:cxn modelId="{A8C4BA8B-C53C-4299-82FE-44C112DD6CFB}" type="presOf" srcId="{69FE2702-08F2-4B0C-8048-428416890449}" destId="{0F113952-AC74-4AAF-81D9-9FEF41AEB0DE}" srcOrd="1" destOrd="0" presId="urn:microsoft.com/office/officeart/2005/8/layout/radial1"/>
    <dgm:cxn modelId="{03BC9C9C-F0DE-4F99-82D5-85AD14F7CC03}" type="presOf" srcId="{69FE2702-08F2-4B0C-8048-428416890449}" destId="{75D221AF-98B5-4F88-A621-4CF549A39B60}" srcOrd="0" destOrd="0" presId="urn:microsoft.com/office/officeart/2005/8/layout/radial1"/>
    <dgm:cxn modelId="{4D46DC40-9D17-4021-834B-778CC13AEB50}" type="presOf" srcId="{C67962DE-4D34-4CCD-9C93-BC57134F95AD}" destId="{A0DA339C-ECF9-4392-AAA3-6B3482725B40}" srcOrd="1" destOrd="0" presId="urn:microsoft.com/office/officeart/2005/8/layout/radial1"/>
    <dgm:cxn modelId="{99E92F9A-D302-4770-8D4E-360D2FC9E1C3}" type="presOf" srcId="{93C5BF03-B75C-421C-9038-D1D68F5BD60D}" destId="{A6491908-51C1-4F8A-8450-8C4CE25F48EB}" srcOrd="0" destOrd="0" presId="urn:microsoft.com/office/officeart/2005/8/layout/radial1"/>
    <dgm:cxn modelId="{33E9079E-ADD6-4AC4-9A4E-DCE8C23ED917}" type="presOf" srcId="{C7CF3283-231B-42EB-BDB7-1BD9FFD6E39A}" destId="{CACAEE72-01C3-4A9F-A5A8-643E6FF11049}" srcOrd="0" destOrd="0" presId="urn:microsoft.com/office/officeart/2005/8/layout/radial1"/>
    <dgm:cxn modelId="{7B9B1F9C-C289-41D8-B3EE-A616B4CA5E5E}" type="presOf" srcId="{B77475D4-0695-4DF1-875F-F369E86CE355}" destId="{1478F334-6C61-4B87-AAB7-E1CC7AA14E89}" srcOrd="0" destOrd="0" presId="urn:microsoft.com/office/officeart/2005/8/layout/radial1"/>
    <dgm:cxn modelId="{82ED05A7-252A-4313-8F89-A55FEFB23E9B}" type="presParOf" srcId="{1478F334-6C61-4B87-AAB7-E1CC7AA14E89}" destId="{99B30735-A99E-404A-A861-A85192B3146B}" srcOrd="0" destOrd="0" presId="urn:microsoft.com/office/officeart/2005/8/layout/radial1"/>
    <dgm:cxn modelId="{1D93F390-CB2F-48D6-85C5-E06D46B29458}" type="presParOf" srcId="{1478F334-6C61-4B87-AAB7-E1CC7AA14E89}" destId="{411F846E-4627-408C-9BE6-95015995E669}" srcOrd="1" destOrd="0" presId="urn:microsoft.com/office/officeart/2005/8/layout/radial1"/>
    <dgm:cxn modelId="{5F6AB2E0-C145-4108-8A5C-CFFDD187CF2D}" type="presParOf" srcId="{411F846E-4627-408C-9BE6-95015995E669}" destId="{F76852E3-DECC-4FBC-A405-E353EB15706F}" srcOrd="0" destOrd="0" presId="urn:microsoft.com/office/officeart/2005/8/layout/radial1"/>
    <dgm:cxn modelId="{D981A26A-0453-4BD7-A36A-4400EA5E9E11}" type="presParOf" srcId="{1478F334-6C61-4B87-AAB7-E1CC7AA14E89}" destId="{6466CA50-97BA-4F81-87B2-8F13A1DEA9E5}" srcOrd="2" destOrd="0" presId="urn:microsoft.com/office/officeart/2005/8/layout/radial1"/>
    <dgm:cxn modelId="{1BDCD3CE-E96D-455D-ABE2-B28DA6782ED7}" type="presParOf" srcId="{1478F334-6C61-4B87-AAB7-E1CC7AA14E89}" destId="{A6491908-51C1-4F8A-8450-8C4CE25F48EB}" srcOrd="3" destOrd="0" presId="urn:microsoft.com/office/officeart/2005/8/layout/radial1"/>
    <dgm:cxn modelId="{6AA42B4C-3166-4142-906B-1D4B282F9E8D}" type="presParOf" srcId="{A6491908-51C1-4F8A-8450-8C4CE25F48EB}" destId="{3427AA2A-79EF-45D9-A49D-F14849FAB81D}" srcOrd="0" destOrd="0" presId="urn:microsoft.com/office/officeart/2005/8/layout/radial1"/>
    <dgm:cxn modelId="{D782C5A7-6911-44DA-B88E-7F48D5579761}" type="presParOf" srcId="{1478F334-6C61-4B87-AAB7-E1CC7AA14E89}" destId="{209B7DF9-DA82-4CFC-B1D5-9E982D1AFD87}" srcOrd="4" destOrd="0" presId="urn:microsoft.com/office/officeart/2005/8/layout/radial1"/>
    <dgm:cxn modelId="{D16212D5-6FA1-4083-9374-74ECBAA78F09}" type="presParOf" srcId="{1478F334-6C61-4B87-AAB7-E1CC7AA14E89}" destId="{96778CC1-2C19-420A-A369-26F7712B3245}" srcOrd="5" destOrd="0" presId="urn:microsoft.com/office/officeart/2005/8/layout/radial1"/>
    <dgm:cxn modelId="{B9EC2BF3-D0FE-4942-8140-0A398C2C2384}" type="presParOf" srcId="{96778CC1-2C19-420A-A369-26F7712B3245}" destId="{E1F8A8A2-8592-4916-A7E4-4137DFDBEF55}" srcOrd="0" destOrd="0" presId="urn:microsoft.com/office/officeart/2005/8/layout/radial1"/>
    <dgm:cxn modelId="{7B15BCBE-3ADD-4423-916A-723B82BD08CB}" type="presParOf" srcId="{1478F334-6C61-4B87-AAB7-E1CC7AA14E89}" destId="{48CE7B46-6593-4E89-BD08-C287F86B7761}" srcOrd="6" destOrd="0" presId="urn:microsoft.com/office/officeart/2005/8/layout/radial1"/>
    <dgm:cxn modelId="{384948E7-B59E-4C78-9E25-153D076B77F0}" type="presParOf" srcId="{1478F334-6C61-4B87-AAB7-E1CC7AA14E89}" destId="{EABAFF8B-2594-4EFA-A127-61CFF207E481}" srcOrd="7" destOrd="0" presId="urn:microsoft.com/office/officeart/2005/8/layout/radial1"/>
    <dgm:cxn modelId="{8CBCA928-3DF1-49BD-AFED-24C22F2DF5ED}" type="presParOf" srcId="{EABAFF8B-2594-4EFA-A127-61CFF207E481}" destId="{1BA80327-680F-4440-8D10-F97B1AAABA14}" srcOrd="0" destOrd="0" presId="urn:microsoft.com/office/officeart/2005/8/layout/radial1"/>
    <dgm:cxn modelId="{7272FD6D-2B85-455C-812F-789458809DB6}" type="presParOf" srcId="{1478F334-6C61-4B87-AAB7-E1CC7AA14E89}" destId="{CACAEE72-01C3-4A9F-A5A8-643E6FF11049}" srcOrd="8" destOrd="0" presId="urn:microsoft.com/office/officeart/2005/8/layout/radial1"/>
    <dgm:cxn modelId="{C395D864-38FA-4612-AEE7-BEEFFEF7FB7D}" type="presParOf" srcId="{1478F334-6C61-4B87-AAB7-E1CC7AA14E89}" destId="{75D221AF-98B5-4F88-A621-4CF549A39B60}" srcOrd="9" destOrd="0" presId="urn:microsoft.com/office/officeart/2005/8/layout/radial1"/>
    <dgm:cxn modelId="{A360382A-4AC7-4DA5-B807-FD014A4E1D86}" type="presParOf" srcId="{75D221AF-98B5-4F88-A621-4CF549A39B60}" destId="{0F113952-AC74-4AAF-81D9-9FEF41AEB0DE}" srcOrd="0" destOrd="0" presId="urn:microsoft.com/office/officeart/2005/8/layout/radial1"/>
    <dgm:cxn modelId="{60BC83BE-9D1F-42A9-9A8C-D9A61A19F0E8}" type="presParOf" srcId="{1478F334-6C61-4B87-AAB7-E1CC7AA14E89}" destId="{25B375B1-363A-44A9-91AA-375583A6B76A}" srcOrd="10" destOrd="0" presId="urn:microsoft.com/office/officeart/2005/8/layout/radial1"/>
    <dgm:cxn modelId="{78DF0143-DB53-47D4-B8AA-E9BF911FC0EC}" type="presParOf" srcId="{1478F334-6C61-4B87-AAB7-E1CC7AA14E89}" destId="{F15FE36D-077B-4993-B36D-79F4AA154A57}" srcOrd="11" destOrd="0" presId="urn:microsoft.com/office/officeart/2005/8/layout/radial1"/>
    <dgm:cxn modelId="{25DA7733-CFF9-4A7F-9DDD-A25E96187F64}" type="presParOf" srcId="{F15FE36D-077B-4993-B36D-79F4AA154A57}" destId="{A0DA339C-ECF9-4392-AAA3-6B3482725B40}" srcOrd="0" destOrd="0" presId="urn:microsoft.com/office/officeart/2005/8/layout/radial1"/>
    <dgm:cxn modelId="{6518DA8A-8C87-4F5B-91B7-8E40184B34A7}"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6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rgbClr val="F6A20A"/>
        </a:solidFill>
      </dgm:spPr>
      <dgm:t>
        <a:bodyPr/>
        <a:lstStyle/>
        <a:p>
          <a:r>
            <a:rPr lang="en-US" sz="14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rgbClr val="F6A20A"/>
        </a:solidFill>
      </dgm:spPr>
      <dgm:t>
        <a:bodyPr/>
        <a:lstStyle/>
        <a:p>
          <a:r>
            <a:rPr lang="en-US" sz="1500" b="1" dirty="0" smtClean="0">
              <a:solidFill>
                <a:schemeClr val="tx1"/>
              </a:solidFill>
            </a:rPr>
            <a:t>Reliable/Consistent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rgbClr val="F6A20A"/>
        </a:solidFill>
      </dgm:spPr>
      <dgm:t>
        <a:bodyPr anchor="ctr"/>
        <a:lstStyle/>
        <a:p>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rgbClr val="F6A20A"/>
        </a:solidFill>
      </dgm:spPr>
      <dgm:t>
        <a:bodyPr/>
        <a:lstStyle/>
        <a:p>
          <a:pPr>
            <a:lnSpc>
              <a:spcPct val="100000"/>
            </a:lnSpc>
            <a:spcAft>
              <a:spcPts val="0"/>
            </a:spcAft>
          </a:pPr>
          <a:r>
            <a:rPr lang="en-US" sz="1600" b="1" dirty="0" smtClean="0">
              <a:solidFill>
                <a:schemeClr val="tx1"/>
              </a:solidFill>
            </a:rPr>
            <a:t>Valid/</a:t>
          </a:r>
        </a:p>
        <a:p>
          <a:pPr>
            <a:lnSpc>
              <a:spcPct val="90000"/>
            </a:lnSpc>
            <a:spcAft>
              <a:spcPct val="35000"/>
            </a:spcAft>
          </a:pPr>
          <a:r>
            <a:rPr lang="en-US" sz="1600" b="1" dirty="0" smtClean="0">
              <a:solidFill>
                <a:schemeClr val="tx1"/>
              </a:solidFill>
            </a:rPr>
            <a:t>Accurate Inferences</a:t>
          </a:r>
          <a:endParaRPr lang="en-US" sz="16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rgbClr val="F6A20A"/>
        </a:solidFill>
      </dgm:spPr>
      <dgm:t>
        <a:bodyPr/>
        <a:lstStyle/>
        <a:p>
          <a:r>
            <a:rPr lang="en-US" sz="1500" b="1" dirty="0" smtClean="0">
              <a:solidFill>
                <a:schemeClr val="tx1"/>
              </a:solidFill>
            </a:rPr>
            <a:t>Range of </a:t>
          </a:r>
          <a:r>
            <a:rPr lang="en-US" sz="1600" b="1" dirty="0" smtClean="0">
              <a:solidFill>
                <a:schemeClr val="tx1"/>
              </a:solidFill>
            </a:rPr>
            <a:t>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ScaleY="99569" custRadScaleRad="98184" custRadScaleInc="-3905">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EC30CDB8-1794-4D40-AB54-BCD9E38B9238}" srcId="{B77475D4-0695-4DF1-875F-F369E86CE355}" destId="{006E525A-6970-4C54-89B1-D86402E330A4}" srcOrd="2" destOrd="0" parTransId="{6E22E268-9D45-4CEA-A1EE-FC6CFCB1B2F2}" sibTransId="{45E989D3-9746-406F-BFC4-20AF8AAFDE76}"/>
    <dgm:cxn modelId="{D71B2C22-13B6-4830-B1BD-CC89F62BF104}" type="presOf" srcId="{8573917A-30A5-4F8F-86AB-C833AF43CFF7}" destId="{209B7DF9-DA82-4CFC-B1D5-9E982D1AFD87}" srcOrd="0" destOrd="0" presId="urn:microsoft.com/office/officeart/2005/8/layout/radial1"/>
    <dgm:cxn modelId="{EA993D14-D44D-4E0A-ACBC-1F93FEE9BE73}" type="presOf" srcId="{84530F4E-5010-4EEA-8D9F-A2EA1736D4F3}" destId="{C95DAECA-0050-461E-85EE-817D7139BC3F}"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0F956D7F-C191-4D0F-B871-47F6C97D3270}" type="presOf" srcId="{E07CDC24-A24E-4631-ADDF-7D42C6FC9648}" destId="{411F846E-4627-408C-9BE6-95015995E669}" srcOrd="0" destOrd="0" presId="urn:microsoft.com/office/officeart/2005/8/layout/radial1"/>
    <dgm:cxn modelId="{7C4C687D-3579-4D05-A302-B1E1DB384278}" srcId="{B77475D4-0695-4DF1-875F-F369E86CE355}" destId="{364ECF7A-FF7A-4C51-8426-B79104FC4897}" srcOrd="5" destOrd="0" parTransId="{5D13B141-8E70-4120-B7DA-817BBC0A91A1}" sibTransId="{F098327A-AF18-4E12-AF57-C13B7F212513}"/>
    <dgm:cxn modelId="{21631FAF-3E66-4694-8370-725F98CCB641}" srcId="{B77475D4-0695-4DF1-875F-F369E86CE355}" destId="{5FB33C3B-DFD3-4A04-8A0B-0837C5C63A52}" srcOrd="4" destOrd="0" parTransId="{41D52B18-46AD-4C4D-BF75-3DA9DC60E454}" sibTransId="{477F21CB-4500-4002-A453-BBA0AEEF72AB}"/>
    <dgm:cxn modelId="{C75A5E09-C9C1-454A-A166-0864928DA833}" type="presOf" srcId="{C67962DE-4D34-4CCD-9C93-BC57134F95AD}" destId="{F15FE36D-077B-4993-B36D-79F4AA154A57}" srcOrd="0" destOrd="0" presId="urn:microsoft.com/office/officeart/2005/8/layout/radial1"/>
    <dgm:cxn modelId="{1F9AF917-E942-44A9-B92D-78BB62698104}" type="presOf" srcId="{E07CDC24-A24E-4631-ADDF-7D42C6FC9648}" destId="{F76852E3-DECC-4FBC-A405-E353EB15706F}" srcOrd="1" destOrd="0" presId="urn:microsoft.com/office/officeart/2005/8/layout/radial1"/>
    <dgm:cxn modelId="{98B915DC-04A9-4735-A78F-73EDB487FE83}" type="presOf" srcId="{B0FACF3A-65AB-4C41-9671-EFFB281B6856}" destId="{99B30735-A99E-404A-A861-A85192B3146B}" srcOrd="0"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8F491BCD-537D-4746-A961-78BF28864244}" srcId="{B77475D4-0695-4DF1-875F-F369E86CE355}" destId="{B0FACF3A-65AB-4C41-9671-EFFB281B6856}" srcOrd="0" destOrd="0" parTransId="{C70EA40F-1B81-4942-82CD-98E480FA4E3D}" sibTransId="{786D33A5-CDA2-4954-869A-531996212C16}"/>
    <dgm:cxn modelId="{4362AD5D-39F1-4B83-80FE-2A81E44FD9C8}" type="presOf" srcId="{17337011-C67F-403E-B938-0E4B61F69BF7}" destId="{E1F8A8A2-8592-4916-A7E4-4137DFDBEF55}" srcOrd="1" destOrd="0" presId="urn:microsoft.com/office/officeart/2005/8/layout/radial1"/>
    <dgm:cxn modelId="{C1F0E57F-EA28-4CD3-A1E1-6ED0F587E5D4}" type="presOf" srcId="{93C5BF03-B75C-421C-9038-D1D68F5BD60D}" destId="{3427AA2A-79EF-45D9-A49D-F14849FAB81D}" srcOrd="1" destOrd="0" presId="urn:microsoft.com/office/officeart/2005/8/layout/radial1"/>
    <dgm:cxn modelId="{2AE7A046-1885-4D96-B811-4C323C540BEE}" type="presOf" srcId="{69FE2702-08F2-4B0C-8048-428416890449}" destId="{0F113952-AC74-4AAF-81D9-9FEF41AEB0DE}" srcOrd="1"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92AE62EC-D458-4117-8DEE-D7694FD95B7F}" type="presOf" srcId="{03F30D58-B489-45CD-B86E-D3A66B0572AC}" destId="{25B375B1-363A-44A9-91AA-375583A6B76A}" srcOrd="0" destOrd="0" presId="urn:microsoft.com/office/officeart/2005/8/layout/radial1"/>
    <dgm:cxn modelId="{718773C0-8FB1-4233-BB91-9708E5BE3E3B}" type="presOf" srcId="{17337011-C67F-403E-B938-0E4B61F69BF7}" destId="{96778CC1-2C19-420A-A369-26F7712B3245}" srcOrd="0" destOrd="0" presId="urn:microsoft.com/office/officeart/2005/8/layout/radial1"/>
    <dgm:cxn modelId="{9243561F-458E-4A93-988C-A29EA541A4CD}" type="presOf" srcId="{C7CF3283-231B-42EB-BDB7-1BD9FFD6E39A}" destId="{CACAEE72-01C3-4A9F-A5A8-643E6FF11049}" srcOrd="0" destOrd="0" presId="urn:microsoft.com/office/officeart/2005/8/layout/radial1"/>
    <dgm:cxn modelId="{280D1C0B-4221-4BEB-84D5-15166E9578FE}" type="presOf" srcId="{C67962DE-4D34-4CCD-9C93-BC57134F95AD}" destId="{A0DA339C-ECF9-4392-AAA3-6B3482725B40}" srcOrd="1" destOrd="0" presId="urn:microsoft.com/office/officeart/2005/8/layout/radial1"/>
    <dgm:cxn modelId="{DA60E5DD-7CF7-42E3-A498-F703FA3CF788}" type="presOf" srcId="{69FE2702-08F2-4B0C-8048-428416890449}" destId="{75D221AF-98B5-4F88-A621-4CF549A39B60}"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93C0FAEC-53FD-4EDB-80BE-FE9E2690168C}" srcId="{B0FACF3A-65AB-4C41-9671-EFFB281B6856}" destId="{C7CF3283-231B-42EB-BDB7-1BD9FFD6E39A}" srcOrd="3" destOrd="0" parTransId="{8E06224A-2053-4E58-A62E-455DE6E0507C}" sibTransId="{C76306C9-13F7-41DA-8DD7-0416292D0DDA}"/>
    <dgm:cxn modelId="{F306E932-1410-4579-BCDA-3FD6874F8B1F}" srcId="{B0FACF3A-65AB-4C41-9671-EFFB281B6856}" destId="{D2543228-8DB9-489E-B8A2-6AEDC7B04FAE}" srcOrd="0" destOrd="0" parTransId="{E07CDC24-A24E-4631-ADDF-7D42C6FC9648}" sibTransId="{350454DC-606E-4CCB-A6BB-13985342DA4C}"/>
    <dgm:cxn modelId="{0AFA0E0A-193F-49BD-845E-91507B84C03E}" srcId="{B0FACF3A-65AB-4C41-9671-EFFB281B6856}" destId="{84530F4E-5010-4EEA-8D9F-A2EA1736D4F3}" srcOrd="5" destOrd="0" parTransId="{C67962DE-4D34-4CCD-9C93-BC57134F95AD}" sibTransId="{7C5E9048-8274-4FB5-A99C-44CFFB4E9FC6}"/>
    <dgm:cxn modelId="{186563BE-897E-4ED3-89B0-645C22E56501}" type="presOf" srcId="{F1008B00-49D7-484E-86DD-416F3FB575E2}" destId="{48CE7B46-6593-4E89-BD08-C287F86B7761}" srcOrd="0" destOrd="0" presId="urn:microsoft.com/office/officeart/2005/8/layout/radial1"/>
    <dgm:cxn modelId="{88334E72-5083-4014-A816-7D85E302611F}" type="presOf" srcId="{D2543228-8DB9-489E-B8A2-6AEDC7B04FAE}" destId="{6466CA50-97BA-4F81-87B2-8F13A1DEA9E5}" srcOrd="0" destOrd="0" presId="urn:microsoft.com/office/officeart/2005/8/layout/radial1"/>
    <dgm:cxn modelId="{B2BEC4DF-1987-4F3D-A5D7-8E08D26D7120}" type="presOf" srcId="{93C5BF03-B75C-421C-9038-D1D68F5BD60D}" destId="{A6491908-51C1-4F8A-8450-8C4CE25F48EB}" srcOrd="0" destOrd="0" presId="urn:microsoft.com/office/officeart/2005/8/layout/radial1"/>
    <dgm:cxn modelId="{44898C15-B589-4A39-A678-6060691763EE}" type="presOf" srcId="{B77475D4-0695-4DF1-875F-F369E86CE355}" destId="{1478F334-6C61-4B87-AAB7-E1CC7AA14E89}" srcOrd="0" destOrd="0" presId="urn:microsoft.com/office/officeart/2005/8/layout/radial1"/>
    <dgm:cxn modelId="{38CA648C-0D13-4A6E-8263-BAE94A03BDB2}" type="presOf" srcId="{8E06224A-2053-4E58-A62E-455DE6E0507C}" destId="{1BA80327-680F-4440-8D10-F97B1AAABA14}" srcOrd="1" destOrd="0" presId="urn:microsoft.com/office/officeart/2005/8/layout/radial1"/>
    <dgm:cxn modelId="{30966939-B9D4-49D6-96F2-A185B86A5063}" type="presOf" srcId="{8E06224A-2053-4E58-A62E-455DE6E0507C}" destId="{EABAFF8B-2594-4EFA-A127-61CFF207E481}" srcOrd="0" destOrd="0" presId="urn:microsoft.com/office/officeart/2005/8/layout/radial1"/>
    <dgm:cxn modelId="{3B1A8BC1-3D6A-4AC9-B664-1002267BC5D2}" type="presParOf" srcId="{1478F334-6C61-4B87-AAB7-E1CC7AA14E89}" destId="{99B30735-A99E-404A-A861-A85192B3146B}" srcOrd="0" destOrd="0" presId="urn:microsoft.com/office/officeart/2005/8/layout/radial1"/>
    <dgm:cxn modelId="{7F65D4D6-871C-4647-8045-1145902724F0}" type="presParOf" srcId="{1478F334-6C61-4B87-AAB7-E1CC7AA14E89}" destId="{411F846E-4627-408C-9BE6-95015995E669}" srcOrd="1" destOrd="0" presId="urn:microsoft.com/office/officeart/2005/8/layout/radial1"/>
    <dgm:cxn modelId="{348F2DC5-1F4F-4691-B904-0730D8698678}" type="presParOf" srcId="{411F846E-4627-408C-9BE6-95015995E669}" destId="{F76852E3-DECC-4FBC-A405-E353EB15706F}" srcOrd="0" destOrd="0" presId="urn:microsoft.com/office/officeart/2005/8/layout/radial1"/>
    <dgm:cxn modelId="{7545D890-616A-47F6-8970-7ABDE254EEAE}" type="presParOf" srcId="{1478F334-6C61-4B87-AAB7-E1CC7AA14E89}" destId="{6466CA50-97BA-4F81-87B2-8F13A1DEA9E5}" srcOrd="2" destOrd="0" presId="urn:microsoft.com/office/officeart/2005/8/layout/radial1"/>
    <dgm:cxn modelId="{F3C0A099-C318-470C-9B51-99BA402690C0}" type="presParOf" srcId="{1478F334-6C61-4B87-AAB7-E1CC7AA14E89}" destId="{A6491908-51C1-4F8A-8450-8C4CE25F48EB}" srcOrd="3" destOrd="0" presId="urn:microsoft.com/office/officeart/2005/8/layout/radial1"/>
    <dgm:cxn modelId="{E76390E8-8C0F-4423-A5FD-7489D455F9FA}" type="presParOf" srcId="{A6491908-51C1-4F8A-8450-8C4CE25F48EB}" destId="{3427AA2A-79EF-45D9-A49D-F14849FAB81D}" srcOrd="0" destOrd="0" presId="urn:microsoft.com/office/officeart/2005/8/layout/radial1"/>
    <dgm:cxn modelId="{E3D2247A-1B78-463F-B86E-6C04EA7D10FF}" type="presParOf" srcId="{1478F334-6C61-4B87-AAB7-E1CC7AA14E89}" destId="{209B7DF9-DA82-4CFC-B1D5-9E982D1AFD87}" srcOrd="4" destOrd="0" presId="urn:microsoft.com/office/officeart/2005/8/layout/radial1"/>
    <dgm:cxn modelId="{3BAC68E6-2D15-46D2-A137-18D1D00732BC}" type="presParOf" srcId="{1478F334-6C61-4B87-AAB7-E1CC7AA14E89}" destId="{96778CC1-2C19-420A-A369-26F7712B3245}" srcOrd="5" destOrd="0" presId="urn:microsoft.com/office/officeart/2005/8/layout/radial1"/>
    <dgm:cxn modelId="{602244B1-ED08-4263-84B0-DE895C4094E1}" type="presParOf" srcId="{96778CC1-2C19-420A-A369-26F7712B3245}" destId="{E1F8A8A2-8592-4916-A7E4-4137DFDBEF55}" srcOrd="0" destOrd="0" presId="urn:microsoft.com/office/officeart/2005/8/layout/radial1"/>
    <dgm:cxn modelId="{220C585D-AC5B-4AC1-A7EE-A138A6C7AB47}" type="presParOf" srcId="{1478F334-6C61-4B87-AAB7-E1CC7AA14E89}" destId="{48CE7B46-6593-4E89-BD08-C287F86B7761}" srcOrd="6" destOrd="0" presId="urn:microsoft.com/office/officeart/2005/8/layout/radial1"/>
    <dgm:cxn modelId="{4F557FBE-5132-490D-838A-3E17F0256D1F}" type="presParOf" srcId="{1478F334-6C61-4B87-AAB7-E1CC7AA14E89}" destId="{EABAFF8B-2594-4EFA-A127-61CFF207E481}" srcOrd="7" destOrd="0" presId="urn:microsoft.com/office/officeart/2005/8/layout/radial1"/>
    <dgm:cxn modelId="{1C621D35-209F-4731-8915-ADB2D64CC0FF}" type="presParOf" srcId="{EABAFF8B-2594-4EFA-A127-61CFF207E481}" destId="{1BA80327-680F-4440-8D10-F97B1AAABA14}" srcOrd="0" destOrd="0" presId="urn:microsoft.com/office/officeart/2005/8/layout/radial1"/>
    <dgm:cxn modelId="{7874C3FC-E065-4C90-8CD2-66934462DF6F}" type="presParOf" srcId="{1478F334-6C61-4B87-AAB7-E1CC7AA14E89}" destId="{CACAEE72-01C3-4A9F-A5A8-643E6FF11049}" srcOrd="8" destOrd="0" presId="urn:microsoft.com/office/officeart/2005/8/layout/radial1"/>
    <dgm:cxn modelId="{AE1BF5B3-863F-4B70-BB23-C1E10D2A3B06}" type="presParOf" srcId="{1478F334-6C61-4B87-AAB7-E1CC7AA14E89}" destId="{75D221AF-98B5-4F88-A621-4CF549A39B60}" srcOrd="9" destOrd="0" presId="urn:microsoft.com/office/officeart/2005/8/layout/radial1"/>
    <dgm:cxn modelId="{84455F51-5338-4479-8678-573E939F9779}" type="presParOf" srcId="{75D221AF-98B5-4F88-A621-4CF549A39B60}" destId="{0F113952-AC74-4AAF-81D9-9FEF41AEB0DE}" srcOrd="0" destOrd="0" presId="urn:microsoft.com/office/officeart/2005/8/layout/radial1"/>
    <dgm:cxn modelId="{DA2C9B72-2723-49D7-95DC-A9F1EE775243}" type="presParOf" srcId="{1478F334-6C61-4B87-AAB7-E1CC7AA14E89}" destId="{25B375B1-363A-44A9-91AA-375583A6B76A}" srcOrd="10" destOrd="0" presId="urn:microsoft.com/office/officeart/2005/8/layout/radial1"/>
    <dgm:cxn modelId="{0A2EFC43-3E5B-40A5-A49D-798E8FDECD15}" type="presParOf" srcId="{1478F334-6C61-4B87-AAB7-E1CC7AA14E89}" destId="{F15FE36D-077B-4993-B36D-79F4AA154A57}" srcOrd="11" destOrd="0" presId="urn:microsoft.com/office/officeart/2005/8/layout/radial1"/>
    <dgm:cxn modelId="{0E48B927-4CFB-48A2-9ACA-4D056C5F6F24}" type="presParOf" srcId="{F15FE36D-077B-4993-B36D-79F4AA154A57}" destId="{A0DA339C-ECF9-4392-AAA3-6B3482725B40}" srcOrd="0" destOrd="0" presId="urn:microsoft.com/office/officeart/2005/8/layout/radial1"/>
    <dgm:cxn modelId="{7CF98E09-864C-463E-9A0A-C5A8F2CFCC27}"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6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rgbClr val="F6A20A"/>
        </a:solidFill>
      </dgm:spPr>
      <dgm:t>
        <a:bodyPr/>
        <a:lstStyle/>
        <a:p>
          <a:r>
            <a:rPr lang="en-US" sz="14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rgbClr val="F6A20A"/>
        </a:solidFill>
      </dgm:spPr>
      <dgm:t>
        <a:bodyPr/>
        <a:lstStyle/>
        <a:p>
          <a:r>
            <a:rPr lang="en-US" sz="1500" b="1" dirty="0" smtClean="0">
              <a:solidFill>
                <a:schemeClr val="tx1"/>
              </a:solidFill>
            </a:rPr>
            <a:t>Reliable/Consistent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rgbClr val="F6A20A"/>
        </a:solidFill>
      </dgm:spPr>
      <dgm:t>
        <a:bodyPr anchor="ctr"/>
        <a:lstStyle/>
        <a:p>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chemeClr val="tx2">
            <a:lumMod val="60000"/>
            <a:lumOff val="40000"/>
          </a:schemeClr>
        </a:solidFill>
      </dgm:spPr>
      <dgm:t>
        <a:bodyPr/>
        <a:lstStyle/>
        <a:p>
          <a:pPr>
            <a:lnSpc>
              <a:spcPct val="100000"/>
            </a:lnSpc>
            <a:spcAft>
              <a:spcPts val="0"/>
            </a:spcAft>
          </a:pPr>
          <a:r>
            <a:rPr lang="en-US" sz="1600" b="1" dirty="0" smtClean="0">
              <a:solidFill>
                <a:schemeClr val="tx1"/>
              </a:solidFill>
            </a:rPr>
            <a:t>Valid/</a:t>
          </a:r>
        </a:p>
        <a:p>
          <a:pPr>
            <a:lnSpc>
              <a:spcPct val="90000"/>
            </a:lnSpc>
            <a:spcAft>
              <a:spcPct val="35000"/>
            </a:spcAft>
          </a:pPr>
          <a:r>
            <a:rPr lang="en-US" sz="1600" b="1" dirty="0" smtClean="0">
              <a:solidFill>
                <a:schemeClr val="tx1"/>
              </a:solidFill>
            </a:rPr>
            <a:t>Accurate Inferences</a:t>
          </a:r>
          <a:endParaRPr lang="en-US" sz="16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rgbClr val="F6A20A"/>
        </a:solidFill>
      </dgm:spPr>
      <dgm:t>
        <a:bodyPr/>
        <a:lstStyle/>
        <a:p>
          <a:r>
            <a:rPr lang="en-US" sz="1500" b="1" dirty="0" smtClean="0">
              <a:solidFill>
                <a:schemeClr val="tx1"/>
              </a:solidFill>
            </a:rPr>
            <a:t>Range of </a:t>
          </a:r>
          <a:r>
            <a:rPr lang="en-US" sz="1600" b="1" dirty="0" smtClean="0">
              <a:solidFill>
                <a:schemeClr val="tx1"/>
              </a:solidFill>
            </a:rPr>
            <a:t>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ScaleY="99569" custRadScaleRad="98184" custRadScaleInc="-3905">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EC30CDB8-1794-4D40-AB54-BCD9E38B9238}" srcId="{B77475D4-0695-4DF1-875F-F369E86CE355}" destId="{006E525A-6970-4C54-89B1-D86402E330A4}" srcOrd="2" destOrd="0" parTransId="{6E22E268-9D45-4CEA-A1EE-FC6CFCB1B2F2}" sibTransId="{45E989D3-9746-406F-BFC4-20AF8AAFDE76}"/>
    <dgm:cxn modelId="{D27C76E3-73CD-44BD-AB51-2CBEAD3874CD}" type="presOf" srcId="{84530F4E-5010-4EEA-8D9F-A2EA1736D4F3}" destId="{C95DAECA-0050-461E-85EE-817D7139BC3F}" srcOrd="0" destOrd="0" presId="urn:microsoft.com/office/officeart/2005/8/layout/radial1"/>
    <dgm:cxn modelId="{B7252FA5-9746-40B0-B1F5-260471ABAFFE}" type="presOf" srcId="{17337011-C67F-403E-B938-0E4B61F69BF7}" destId="{E1F8A8A2-8592-4916-A7E4-4137DFDBEF55}" srcOrd="1"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7C4C687D-3579-4D05-A302-B1E1DB384278}" srcId="{B77475D4-0695-4DF1-875F-F369E86CE355}" destId="{364ECF7A-FF7A-4C51-8426-B79104FC4897}" srcOrd="5" destOrd="0" parTransId="{5D13B141-8E70-4120-B7DA-817BBC0A91A1}" sibTransId="{F098327A-AF18-4E12-AF57-C13B7F212513}"/>
    <dgm:cxn modelId="{2ADEF0E3-617D-4ABA-88DD-1F608F3C5954}" type="presOf" srcId="{B0FACF3A-65AB-4C41-9671-EFFB281B6856}" destId="{99B30735-A99E-404A-A861-A85192B3146B}" srcOrd="0" destOrd="0" presId="urn:microsoft.com/office/officeart/2005/8/layout/radial1"/>
    <dgm:cxn modelId="{6EA46832-5FA1-4344-A6BA-B8ECAC6B6625}" type="presOf" srcId="{8573917A-30A5-4F8F-86AB-C833AF43CFF7}" destId="{209B7DF9-DA82-4CFC-B1D5-9E982D1AFD87}" srcOrd="0" destOrd="0" presId="urn:microsoft.com/office/officeart/2005/8/layout/radial1"/>
    <dgm:cxn modelId="{21631FAF-3E66-4694-8370-725F98CCB641}" srcId="{B77475D4-0695-4DF1-875F-F369E86CE355}" destId="{5FB33C3B-DFD3-4A04-8A0B-0837C5C63A52}" srcOrd="4" destOrd="0" parTransId="{41D52B18-46AD-4C4D-BF75-3DA9DC60E454}" sibTransId="{477F21CB-4500-4002-A453-BBA0AEEF72AB}"/>
    <dgm:cxn modelId="{164180F4-1C6E-4F68-87F7-36D08EFFBD05}" type="presOf" srcId="{69FE2702-08F2-4B0C-8048-428416890449}" destId="{0F113952-AC74-4AAF-81D9-9FEF41AEB0DE}" srcOrd="1"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F26D0DC8-D0C7-41BE-B964-0AAFEFCCB9C4}" type="presOf" srcId="{03F30D58-B489-45CD-B86E-D3A66B0572AC}" destId="{25B375B1-363A-44A9-91AA-375583A6B76A}"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28BFBA9E-B806-42E3-9D90-D1D2799E7505}" type="presOf" srcId="{C67962DE-4D34-4CCD-9C93-BC57134F95AD}" destId="{A0DA339C-ECF9-4392-AAA3-6B3482725B40}" srcOrd="1" destOrd="0" presId="urn:microsoft.com/office/officeart/2005/8/layout/radial1"/>
    <dgm:cxn modelId="{01970006-945F-4681-AB79-2020D1C72845}" type="presOf" srcId="{93C5BF03-B75C-421C-9038-D1D68F5BD60D}" destId="{3427AA2A-79EF-45D9-A49D-F14849FAB81D}" srcOrd="1"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AFB95773-6B63-4DBF-B69F-0DDA59BA27D5}" type="presOf" srcId="{B77475D4-0695-4DF1-875F-F369E86CE355}" destId="{1478F334-6C61-4B87-AAB7-E1CC7AA14E89}" srcOrd="0" destOrd="0" presId="urn:microsoft.com/office/officeart/2005/8/layout/radial1"/>
    <dgm:cxn modelId="{1A521929-4B1A-48B5-8BB1-5CC6B9D30FB8}" type="presOf" srcId="{E07CDC24-A24E-4631-ADDF-7D42C6FC9648}" destId="{411F846E-4627-408C-9BE6-95015995E669}" srcOrd="0" destOrd="0" presId="urn:microsoft.com/office/officeart/2005/8/layout/radial1"/>
    <dgm:cxn modelId="{3D8116C7-A965-4CA9-BC7F-8242AC2DF242}" type="presOf" srcId="{D2543228-8DB9-489E-B8A2-6AEDC7B04FAE}" destId="{6466CA50-97BA-4F81-87B2-8F13A1DEA9E5}"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78350553-3402-4AAA-87F3-9D2877214BFF}" type="presOf" srcId="{8E06224A-2053-4E58-A62E-455DE6E0507C}" destId="{EABAFF8B-2594-4EFA-A127-61CFF207E481}" srcOrd="0" destOrd="0" presId="urn:microsoft.com/office/officeart/2005/8/layout/radial1"/>
    <dgm:cxn modelId="{93C0FAEC-53FD-4EDB-80BE-FE9E2690168C}" srcId="{B0FACF3A-65AB-4C41-9671-EFFB281B6856}" destId="{C7CF3283-231B-42EB-BDB7-1BD9FFD6E39A}" srcOrd="3" destOrd="0" parTransId="{8E06224A-2053-4E58-A62E-455DE6E0507C}" sibTransId="{C76306C9-13F7-41DA-8DD7-0416292D0DDA}"/>
    <dgm:cxn modelId="{E1E87860-BD19-4294-9C52-50F6939EA80E}" type="presOf" srcId="{F1008B00-49D7-484E-86DD-416F3FB575E2}" destId="{48CE7B46-6593-4E89-BD08-C287F86B7761}" srcOrd="0" destOrd="0" presId="urn:microsoft.com/office/officeart/2005/8/layout/radial1"/>
    <dgm:cxn modelId="{F306E932-1410-4579-BCDA-3FD6874F8B1F}" srcId="{B0FACF3A-65AB-4C41-9671-EFFB281B6856}" destId="{D2543228-8DB9-489E-B8A2-6AEDC7B04FAE}" srcOrd="0" destOrd="0" parTransId="{E07CDC24-A24E-4631-ADDF-7D42C6FC9648}" sibTransId="{350454DC-606E-4CCB-A6BB-13985342DA4C}"/>
    <dgm:cxn modelId="{95DF9271-A94E-470F-8027-81F4DC866750}" type="presOf" srcId="{C7CF3283-231B-42EB-BDB7-1BD9FFD6E39A}" destId="{CACAEE72-01C3-4A9F-A5A8-643E6FF11049}" srcOrd="0" destOrd="0" presId="urn:microsoft.com/office/officeart/2005/8/layout/radial1"/>
    <dgm:cxn modelId="{BBF38160-D565-442B-8F2A-1F8FA84A013C}" type="presOf" srcId="{17337011-C67F-403E-B938-0E4B61F69BF7}" destId="{96778CC1-2C19-420A-A369-26F7712B3245}" srcOrd="0" destOrd="0" presId="urn:microsoft.com/office/officeart/2005/8/layout/radial1"/>
    <dgm:cxn modelId="{A92AC625-8302-45C2-A3C4-2C4E16113D58}" type="presOf" srcId="{E07CDC24-A24E-4631-ADDF-7D42C6FC9648}" destId="{F76852E3-DECC-4FBC-A405-E353EB15706F}" srcOrd="1"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69DA6CEB-828A-4D7D-AA37-CEE9F5302DB2}" type="presOf" srcId="{69FE2702-08F2-4B0C-8048-428416890449}" destId="{75D221AF-98B5-4F88-A621-4CF549A39B60}" srcOrd="0" destOrd="0" presId="urn:microsoft.com/office/officeart/2005/8/layout/radial1"/>
    <dgm:cxn modelId="{68515E80-17D9-48BD-93F3-C2703631A25F}" type="presOf" srcId="{93C5BF03-B75C-421C-9038-D1D68F5BD60D}" destId="{A6491908-51C1-4F8A-8450-8C4CE25F48EB}" srcOrd="0" destOrd="0" presId="urn:microsoft.com/office/officeart/2005/8/layout/radial1"/>
    <dgm:cxn modelId="{B370E26B-7663-42C1-8487-7207E09EA070}" type="presOf" srcId="{C67962DE-4D34-4CCD-9C93-BC57134F95AD}" destId="{F15FE36D-077B-4993-B36D-79F4AA154A57}" srcOrd="0" destOrd="0" presId="urn:microsoft.com/office/officeart/2005/8/layout/radial1"/>
    <dgm:cxn modelId="{03CA5D45-B42E-4B8F-8C7E-096ED9C1A8F0}" type="presOf" srcId="{8E06224A-2053-4E58-A62E-455DE6E0507C}" destId="{1BA80327-680F-4440-8D10-F97B1AAABA14}" srcOrd="1" destOrd="0" presId="urn:microsoft.com/office/officeart/2005/8/layout/radial1"/>
    <dgm:cxn modelId="{3E4C274F-0B80-497C-B597-4A832573A964}" type="presParOf" srcId="{1478F334-6C61-4B87-AAB7-E1CC7AA14E89}" destId="{99B30735-A99E-404A-A861-A85192B3146B}" srcOrd="0" destOrd="0" presId="urn:microsoft.com/office/officeart/2005/8/layout/radial1"/>
    <dgm:cxn modelId="{B3BB6AFE-0184-45A1-A28A-DABD841BA4FE}" type="presParOf" srcId="{1478F334-6C61-4B87-AAB7-E1CC7AA14E89}" destId="{411F846E-4627-408C-9BE6-95015995E669}" srcOrd="1" destOrd="0" presId="urn:microsoft.com/office/officeart/2005/8/layout/radial1"/>
    <dgm:cxn modelId="{324127AF-C2F6-4A80-8050-0028FE852191}" type="presParOf" srcId="{411F846E-4627-408C-9BE6-95015995E669}" destId="{F76852E3-DECC-4FBC-A405-E353EB15706F}" srcOrd="0" destOrd="0" presId="urn:microsoft.com/office/officeart/2005/8/layout/radial1"/>
    <dgm:cxn modelId="{A2146D5F-0BB8-4924-9D6C-977E0E4FD72F}" type="presParOf" srcId="{1478F334-6C61-4B87-AAB7-E1CC7AA14E89}" destId="{6466CA50-97BA-4F81-87B2-8F13A1DEA9E5}" srcOrd="2" destOrd="0" presId="urn:microsoft.com/office/officeart/2005/8/layout/radial1"/>
    <dgm:cxn modelId="{A3C97663-AECF-477A-AB0A-CBB687FDB00D}" type="presParOf" srcId="{1478F334-6C61-4B87-AAB7-E1CC7AA14E89}" destId="{A6491908-51C1-4F8A-8450-8C4CE25F48EB}" srcOrd="3" destOrd="0" presId="urn:microsoft.com/office/officeart/2005/8/layout/radial1"/>
    <dgm:cxn modelId="{A74CD8B1-14A6-4D92-AFDE-EBFB53BB155F}" type="presParOf" srcId="{A6491908-51C1-4F8A-8450-8C4CE25F48EB}" destId="{3427AA2A-79EF-45D9-A49D-F14849FAB81D}" srcOrd="0" destOrd="0" presId="urn:microsoft.com/office/officeart/2005/8/layout/radial1"/>
    <dgm:cxn modelId="{2DCB0E60-CE0D-45A4-BDF4-A764E2C61C36}" type="presParOf" srcId="{1478F334-6C61-4B87-AAB7-E1CC7AA14E89}" destId="{209B7DF9-DA82-4CFC-B1D5-9E982D1AFD87}" srcOrd="4" destOrd="0" presId="urn:microsoft.com/office/officeart/2005/8/layout/radial1"/>
    <dgm:cxn modelId="{0FDE4280-FFA8-4B67-BD3F-D5F3B6C8CAAA}" type="presParOf" srcId="{1478F334-6C61-4B87-AAB7-E1CC7AA14E89}" destId="{96778CC1-2C19-420A-A369-26F7712B3245}" srcOrd="5" destOrd="0" presId="urn:microsoft.com/office/officeart/2005/8/layout/radial1"/>
    <dgm:cxn modelId="{5F1770CB-1BE0-4444-AD7E-766C69975D03}" type="presParOf" srcId="{96778CC1-2C19-420A-A369-26F7712B3245}" destId="{E1F8A8A2-8592-4916-A7E4-4137DFDBEF55}" srcOrd="0" destOrd="0" presId="urn:microsoft.com/office/officeart/2005/8/layout/radial1"/>
    <dgm:cxn modelId="{D7BE596A-02B2-4AEA-8068-BB37D5F05307}" type="presParOf" srcId="{1478F334-6C61-4B87-AAB7-E1CC7AA14E89}" destId="{48CE7B46-6593-4E89-BD08-C287F86B7761}" srcOrd="6" destOrd="0" presId="urn:microsoft.com/office/officeart/2005/8/layout/radial1"/>
    <dgm:cxn modelId="{2765B97A-5BF5-481E-8355-A88EED79ACDA}" type="presParOf" srcId="{1478F334-6C61-4B87-AAB7-E1CC7AA14E89}" destId="{EABAFF8B-2594-4EFA-A127-61CFF207E481}" srcOrd="7" destOrd="0" presId="urn:microsoft.com/office/officeart/2005/8/layout/radial1"/>
    <dgm:cxn modelId="{6D27E0CB-9AE6-4D38-82DD-1F31F9C971AA}" type="presParOf" srcId="{EABAFF8B-2594-4EFA-A127-61CFF207E481}" destId="{1BA80327-680F-4440-8D10-F97B1AAABA14}" srcOrd="0" destOrd="0" presId="urn:microsoft.com/office/officeart/2005/8/layout/radial1"/>
    <dgm:cxn modelId="{F291C60E-ADD7-423E-8993-537636F726FB}" type="presParOf" srcId="{1478F334-6C61-4B87-AAB7-E1CC7AA14E89}" destId="{CACAEE72-01C3-4A9F-A5A8-643E6FF11049}" srcOrd="8" destOrd="0" presId="urn:microsoft.com/office/officeart/2005/8/layout/radial1"/>
    <dgm:cxn modelId="{098A2982-296C-4E63-8AD3-5B493C53ADDC}" type="presParOf" srcId="{1478F334-6C61-4B87-AAB7-E1CC7AA14E89}" destId="{75D221AF-98B5-4F88-A621-4CF549A39B60}" srcOrd="9" destOrd="0" presId="urn:microsoft.com/office/officeart/2005/8/layout/radial1"/>
    <dgm:cxn modelId="{EFC43E02-0FD5-4E03-ADAB-B81DA3C10CDA}" type="presParOf" srcId="{75D221AF-98B5-4F88-A621-4CF549A39B60}" destId="{0F113952-AC74-4AAF-81D9-9FEF41AEB0DE}" srcOrd="0" destOrd="0" presId="urn:microsoft.com/office/officeart/2005/8/layout/radial1"/>
    <dgm:cxn modelId="{E52C026D-C9AB-4B42-A1CF-7ECED227DF3B}" type="presParOf" srcId="{1478F334-6C61-4B87-AAB7-E1CC7AA14E89}" destId="{25B375B1-363A-44A9-91AA-375583A6B76A}" srcOrd="10" destOrd="0" presId="urn:microsoft.com/office/officeart/2005/8/layout/radial1"/>
    <dgm:cxn modelId="{22127C3C-22FB-44E6-A6BF-9B347CF9D2BA}" type="presParOf" srcId="{1478F334-6C61-4B87-AAB7-E1CC7AA14E89}" destId="{F15FE36D-077B-4993-B36D-79F4AA154A57}" srcOrd="11" destOrd="0" presId="urn:microsoft.com/office/officeart/2005/8/layout/radial1"/>
    <dgm:cxn modelId="{38E8D4DB-59C3-4CE5-8E3C-6FE7FC746E54}" type="presParOf" srcId="{F15FE36D-077B-4993-B36D-79F4AA154A57}" destId="{A0DA339C-ECF9-4392-AAA3-6B3482725B40}" srcOrd="0" destOrd="0" presId="urn:microsoft.com/office/officeart/2005/8/layout/radial1"/>
    <dgm:cxn modelId="{E20E2F8F-552A-4E3F-AEF2-A278BF7C03DC}"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6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rgbClr val="F6A20A"/>
        </a:solidFill>
      </dgm:spPr>
      <dgm:t>
        <a:bodyPr/>
        <a:lstStyle/>
        <a:p>
          <a:r>
            <a:rPr lang="en-US" sz="14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rgbClr val="F6A20A"/>
        </a:solidFill>
      </dgm:spPr>
      <dgm:t>
        <a:bodyPr/>
        <a:lstStyle/>
        <a:p>
          <a:r>
            <a:rPr lang="en-US" sz="1500" b="1" dirty="0" smtClean="0">
              <a:solidFill>
                <a:schemeClr val="tx1"/>
              </a:solidFill>
            </a:rPr>
            <a:t>Reliable/Consistent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chemeClr val="tx2">
            <a:lumMod val="60000"/>
            <a:lumOff val="40000"/>
          </a:schemeClr>
        </a:solidFill>
      </dgm:spPr>
      <dgm:t>
        <a:bodyPr anchor="ctr"/>
        <a:lstStyle/>
        <a:p>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chemeClr val="tx2">
            <a:lumMod val="60000"/>
            <a:lumOff val="40000"/>
          </a:schemeClr>
        </a:solidFill>
      </dgm:spPr>
      <dgm:t>
        <a:bodyPr/>
        <a:lstStyle/>
        <a:p>
          <a:pPr>
            <a:lnSpc>
              <a:spcPct val="100000"/>
            </a:lnSpc>
            <a:spcAft>
              <a:spcPts val="0"/>
            </a:spcAft>
          </a:pPr>
          <a:r>
            <a:rPr lang="en-US" sz="1600" b="1" dirty="0" smtClean="0">
              <a:solidFill>
                <a:schemeClr val="tx1"/>
              </a:solidFill>
            </a:rPr>
            <a:t>Valid/</a:t>
          </a:r>
        </a:p>
        <a:p>
          <a:pPr>
            <a:lnSpc>
              <a:spcPct val="90000"/>
            </a:lnSpc>
            <a:spcAft>
              <a:spcPct val="35000"/>
            </a:spcAft>
          </a:pPr>
          <a:r>
            <a:rPr lang="en-US" sz="1600" b="1" dirty="0" smtClean="0">
              <a:solidFill>
                <a:schemeClr val="tx1"/>
              </a:solidFill>
            </a:rPr>
            <a:t>Accurate Inferences</a:t>
          </a:r>
          <a:endParaRPr lang="en-US" sz="16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rgbClr val="F6A20A"/>
        </a:solidFill>
      </dgm:spPr>
      <dgm:t>
        <a:bodyPr/>
        <a:lstStyle/>
        <a:p>
          <a:r>
            <a:rPr lang="en-US" sz="1500" b="1" dirty="0" smtClean="0">
              <a:solidFill>
                <a:schemeClr val="tx1"/>
              </a:solidFill>
            </a:rPr>
            <a:t>Range of </a:t>
          </a:r>
          <a:r>
            <a:rPr lang="en-US" sz="1600" b="1" dirty="0" smtClean="0">
              <a:solidFill>
                <a:schemeClr val="tx1"/>
              </a:solidFill>
            </a:rPr>
            <a:t>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ScaleY="99569" custRadScaleRad="98184" custRadScaleInc="-3905">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CD5A0C09-9A35-4E93-AD6C-D7A20A46432D}" type="presOf" srcId="{8E06224A-2053-4E58-A62E-455DE6E0507C}" destId="{1BA80327-680F-4440-8D10-F97B1AAABA14}" srcOrd="1" destOrd="0" presId="urn:microsoft.com/office/officeart/2005/8/layout/radial1"/>
    <dgm:cxn modelId="{5572AA05-D1A7-45B2-9F5B-CD9E2694C479}" type="presOf" srcId="{B77475D4-0695-4DF1-875F-F369E86CE355}" destId="{1478F334-6C61-4B87-AAB7-E1CC7AA14E89}" srcOrd="0" destOrd="0" presId="urn:microsoft.com/office/officeart/2005/8/layout/radial1"/>
    <dgm:cxn modelId="{EC30CDB8-1794-4D40-AB54-BCD9E38B9238}" srcId="{B77475D4-0695-4DF1-875F-F369E86CE355}" destId="{006E525A-6970-4C54-89B1-D86402E330A4}" srcOrd="2" destOrd="0" parTransId="{6E22E268-9D45-4CEA-A1EE-FC6CFCB1B2F2}" sibTransId="{45E989D3-9746-406F-BFC4-20AF8AAFDE76}"/>
    <dgm:cxn modelId="{3CD2A746-EAEF-444E-A6C7-8D18747CD971}" type="presOf" srcId="{E07CDC24-A24E-4631-ADDF-7D42C6FC9648}" destId="{F76852E3-DECC-4FBC-A405-E353EB15706F}" srcOrd="1" destOrd="0" presId="urn:microsoft.com/office/officeart/2005/8/layout/radial1"/>
    <dgm:cxn modelId="{F423357D-6057-4527-89C3-4DD8A1E2D419}" type="presOf" srcId="{E07CDC24-A24E-4631-ADDF-7D42C6FC9648}" destId="{411F846E-4627-408C-9BE6-95015995E669}"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BE0BF3CF-A20B-496B-94B4-3853A6D9F66B}" type="presOf" srcId="{93C5BF03-B75C-421C-9038-D1D68F5BD60D}" destId="{A6491908-51C1-4F8A-8450-8C4CE25F48EB}" srcOrd="0" destOrd="0" presId="urn:microsoft.com/office/officeart/2005/8/layout/radial1"/>
    <dgm:cxn modelId="{7C4C687D-3579-4D05-A302-B1E1DB384278}" srcId="{B77475D4-0695-4DF1-875F-F369E86CE355}" destId="{364ECF7A-FF7A-4C51-8426-B79104FC4897}" srcOrd="5" destOrd="0" parTransId="{5D13B141-8E70-4120-B7DA-817BBC0A91A1}" sibTransId="{F098327A-AF18-4E12-AF57-C13B7F212513}"/>
    <dgm:cxn modelId="{B0980F0B-EAB7-4417-828B-90775C6BA6EB}" type="presOf" srcId="{F1008B00-49D7-484E-86DD-416F3FB575E2}" destId="{48CE7B46-6593-4E89-BD08-C287F86B7761}" srcOrd="0" destOrd="0" presId="urn:microsoft.com/office/officeart/2005/8/layout/radial1"/>
    <dgm:cxn modelId="{21631FAF-3E66-4694-8370-725F98CCB641}" srcId="{B77475D4-0695-4DF1-875F-F369E86CE355}" destId="{5FB33C3B-DFD3-4A04-8A0B-0837C5C63A52}" srcOrd="4" destOrd="0" parTransId="{41D52B18-46AD-4C4D-BF75-3DA9DC60E454}" sibTransId="{477F21CB-4500-4002-A453-BBA0AEEF72AB}"/>
    <dgm:cxn modelId="{06CFDA91-2E51-4D77-8E01-F3C0D244C88F}" srcId="{B77475D4-0695-4DF1-875F-F369E86CE355}" destId="{36EEB8B2-CE37-4409-84D4-59752967BD70}" srcOrd="1" destOrd="0" parTransId="{4AF0C0CC-37FF-4723-9035-86F7BC33BF72}" sibTransId="{B4585F26-D19A-49CA-BE4E-946BB1FA93C8}"/>
    <dgm:cxn modelId="{A8DEFB5A-25F6-40E3-813E-28D8B9E703D6}" type="presOf" srcId="{84530F4E-5010-4EEA-8D9F-A2EA1736D4F3}" destId="{C95DAECA-0050-461E-85EE-817D7139BC3F}"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D4A969C1-3ABC-434A-B7CA-2FF6FC58F561}" type="presOf" srcId="{C67962DE-4D34-4CCD-9C93-BC57134F95AD}" destId="{F15FE36D-077B-4993-B36D-79F4AA154A57}" srcOrd="0" destOrd="0" presId="urn:microsoft.com/office/officeart/2005/8/layout/radial1"/>
    <dgm:cxn modelId="{5E3969D4-6CFB-4DA1-830E-4F1B874073EF}" type="presOf" srcId="{8E06224A-2053-4E58-A62E-455DE6E0507C}" destId="{EABAFF8B-2594-4EFA-A127-61CFF207E481}" srcOrd="0" destOrd="0" presId="urn:microsoft.com/office/officeart/2005/8/layout/radial1"/>
    <dgm:cxn modelId="{B35239AF-9A2E-4E8D-B42E-DE3BD88E1B4A}" type="presOf" srcId="{93C5BF03-B75C-421C-9038-D1D68F5BD60D}" destId="{3427AA2A-79EF-45D9-A49D-F14849FAB81D}" srcOrd="1" destOrd="0" presId="urn:microsoft.com/office/officeart/2005/8/layout/radial1"/>
    <dgm:cxn modelId="{6E4AD460-2201-465B-9E38-8D7697C86377}" type="presOf" srcId="{C7CF3283-231B-42EB-BDB7-1BD9FFD6E39A}" destId="{CACAEE72-01C3-4A9F-A5A8-643E6FF11049}" srcOrd="0"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DC820279-5FB4-41B7-879A-EDA1F8614247}" srcId="{B0FACF3A-65AB-4C41-9671-EFFB281B6856}" destId="{8573917A-30A5-4F8F-86AB-C833AF43CFF7}" srcOrd="1" destOrd="0" parTransId="{93C5BF03-B75C-421C-9038-D1D68F5BD60D}" sibTransId="{1D8ACDA6-40D8-477D-85CA-024B19145DCC}"/>
    <dgm:cxn modelId="{93C0FAEC-53FD-4EDB-80BE-FE9E2690168C}" srcId="{B0FACF3A-65AB-4C41-9671-EFFB281B6856}" destId="{C7CF3283-231B-42EB-BDB7-1BD9FFD6E39A}" srcOrd="3" destOrd="0" parTransId="{8E06224A-2053-4E58-A62E-455DE6E0507C}" sibTransId="{C76306C9-13F7-41DA-8DD7-0416292D0DDA}"/>
    <dgm:cxn modelId="{77478610-AC8A-4429-A674-8527383AC305}" type="presOf" srcId="{03F30D58-B489-45CD-B86E-D3A66B0572AC}" destId="{25B375B1-363A-44A9-91AA-375583A6B76A}" srcOrd="0" destOrd="0" presId="urn:microsoft.com/office/officeart/2005/8/layout/radial1"/>
    <dgm:cxn modelId="{F306E932-1410-4579-BCDA-3FD6874F8B1F}" srcId="{B0FACF3A-65AB-4C41-9671-EFFB281B6856}" destId="{D2543228-8DB9-489E-B8A2-6AEDC7B04FAE}" srcOrd="0" destOrd="0" parTransId="{E07CDC24-A24E-4631-ADDF-7D42C6FC9648}" sibTransId="{350454DC-606E-4CCB-A6BB-13985342DA4C}"/>
    <dgm:cxn modelId="{417A6F16-8975-42C6-A674-50BF9D6C7319}" type="presOf" srcId="{17337011-C67F-403E-B938-0E4B61F69BF7}" destId="{E1F8A8A2-8592-4916-A7E4-4137DFDBEF55}" srcOrd="1"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4B96BAFD-3E18-4CBB-8AF6-8D5D2AB39521}" type="presOf" srcId="{D2543228-8DB9-489E-B8A2-6AEDC7B04FAE}" destId="{6466CA50-97BA-4F81-87B2-8F13A1DEA9E5}" srcOrd="0" destOrd="0" presId="urn:microsoft.com/office/officeart/2005/8/layout/radial1"/>
    <dgm:cxn modelId="{F66A2704-A33E-4EFF-9987-F7A5D0D7DDCC}" type="presOf" srcId="{69FE2702-08F2-4B0C-8048-428416890449}" destId="{0F113952-AC74-4AAF-81D9-9FEF41AEB0DE}" srcOrd="1" destOrd="0" presId="urn:microsoft.com/office/officeart/2005/8/layout/radial1"/>
    <dgm:cxn modelId="{750F3C54-76F7-49CE-82FC-B58CFAFC2129}" type="presOf" srcId="{B0FACF3A-65AB-4C41-9671-EFFB281B6856}" destId="{99B30735-A99E-404A-A861-A85192B3146B}" srcOrd="0" destOrd="0" presId="urn:microsoft.com/office/officeart/2005/8/layout/radial1"/>
    <dgm:cxn modelId="{C6C23497-FD03-4E7C-844E-216FD2D9D831}" type="presOf" srcId="{17337011-C67F-403E-B938-0E4B61F69BF7}" destId="{96778CC1-2C19-420A-A369-26F7712B3245}" srcOrd="0" destOrd="0" presId="urn:microsoft.com/office/officeart/2005/8/layout/radial1"/>
    <dgm:cxn modelId="{2ECCFCBC-7D89-4BAB-A16A-A381EFEEE794}" type="presOf" srcId="{8573917A-30A5-4F8F-86AB-C833AF43CFF7}" destId="{209B7DF9-DA82-4CFC-B1D5-9E982D1AFD87}" srcOrd="0" destOrd="0" presId="urn:microsoft.com/office/officeart/2005/8/layout/radial1"/>
    <dgm:cxn modelId="{6837D0AA-84AB-4ABE-B451-262ABC3FDD06}" type="presOf" srcId="{C67962DE-4D34-4CCD-9C93-BC57134F95AD}" destId="{A0DA339C-ECF9-4392-AAA3-6B3482725B40}" srcOrd="1" destOrd="0" presId="urn:microsoft.com/office/officeart/2005/8/layout/radial1"/>
    <dgm:cxn modelId="{E4FA5C25-6C32-4ABA-9283-92D66C29A25C}" type="presOf" srcId="{69FE2702-08F2-4B0C-8048-428416890449}" destId="{75D221AF-98B5-4F88-A621-4CF549A39B60}" srcOrd="0" destOrd="0" presId="urn:microsoft.com/office/officeart/2005/8/layout/radial1"/>
    <dgm:cxn modelId="{580D6377-B143-45BC-99D8-07A7A5FF8585}" type="presParOf" srcId="{1478F334-6C61-4B87-AAB7-E1CC7AA14E89}" destId="{99B30735-A99E-404A-A861-A85192B3146B}" srcOrd="0" destOrd="0" presId="urn:microsoft.com/office/officeart/2005/8/layout/radial1"/>
    <dgm:cxn modelId="{7502F14C-9727-44A3-8097-AB58B5A550D1}" type="presParOf" srcId="{1478F334-6C61-4B87-AAB7-E1CC7AA14E89}" destId="{411F846E-4627-408C-9BE6-95015995E669}" srcOrd="1" destOrd="0" presId="urn:microsoft.com/office/officeart/2005/8/layout/radial1"/>
    <dgm:cxn modelId="{26829C6F-D85C-4D8F-A5FD-4A04AA778FA8}" type="presParOf" srcId="{411F846E-4627-408C-9BE6-95015995E669}" destId="{F76852E3-DECC-4FBC-A405-E353EB15706F}" srcOrd="0" destOrd="0" presId="urn:microsoft.com/office/officeart/2005/8/layout/radial1"/>
    <dgm:cxn modelId="{43758B12-3725-43C3-912A-9492D9FD3864}" type="presParOf" srcId="{1478F334-6C61-4B87-AAB7-E1CC7AA14E89}" destId="{6466CA50-97BA-4F81-87B2-8F13A1DEA9E5}" srcOrd="2" destOrd="0" presId="urn:microsoft.com/office/officeart/2005/8/layout/radial1"/>
    <dgm:cxn modelId="{09D1F116-533D-4BFD-A36D-8FC35849DE75}" type="presParOf" srcId="{1478F334-6C61-4B87-AAB7-E1CC7AA14E89}" destId="{A6491908-51C1-4F8A-8450-8C4CE25F48EB}" srcOrd="3" destOrd="0" presId="urn:microsoft.com/office/officeart/2005/8/layout/radial1"/>
    <dgm:cxn modelId="{7FFFA02D-C622-474B-A81D-F01074DCB32C}" type="presParOf" srcId="{A6491908-51C1-4F8A-8450-8C4CE25F48EB}" destId="{3427AA2A-79EF-45D9-A49D-F14849FAB81D}" srcOrd="0" destOrd="0" presId="urn:microsoft.com/office/officeart/2005/8/layout/radial1"/>
    <dgm:cxn modelId="{71B2F70A-3AC5-4B1F-BFD6-ABD69520E451}" type="presParOf" srcId="{1478F334-6C61-4B87-AAB7-E1CC7AA14E89}" destId="{209B7DF9-DA82-4CFC-B1D5-9E982D1AFD87}" srcOrd="4" destOrd="0" presId="urn:microsoft.com/office/officeart/2005/8/layout/radial1"/>
    <dgm:cxn modelId="{F3D16C45-6789-47FA-9D70-16CDBF75804F}" type="presParOf" srcId="{1478F334-6C61-4B87-AAB7-E1CC7AA14E89}" destId="{96778CC1-2C19-420A-A369-26F7712B3245}" srcOrd="5" destOrd="0" presId="urn:microsoft.com/office/officeart/2005/8/layout/radial1"/>
    <dgm:cxn modelId="{C61F3F87-C907-4093-89AD-5A328E5C04A2}" type="presParOf" srcId="{96778CC1-2C19-420A-A369-26F7712B3245}" destId="{E1F8A8A2-8592-4916-A7E4-4137DFDBEF55}" srcOrd="0" destOrd="0" presId="urn:microsoft.com/office/officeart/2005/8/layout/radial1"/>
    <dgm:cxn modelId="{472A344C-0E3F-4FA1-939D-22C81D182617}" type="presParOf" srcId="{1478F334-6C61-4B87-AAB7-E1CC7AA14E89}" destId="{48CE7B46-6593-4E89-BD08-C287F86B7761}" srcOrd="6" destOrd="0" presId="urn:microsoft.com/office/officeart/2005/8/layout/radial1"/>
    <dgm:cxn modelId="{D1D020C1-8ADB-46BB-BAF3-89BB48A2DB2F}" type="presParOf" srcId="{1478F334-6C61-4B87-AAB7-E1CC7AA14E89}" destId="{EABAFF8B-2594-4EFA-A127-61CFF207E481}" srcOrd="7" destOrd="0" presId="urn:microsoft.com/office/officeart/2005/8/layout/radial1"/>
    <dgm:cxn modelId="{264EC6F0-90D5-4C8D-AD4D-2EE5C79865F7}" type="presParOf" srcId="{EABAFF8B-2594-4EFA-A127-61CFF207E481}" destId="{1BA80327-680F-4440-8D10-F97B1AAABA14}" srcOrd="0" destOrd="0" presId="urn:microsoft.com/office/officeart/2005/8/layout/radial1"/>
    <dgm:cxn modelId="{8F17FC0B-7711-4D55-B509-6AC19984C08A}" type="presParOf" srcId="{1478F334-6C61-4B87-AAB7-E1CC7AA14E89}" destId="{CACAEE72-01C3-4A9F-A5A8-643E6FF11049}" srcOrd="8" destOrd="0" presId="urn:microsoft.com/office/officeart/2005/8/layout/radial1"/>
    <dgm:cxn modelId="{6FA85ECF-FE6B-484A-8D29-C7243C39A579}" type="presParOf" srcId="{1478F334-6C61-4B87-AAB7-E1CC7AA14E89}" destId="{75D221AF-98B5-4F88-A621-4CF549A39B60}" srcOrd="9" destOrd="0" presId="urn:microsoft.com/office/officeart/2005/8/layout/radial1"/>
    <dgm:cxn modelId="{9BE6B204-CBBA-42B6-9F5C-9B0AEEC00C70}" type="presParOf" srcId="{75D221AF-98B5-4F88-A621-4CF549A39B60}" destId="{0F113952-AC74-4AAF-81D9-9FEF41AEB0DE}" srcOrd="0" destOrd="0" presId="urn:microsoft.com/office/officeart/2005/8/layout/radial1"/>
    <dgm:cxn modelId="{C7939889-D2DA-4B03-8BA0-3DA55139F21E}" type="presParOf" srcId="{1478F334-6C61-4B87-AAB7-E1CC7AA14E89}" destId="{25B375B1-363A-44A9-91AA-375583A6B76A}" srcOrd="10" destOrd="0" presId="urn:microsoft.com/office/officeart/2005/8/layout/radial1"/>
    <dgm:cxn modelId="{3571A5F2-F4A4-494F-9F8E-7A79C3FF8429}" type="presParOf" srcId="{1478F334-6C61-4B87-AAB7-E1CC7AA14E89}" destId="{F15FE36D-077B-4993-B36D-79F4AA154A57}" srcOrd="11" destOrd="0" presId="urn:microsoft.com/office/officeart/2005/8/layout/radial1"/>
    <dgm:cxn modelId="{CE9F12AE-31FA-43BB-8C8A-A8C51255D76E}" type="presParOf" srcId="{F15FE36D-077B-4993-B36D-79F4AA154A57}" destId="{A0DA339C-ECF9-4392-AAA3-6B3482725B40}" srcOrd="0" destOrd="0" presId="urn:microsoft.com/office/officeart/2005/8/layout/radial1"/>
    <dgm:cxn modelId="{B0F9E3C9-2FE0-499C-8219-AE6534D045A3}"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5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rgbClr val="F6A20A"/>
        </a:solidFill>
      </dgm:spPr>
      <dgm:t>
        <a:bodyPr/>
        <a:lstStyle/>
        <a:p>
          <a:r>
            <a:rPr lang="en-US" sz="15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chemeClr val="tx2">
            <a:lumMod val="60000"/>
            <a:lumOff val="40000"/>
          </a:schemeClr>
        </a:solidFill>
      </dgm:spPr>
      <dgm:t>
        <a:bodyPr/>
        <a:lstStyle/>
        <a:p>
          <a:r>
            <a:rPr lang="en-US" sz="1500" b="1" dirty="0" smtClean="0">
              <a:solidFill>
                <a:schemeClr val="tx1"/>
              </a:solidFill>
            </a:rPr>
            <a:t>Reliable/Consistent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chemeClr val="tx2">
            <a:lumMod val="60000"/>
            <a:lumOff val="40000"/>
          </a:schemeClr>
        </a:solidFill>
      </dgm:spPr>
      <dgm:t>
        <a:bodyPr anchor="ctr"/>
        <a:lstStyle/>
        <a:p>
          <a:pPr>
            <a:lnSpc>
              <a:spcPct val="90000"/>
            </a:lnSpc>
            <a:spcAft>
              <a:spcPct val="35000"/>
            </a:spcAft>
          </a:pPr>
          <a:r>
            <a:rPr lang="en-US" sz="15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chemeClr val="tx2">
            <a:lumMod val="60000"/>
            <a:lumOff val="40000"/>
          </a:schemeClr>
        </a:solidFill>
      </dgm:spPr>
      <dgm:t>
        <a:bodyPr/>
        <a:lstStyle/>
        <a:p>
          <a:pPr>
            <a:lnSpc>
              <a:spcPct val="100000"/>
            </a:lnSpc>
            <a:spcAft>
              <a:spcPts val="0"/>
            </a:spcAft>
          </a:pPr>
          <a:r>
            <a:rPr lang="en-US" sz="1500" b="1" dirty="0" smtClean="0">
              <a:solidFill>
                <a:schemeClr val="tx1"/>
              </a:solidFill>
            </a:rPr>
            <a:t>Valid/</a:t>
          </a:r>
        </a:p>
        <a:p>
          <a:pPr>
            <a:lnSpc>
              <a:spcPct val="100000"/>
            </a:lnSpc>
            <a:spcAft>
              <a:spcPts val="0"/>
            </a:spcAft>
          </a:pPr>
          <a:r>
            <a:rPr lang="en-US" sz="1500" b="1" dirty="0" smtClean="0">
              <a:solidFill>
                <a:schemeClr val="tx1"/>
              </a:solidFill>
            </a:rPr>
            <a:t>Accurate Inferences</a:t>
          </a:r>
          <a:endParaRPr lang="en-US" sz="15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chemeClr val="tx2">
            <a:lumMod val="60000"/>
            <a:lumOff val="40000"/>
          </a:schemeClr>
        </a:solidFill>
      </dgm:spPr>
      <dgm:t>
        <a:bodyPr/>
        <a:lstStyle/>
        <a:p>
          <a:pPr>
            <a:lnSpc>
              <a:spcPct val="100000"/>
            </a:lnSpc>
            <a:spcAft>
              <a:spcPts val="0"/>
            </a:spcAft>
          </a:pPr>
          <a:r>
            <a:rPr lang="en-US" sz="1500" b="1" dirty="0" smtClean="0">
              <a:solidFill>
                <a:schemeClr val="tx1"/>
              </a:solidFill>
            </a:rPr>
            <a:t>Range of 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RadScaleRad="99824" custRadScaleInc="-1748">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F5C11DC6-6F1E-4D86-811B-84162FA7E4D8}" type="presOf" srcId="{B0FACF3A-65AB-4C41-9671-EFFB281B6856}" destId="{99B30735-A99E-404A-A861-A85192B3146B}" srcOrd="0" destOrd="0" presId="urn:microsoft.com/office/officeart/2005/8/layout/radial1"/>
    <dgm:cxn modelId="{9B904219-7B3F-4E15-A9EA-3A442870095E}" type="presOf" srcId="{8573917A-30A5-4F8F-86AB-C833AF43CFF7}" destId="{209B7DF9-DA82-4CFC-B1D5-9E982D1AFD87}" srcOrd="0" destOrd="0" presId="urn:microsoft.com/office/officeart/2005/8/layout/radial1"/>
    <dgm:cxn modelId="{EC30CDB8-1794-4D40-AB54-BCD9E38B9238}" srcId="{B77475D4-0695-4DF1-875F-F369E86CE355}" destId="{006E525A-6970-4C54-89B1-D86402E330A4}" srcOrd="2" destOrd="0" parTransId="{6E22E268-9D45-4CEA-A1EE-FC6CFCB1B2F2}" sibTransId="{45E989D3-9746-406F-BFC4-20AF8AAFDE76}"/>
    <dgm:cxn modelId="{F6FE6447-1759-49C4-AA40-907BCED69DF1}" type="presOf" srcId="{69FE2702-08F2-4B0C-8048-428416890449}" destId="{0F113952-AC74-4AAF-81D9-9FEF41AEB0DE}" srcOrd="1" destOrd="0" presId="urn:microsoft.com/office/officeart/2005/8/layout/radial1"/>
    <dgm:cxn modelId="{88B6F72E-9263-4D62-92B7-E82164C887A8}" type="presOf" srcId="{C67962DE-4D34-4CCD-9C93-BC57134F95AD}" destId="{A0DA339C-ECF9-4392-AAA3-6B3482725B40}" srcOrd="1" destOrd="0" presId="urn:microsoft.com/office/officeart/2005/8/layout/radial1"/>
    <dgm:cxn modelId="{08090BD4-5415-4B6E-B2BD-DF5395C790F2}" type="presOf" srcId="{F1008B00-49D7-484E-86DD-416F3FB575E2}" destId="{48CE7B46-6593-4E89-BD08-C287F86B7761}" srcOrd="0" destOrd="0" presId="urn:microsoft.com/office/officeart/2005/8/layout/radial1"/>
    <dgm:cxn modelId="{4AE26E2C-24FC-4F17-9FDE-F1662F8D0903}" type="presOf" srcId="{03F30D58-B489-45CD-B86E-D3A66B0572AC}" destId="{25B375B1-363A-44A9-91AA-375583A6B76A}" srcOrd="0" destOrd="0" presId="urn:microsoft.com/office/officeart/2005/8/layout/radial1"/>
    <dgm:cxn modelId="{FBBC75B2-CBD8-4721-8522-33DDE28087C5}" type="presOf" srcId="{C67962DE-4D34-4CCD-9C93-BC57134F95AD}" destId="{F15FE36D-077B-4993-B36D-79F4AA154A57}"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52E9228A-9A94-42BE-9425-E203611F476D}" type="presOf" srcId="{8E06224A-2053-4E58-A62E-455DE6E0507C}" destId="{1BA80327-680F-4440-8D10-F97B1AAABA14}" srcOrd="1" destOrd="0" presId="urn:microsoft.com/office/officeart/2005/8/layout/radial1"/>
    <dgm:cxn modelId="{7C4C687D-3579-4D05-A302-B1E1DB384278}" srcId="{B77475D4-0695-4DF1-875F-F369E86CE355}" destId="{364ECF7A-FF7A-4C51-8426-B79104FC4897}" srcOrd="5" destOrd="0" parTransId="{5D13B141-8E70-4120-B7DA-817BBC0A91A1}" sibTransId="{F098327A-AF18-4E12-AF57-C13B7F212513}"/>
    <dgm:cxn modelId="{AA18F5D3-3BBD-447E-9689-032E1D334684}" type="presOf" srcId="{B77475D4-0695-4DF1-875F-F369E86CE355}" destId="{1478F334-6C61-4B87-AAB7-E1CC7AA14E89}" srcOrd="0" destOrd="0" presId="urn:microsoft.com/office/officeart/2005/8/layout/radial1"/>
    <dgm:cxn modelId="{2068593A-5057-4DEC-913A-C5A37440FEAA}" type="presOf" srcId="{E07CDC24-A24E-4631-ADDF-7D42C6FC9648}" destId="{F76852E3-DECC-4FBC-A405-E353EB15706F}" srcOrd="1" destOrd="0" presId="urn:microsoft.com/office/officeart/2005/8/layout/radial1"/>
    <dgm:cxn modelId="{21631FAF-3E66-4694-8370-725F98CCB641}" srcId="{B77475D4-0695-4DF1-875F-F369E86CE355}" destId="{5FB33C3B-DFD3-4A04-8A0B-0837C5C63A52}" srcOrd="4" destOrd="0" parTransId="{41D52B18-46AD-4C4D-BF75-3DA9DC60E454}" sibTransId="{477F21CB-4500-4002-A453-BBA0AEEF72AB}"/>
    <dgm:cxn modelId="{91122E27-3837-41D3-9D21-21A193DB89B3}" type="presOf" srcId="{84530F4E-5010-4EEA-8D9F-A2EA1736D4F3}" destId="{C95DAECA-0050-461E-85EE-817D7139BC3F}" srcOrd="0"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C7A2383B-4C71-40F8-9C70-71C133FC04AE}" type="presOf" srcId="{93C5BF03-B75C-421C-9038-D1D68F5BD60D}" destId="{3427AA2A-79EF-45D9-A49D-F14849FAB81D}" srcOrd="1" destOrd="0" presId="urn:microsoft.com/office/officeart/2005/8/layout/radial1"/>
    <dgm:cxn modelId="{905BD5A5-3D1B-4926-8309-1F6064D45714}" type="presOf" srcId="{93C5BF03-B75C-421C-9038-D1D68F5BD60D}" destId="{A6491908-51C1-4F8A-8450-8C4CE25F48EB}"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3EDA3913-48C4-4E8D-8083-D8C5AEA9A65C}" type="presOf" srcId="{E07CDC24-A24E-4631-ADDF-7D42C6FC9648}" destId="{411F846E-4627-408C-9BE6-95015995E669}" srcOrd="0"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D21B4730-A5FE-4A6D-861E-4ECA4195890E}" type="presOf" srcId="{17337011-C67F-403E-B938-0E4B61F69BF7}" destId="{96778CC1-2C19-420A-A369-26F7712B3245}" srcOrd="0" destOrd="0" presId="urn:microsoft.com/office/officeart/2005/8/layout/radial1"/>
    <dgm:cxn modelId="{DB659B13-54DF-47E8-A4F3-AC2623FF2C71}" type="presOf" srcId="{D2543228-8DB9-489E-B8A2-6AEDC7B04FAE}" destId="{6466CA50-97BA-4F81-87B2-8F13A1DEA9E5}"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93C0FAEC-53FD-4EDB-80BE-FE9E2690168C}" srcId="{B0FACF3A-65AB-4C41-9671-EFFB281B6856}" destId="{C7CF3283-231B-42EB-BDB7-1BD9FFD6E39A}" srcOrd="3" destOrd="0" parTransId="{8E06224A-2053-4E58-A62E-455DE6E0507C}" sibTransId="{C76306C9-13F7-41DA-8DD7-0416292D0DDA}"/>
    <dgm:cxn modelId="{F306E932-1410-4579-BCDA-3FD6874F8B1F}" srcId="{B0FACF3A-65AB-4C41-9671-EFFB281B6856}" destId="{D2543228-8DB9-489E-B8A2-6AEDC7B04FAE}" srcOrd="0" destOrd="0" parTransId="{E07CDC24-A24E-4631-ADDF-7D42C6FC9648}" sibTransId="{350454DC-606E-4CCB-A6BB-13985342DA4C}"/>
    <dgm:cxn modelId="{8835419F-1783-496B-8D15-1ED17E66547F}" type="presOf" srcId="{69FE2702-08F2-4B0C-8048-428416890449}" destId="{75D221AF-98B5-4F88-A621-4CF549A39B60}" srcOrd="0"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37BCC8A6-30BE-407A-8694-4BFA580C1AAE}" type="presOf" srcId="{17337011-C67F-403E-B938-0E4B61F69BF7}" destId="{E1F8A8A2-8592-4916-A7E4-4137DFDBEF55}" srcOrd="1" destOrd="0" presId="urn:microsoft.com/office/officeart/2005/8/layout/radial1"/>
    <dgm:cxn modelId="{E587621F-984A-4044-831C-B885FEA5FDC7}" type="presOf" srcId="{C7CF3283-231B-42EB-BDB7-1BD9FFD6E39A}" destId="{CACAEE72-01C3-4A9F-A5A8-643E6FF11049}" srcOrd="0" destOrd="0" presId="urn:microsoft.com/office/officeart/2005/8/layout/radial1"/>
    <dgm:cxn modelId="{47CAE82A-08EF-4F69-A184-735C5FC5095A}" type="presOf" srcId="{8E06224A-2053-4E58-A62E-455DE6E0507C}" destId="{EABAFF8B-2594-4EFA-A127-61CFF207E481}" srcOrd="0" destOrd="0" presId="urn:microsoft.com/office/officeart/2005/8/layout/radial1"/>
    <dgm:cxn modelId="{7282F9B8-B860-42BE-92CA-34A38A647D0D}" type="presParOf" srcId="{1478F334-6C61-4B87-AAB7-E1CC7AA14E89}" destId="{99B30735-A99E-404A-A861-A85192B3146B}" srcOrd="0" destOrd="0" presId="urn:microsoft.com/office/officeart/2005/8/layout/radial1"/>
    <dgm:cxn modelId="{3C280F75-1F9B-4729-A0A2-105855DEB855}" type="presParOf" srcId="{1478F334-6C61-4B87-AAB7-E1CC7AA14E89}" destId="{411F846E-4627-408C-9BE6-95015995E669}" srcOrd="1" destOrd="0" presId="urn:microsoft.com/office/officeart/2005/8/layout/radial1"/>
    <dgm:cxn modelId="{8C2742E9-3317-46D9-ACEE-177D19B22F5D}" type="presParOf" srcId="{411F846E-4627-408C-9BE6-95015995E669}" destId="{F76852E3-DECC-4FBC-A405-E353EB15706F}" srcOrd="0" destOrd="0" presId="urn:microsoft.com/office/officeart/2005/8/layout/radial1"/>
    <dgm:cxn modelId="{43B36E16-FEDF-4579-B52F-AF2B891C8D77}" type="presParOf" srcId="{1478F334-6C61-4B87-AAB7-E1CC7AA14E89}" destId="{6466CA50-97BA-4F81-87B2-8F13A1DEA9E5}" srcOrd="2" destOrd="0" presId="urn:microsoft.com/office/officeart/2005/8/layout/radial1"/>
    <dgm:cxn modelId="{F0AB192B-408F-4B59-AC79-2D870083EC65}" type="presParOf" srcId="{1478F334-6C61-4B87-AAB7-E1CC7AA14E89}" destId="{A6491908-51C1-4F8A-8450-8C4CE25F48EB}" srcOrd="3" destOrd="0" presId="urn:microsoft.com/office/officeart/2005/8/layout/radial1"/>
    <dgm:cxn modelId="{17679426-EA0D-4A15-BC23-188442A7E462}" type="presParOf" srcId="{A6491908-51C1-4F8A-8450-8C4CE25F48EB}" destId="{3427AA2A-79EF-45D9-A49D-F14849FAB81D}" srcOrd="0" destOrd="0" presId="urn:microsoft.com/office/officeart/2005/8/layout/radial1"/>
    <dgm:cxn modelId="{A404110F-A2AD-4F4A-B200-BF5A7C5E3509}" type="presParOf" srcId="{1478F334-6C61-4B87-AAB7-E1CC7AA14E89}" destId="{209B7DF9-DA82-4CFC-B1D5-9E982D1AFD87}" srcOrd="4" destOrd="0" presId="urn:microsoft.com/office/officeart/2005/8/layout/radial1"/>
    <dgm:cxn modelId="{E6E1C679-CC1B-4A11-ADF3-3B2CFF90C313}" type="presParOf" srcId="{1478F334-6C61-4B87-AAB7-E1CC7AA14E89}" destId="{96778CC1-2C19-420A-A369-26F7712B3245}" srcOrd="5" destOrd="0" presId="urn:microsoft.com/office/officeart/2005/8/layout/radial1"/>
    <dgm:cxn modelId="{CC9C1603-7D34-4197-8108-2EC8EDACDCD1}" type="presParOf" srcId="{96778CC1-2C19-420A-A369-26F7712B3245}" destId="{E1F8A8A2-8592-4916-A7E4-4137DFDBEF55}" srcOrd="0" destOrd="0" presId="urn:microsoft.com/office/officeart/2005/8/layout/radial1"/>
    <dgm:cxn modelId="{1DB0B910-8FD4-4E26-B8B3-F52F0E88405E}" type="presParOf" srcId="{1478F334-6C61-4B87-AAB7-E1CC7AA14E89}" destId="{48CE7B46-6593-4E89-BD08-C287F86B7761}" srcOrd="6" destOrd="0" presId="urn:microsoft.com/office/officeart/2005/8/layout/radial1"/>
    <dgm:cxn modelId="{DB3B03EC-8883-4046-AE05-7267E4332EE7}" type="presParOf" srcId="{1478F334-6C61-4B87-AAB7-E1CC7AA14E89}" destId="{EABAFF8B-2594-4EFA-A127-61CFF207E481}" srcOrd="7" destOrd="0" presId="urn:microsoft.com/office/officeart/2005/8/layout/radial1"/>
    <dgm:cxn modelId="{75844501-EFA4-4F15-AAED-4AFD35E07CEF}" type="presParOf" srcId="{EABAFF8B-2594-4EFA-A127-61CFF207E481}" destId="{1BA80327-680F-4440-8D10-F97B1AAABA14}" srcOrd="0" destOrd="0" presId="urn:microsoft.com/office/officeart/2005/8/layout/radial1"/>
    <dgm:cxn modelId="{10190B26-FECE-4A99-9361-1232DCEFD6A5}" type="presParOf" srcId="{1478F334-6C61-4B87-AAB7-E1CC7AA14E89}" destId="{CACAEE72-01C3-4A9F-A5A8-643E6FF11049}" srcOrd="8" destOrd="0" presId="urn:microsoft.com/office/officeart/2005/8/layout/radial1"/>
    <dgm:cxn modelId="{313C97EE-82E2-45A1-9E95-0315976A545E}" type="presParOf" srcId="{1478F334-6C61-4B87-AAB7-E1CC7AA14E89}" destId="{75D221AF-98B5-4F88-A621-4CF549A39B60}" srcOrd="9" destOrd="0" presId="urn:microsoft.com/office/officeart/2005/8/layout/radial1"/>
    <dgm:cxn modelId="{EB355217-0651-43BD-BC52-090E726C80E9}" type="presParOf" srcId="{75D221AF-98B5-4F88-A621-4CF549A39B60}" destId="{0F113952-AC74-4AAF-81D9-9FEF41AEB0DE}" srcOrd="0" destOrd="0" presId="urn:microsoft.com/office/officeart/2005/8/layout/radial1"/>
    <dgm:cxn modelId="{3EB265DB-BF11-4940-B9FD-D65A80CF616A}" type="presParOf" srcId="{1478F334-6C61-4B87-AAB7-E1CC7AA14E89}" destId="{25B375B1-363A-44A9-91AA-375583A6B76A}" srcOrd="10" destOrd="0" presId="urn:microsoft.com/office/officeart/2005/8/layout/radial1"/>
    <dgm:cxn modelId="{6C0F0613-CECB-4C70-B261-270550FD502A}" type="presParOf" srcId="{1478F334-6C61-4B87-AAB7-E1CC7AA14E89}" destId="{F15FE36D-077B-4993-B36D-79F4AA154A57}" srcOrd="11" destOrd="0" presId="urn:microsoft.com/office/officeart/2005/8/layout/radial1"/>
    <dgm:cxn modelId="{3BE21712-5212-4406-A6F1-3D621F027508}" type="presParOf" srcId="{F15FE36D-077B-4993-B36D-79F4AA154A57}" destId="{A0DA339C-ECF9-4392-AAA3-6B3482725B40}" srcOrd="0" destOrd="0" presId="urn:microsoft.com/office/officeart/2005/8/layout/radial1"/>
    <dgm:cxn modelId="{4322EFAD-5EA2-4CBD-A485-ECBD80465A2F}"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5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chemeClr val="tx2">
            <a:lumMod val="60000"/>
            <a:lumOff val="40000"/>
          </a:schemeClr>
        </a:solidFill>
      </dgm:spPr>
      <dgm:t>
        <a:bodyPr/>
        <a:lstStyle/>
        <a:p>
          <a:r>
            <a:rPr lang="en-US" sz="15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C7CF3283-231B-42EB-BDB7-1BD9FFD6E39A}">
      <dgm:prSet phldrT="[Text]" custT="1"/>
      <dgm:spPr>
        <a:solidFill>
          <a:srgbClr val="F6A20A"/>
        </a:solidFill>
      </dgm:spPr>
      <dgm:t>
        <a:bodyPr/>
        <a:lstStyle/>
        <a:p>
          <a:r>
            <a:rPr lang="en-US" sz="1500" b="1" dirty="0" smtClean="0">
              <a:solidFill>
                <a:schemeClr val="tx1"/>
              </a:solidFill>
            </a:rPr>
            <a:t>Reliable/ Consistent</a:t>
          </a:r>
          <a:endParaRPr lang="en-US" sz="1500" b="1" dirty="0">
            <a:solidFill>
              <a:schemeClr val="tx1"/>
            </a:solidFill>
          </a:endParaRPr>
        </a:p>
      </dgm:t>
    </dgm:pt>
    <dgm:pt modelId="{C76306C9-13F7-41DA-8DD7-0416292D0DDA}" type="sibTrans" cxnId="{93C0FAEC-53FD-4EDB-80BE-FE9E2690168C}">
      <dgm:prSet/>
      <dgm:spPr/>
      <dgm:t>
        <a:bodyPr/>
        <a:lstStyle/>
        <a:p>
          <a:endParaRPr lang="en-US"/>
        </a:p>
      </dgm:t>
    </dgm:pt>
    <dgm:pt modelId="{8E06224A-2053-4E58-A62E-455DE6E0507C}" type="parTrans" cxnId="{93C0FAEC-53FD-4EDB-80BE-FE9E2690168C}">
      <dgm:prSet/>
      <dgm:spPr/>
      <dgm:t>
        <a:bodyPr/>
        <a:lstStyle/>
        <a:p>
          <a:endParaRPr lang="en-US"/>
        </a:p>
      </dgm:t>
    </dgm:pt>
    <dgm:pt modelId="{F1008B00-49D7-484E-86DD-416F3FB575E2}">
      <dgm:prSet phldrT="[Text]" custT="1"/>
      <dgm:spPr>
        <a:solidFill>
          <a:schemeClr val="tx2">
            <a:lumMod val="60000"/>
            <a:lumOff val="40000"/>
          </a:schemeClr>
        </a:solidFill>
      </dgm:spPr>
      <dgm:t>
        <a:bodyPr anchor="ctr"/>
        <a:lstStyle/>
        <a:p>
          <a:pPr>
            <a:lnSpc>
              <a:spcPct val="100000"/>
            </a:lnSpc>
            <a:spcAft>
              <a:spcPts val="0"/>
            </a:spcAft>
          </a:pPr>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chemeClr val="tx2">
            <a:lumMod val="60000"/>
            <a:lumOff val="40000"/>
          </a:schemeClr>
        </a:solidFill>
      </dgm:spPr>
      <dgm:t>
        <a:bodyPr/>
        <a:lstStyle/>
        <a:p>
          <a:pPr>
            <a:lnSpc>
              <a:spcPct val="100000"/>
            </a:lnSpc>
            <a:spcAft>
              <a:spcPts val="0"/>
            </a:spcAft>
          </a:pPr>
          <a:r>
            <a:rPr lang="en-US" sz="1500" b="1" dirty="0" smtClean="0">
              <a:solidFill>
                <a:schemeClr val="tx1"/>
              </a:solidFill>
            </a:rPr>
            <a:t>Valid/</a:t>
          </a:r>
        </a:p>
        <a:p>
          <a:pPr>
            <a:lnSpc>
              <a:spcPct val="100000"/>
            </a:lnSpc>
            <a:spcAft>
              <a:spcPts val="0"/>
            </a:spcAft>
          </a:pPr>
          <a:r>
            <a:rPr lang="en-US" sz="1500" b="1" dirty="0" smtClean="0">
              <a:solidFill>
                <a:schemeClr val="tx1"/>
              </a:solidFill>
            </a:rPr>
            <a:t>Accurate Inferences</a:t>
          </a:r>
          <a:endParaRPr lang="en-US" sz="15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chemeClr val="tx2">
            <a:lumMod val="60000"/>
            <a:lumOff val="40000"/>
          </a:schemeClr>
        </a:solidFill>
      </dgm:spPr>
      <dgm:t>
        <a:bodyPr/>
        <a:lstStyle/>
        <a:p>
          <a:pPr>
            <a:lnSpc>
              <a:spcPct val="100000"/>
            </a:lnSpc>
            <a:spcAft>
              <a:spcPts val="0"/>
            </a:spcAft>
          </a:pPr>
          <a:r>
            <a:rPr lang="en-US" sz="1500" b="1" dirty="0" smtClean="0">
              <a:solidFill>
                <a:schemeClr val="tx1"/>
              </a:solidFill>
            </a:rPr>
            <a:t>Range of 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RadScaleRad="99824" custRadScaleInc="-1748">
        <dgm:presLayoutVars>
          <dgm:bulletEnabled val="1"/>
        </dgm:presLayoutVars>
      </dgm:prSet>
      <dgm:spPr/>
      <dgm:t>
        <a:bodyPr/>
        <a:lstStyle/>
        <a:p>
          <a:endParaRPr lang="en-US"/>
        </a:p>
      </dgm:t>
    </dgm:pt>
    <dgm:pt modelId="{EABAFF8B-2594-4EFA-A127-61CFF207E481}" type="pres">
      <dgm:prSet presAssocID="{8E06224A-2053-4E58-A62E-455DE6E0507C}" presName="Name9" presStyleLbl="parChTrans1D2" presStyleIdx="3" presStyleCnt="6"/>
      <dgm:spPr/>
      <dgm:t>
        <a:bodyPr/>
        <a:lstStyle/>
        <a:p>
          <a:endParaRPr lang="en-US"/>
        </a:p>
      </dgm:t>
    </dgm:pt>
    <dgm:pt modelId="{1BA80327-680F-4440-8D10-F97B1AAABA14}" type="pres">
      <dgm:prSet presAssocID="{8E06224A-2053-4E58-A62E-455DE6E0507C}" presName="connTx" presStyleLbl="parChTrans1D2" presStyleIdx="3" presStyleCnt="6"/>
      <dgm:spPr/>
      <dgm:t>
        <a:bodyPr/>
        <a:lstStyle/>
        <a:p>
          <a:endParaRPr lang="en-US"/>
        </a:p>
      </dgm:t>
    </dgm:pt>
    <dgm:pt modelId="{CACAEE72-01C3-4A9F-A5A8-643E6FF11049}" type="pres">
      <dgm:prSet presAssocID="{C7CF3283-231B-42EB-BDB7-1BD9FFD6E39A}"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837A0DA3-63B7-4063-80AD-C250C26DA69C}" type="presOf" srcId="{F1008B00-49D7-484E-86DD-416F3FB575E2}" destId="{48CE7B46-6593-4E89-BD08-C287F86B7761}" srcOrd="0" destOrd="0" presId="urn:microsoft.com/office/officeart/2005/8/layout/radial1"/>
    <dgm:cxn modelId="{BA7B8565-CF5E-4913-B6AE-12EC14108A2A}" type="presOf" srcId="{C67962DE-4D34-4CCD-9C93-BC57134F95AD}" destId="{A0DA339C-ECF9-4392-AAA3-6B3482725B40}" srcOrd="1" destOrd="0" presId="urn:microsoft.com/office/officeart/2005/8/layout/radial1"/>
    <dgm:cxn modelId="{EC30CDB8-1794-4D40-AB54-BCD9E38B9238}" srcId="{B77475D4-0695-4DF1-875F-F369E86CE355}" destId="{006E525A-6970-4C54-89B1-D86402E330A4}" srcOrd="2" destOrd="0" parTransId="{6E22E268-9D45-4CEA-A1EE-FC6CFCB1B2F2}" sibTransId="{45E989D3-9746-406F-BFC4-20AF8AAFDE76}"/>
    <dgm:cxn modelId="{C96E6AF5-F365-451D-BE79-52B65BDB2DD0}" type="presOf" srcId="{8E06224A-2053-4E58-A62E-455DE6E0507C}" destId="{1BA80327-680F-4440-8D10-F97B1AAABA14}" srcOrd="1" destOrd="0" presId="urn:microsoft.com/office/officeart/2005/8/layout/radial1"/>
    <dgm:cxn modelId="{5D0D2BF8-C777-47C8-B71C-0ECF798E15DB}" type="presOf" srcId="{8573917A-30A5-4F8F-86AB-C833AF43CFF7}" destId="{209B7DF9-DA82-4CFC-B1D5-9E982D1AFD87}" srcOrd="0" destOrd="0" presId="urn:microsoft.com/office/officeart/2005/8/layout/radial1"/>
    <dgm:cxn modelId="{89495ACA-ED31-4A2C-88B4-44292929D8FF}" type="presOf" srcId="{C7CF3283-231B-42EB-BDB7-1BD9FFD6E39A}" destId="{CACAEE72-01C3-4A9F-A5A8-643E6FF11049}"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7C4C687D-3579-4D05-A302-B1E1DB384278}" srcId="{B77475D4-0695-4DF1-875F-F369E86CE355}" destId="{364ECF7A-FF7A-4C51-8426-B79104FC4897}" srcOrd="5" destOrd="0" parTransId="{5D13B141-8E70-4120-B7DA-817BBC0A91A1}" sibTransId="{F098327A-AF18-4E12-AF57-C13B7F212513}"/>
    <dgm:cxn modelId="{21631FAF-3E66-4694-8370-725F98CCB641}" srcId="{B77475D4-0695-4DF1-875F-F369E86CE355}" destId="{5FB33C3B-DFD3-4A04-8A0B-0837C5C63A52}" srcOrd="4" destOrd="0" parTransId="{41D52B18-46AD-4C4D-BF75-3DA9DC60E454}" sibTransId="{477F21CB-4500-4002-A453-BBA0AEEF72AB}"/>
    <dgm:cxn modelId="{705F07C6-EA60-4E88-9008-87B37D876D07}" type="presOf" srcId="{B77475D4-0695-4DF1-875F-F369E86CE355}" destId="{1478F334-6C61-4B87-AAB7-E1CC7AA14E89}" srcOrd="0" destOrd="0" presId="urn:microsoft.com/office/officeart/2005/8/layout/radial1"/>
    <dgm:cxn modelId="{22E603DF-641D-4B90-99CB-2AE352B420C8}" type="presOf" srcId="{03F30D58-B489-45CD-B86E-D3A66B0572AC}" destId="{25B375B1-363A-44A9-91AA-375583A6B76A}" srcOrd="0"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C7824E1C-9944-4D51-8406-3B18FA732ACB}" type="presOf" srcId="{17337011-C67F-403E-B938-0E4B61F69BF7}" destId="{E1F8A8A2-8592-4916-A7E4-4137DFDBEF55}" srcOrd="1" destOrd="0" presId="urn:microsoft.com/office/officeart/2005/8/layout/radial1"/>
    <dgm:cxn modelId="{5163D099-9B28-4E84-B59F-1C521446924E}" type="presOf" srcId="{8E06224A-2053-4E58-A62E-455DE6E0507C}" destId="{EABAFF8B-2594-4EFA-A127-61CFF207E481}"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60F0A855-B528-4F22-A044-22DCDA72CD04}" type="presOf" srcId="{E07CDC24-A24E-4631-ADDF-7D42C6FC9648}" destId="{F76852E3-DECC-4FBC-A405-E353EB15706F}" srcOrd="1"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3699EFBC-B111-4F55-9D77-277DAA63E12D}" type="presOf" srcId="{C67962DE-4D34-4CCD-9C93-BC57134F95AD}" destId="{F15FE36D-077B-4993-B36D-79F4AA154A57}" srcOrd="0" destOrd="0" presId="urn:microsoft.com/office/officeart/2005/8/layout/radial1"/>
    <dgm:cxn modelId="{32474807-4F12-4C73-B6B4-12C9001B6BB8}" type="presOf" srcId="{17337011-C67F-403E-B938-0E4B61F69BF7}" destId="{96778CC1-2C19-420A-A369-26F7712B3245}" srcOrd="0" destOrd="0" presId="urn:microsoft.com/office/officeart/2005/8/layout/radial1"/>
    <dgm:cxn modelId="{EF62CFF9-054F-4F4C-B601-503071684AF8}" type="presOf" srcId="{E07CDC24-A24E-4631-ADDF-7D42C6FC9648}" destId="{411F846E-4627-408C-9BE6-95015995E669}"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81D8CA0C-C76B-4533-931A-4F10A921D77D}" type="presOf" srcId="{69FE2702-08F2-4B0C-8048-428416890449}" destId="{75D221AF-98B5-4F88-A621-4CF549A39B60}" srcOrd="0" destOrd="0" presId="urn:microsoft.com/office/officeart/2005/8/layout/radial1"/>
    <dgm:cxn modelId="{93C0FAEC-53FD-4EDB-80BE-FE9E2690168C}" srcId="{B0FACF3A-65AB-4C41-9671-EFFB281B6856}" destId="{C7CF3283-231B-42EB-BDB7-1BD9FFD6E39A}" srcOrd="3" destOrd="0" parTransId="{8E06224A-2053-4E58-A62E-455DE6E0507C}" sibTransId="{C76306C9-13F7-41DA-8DD7-0416292D0DDA}"/>
    <dgm:cxn modelId="{558D7F49-DF8A-4987-9648-A3932C415F99}" type="presOf" srcId="{69FE2702-08F2-4B0C-8048-428416890449}" destId="{0F113952-AC74-4AAF-81D9-9FEF41AEB0DE}" srcOrd="1" destOrd="0" presId="urn:microsoft.com/office/officeart/2005/8/layout/radial1"/>
    <dgm:cxn modelId="{60F12EBE-E8C1-4FCD-9333-3217FD04AF13}" type="presOf" srcId="{84530F4E-5010-4EEA-8D9F-A2EA1736D4F3}" destId="{C95DAECA-0050-461E-85EE-817D7139BC3F}" srcOrd="0" destOrd="0" presId="urn:microsoft.com/office/officeart/2005/8/layout/radial1"/>
    <dgm:cxn modelId="{F306E932-1410-4579-BCDA-3FD6874F8B1F}" srcId="{B0FACF3A-65AB-4C41-9671-EFFB281B6856}" destId="{D2543228-8DB9-489E-B8A2-6AEDC7B04FAE}" srcOrd="0" destOrd="0" parTransId="{E07CDC24-A24E-4631-ADDF-7D42C6FC9648}" sibTransId="{350454DC-606E-4CCB-A6BB-13985342DA4C}"/>
    <dgm:cxn modelId="{C1B4C41B-C865-4C59-8209-594AC652F9D7}" type="presOf" srcId="{93C5BF03-B75C-421C-9038-D1D68F5BD60D}" destId="{A6491908-51C1-4F8A-8450-8C4CE25F48EB}" srcOrd="0"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8AEA5F4B-9AD5-4D9C-B9C7-FDE6719D31EE}" type="presOf" srcId="{93C5BF03-B75C-421C-9038-D1D68F5BD60D}" destId="{3427AA2A-79EF-45D9-A49D-F14849FAB81D}" srcOrd="1" destOrd="0" presId="urn:microsoft.com/office/officeart/2005/8/layout/radial1"/>
    <dgm:cxn modelId="{65771BB0-3C26-432C-B287-A754190908BF}" type="presOf" srcId="{B0FACF3A-65AB-4C41-9671-EFFB281B6856}" destId="{99B30735-A99E-404A-A861-A85192B3146B}" srcOrd="0" destOrd="0" presId="urn:microsoft.com/office/officeart/2005/8/layout/radial1"/>
    <dgm:cxn modelId="{B40AA253-3C78-457D-911D-A42C23778B06}" type="presOf" srcId="{D2543228-8DB9-489E-B8A2-6AEDC7B04FAE}" destId="{6466CA50-97BA-4F81-87B2-8F13A1DEA9E5}" srcOrd="0" destOrd="0" presId="urn:microsoft.com/office/officeart/2005/8/layout/radial1"/>
    <dgm:cxn modelId="{50F4EDCA-CF58-4102-BCCB-BA7170CF173B}" type="presParOf" srcId="{1478F334-6C61-4B87-AAB7-E1CC7AA14E89}" destId="{99B30735-A99E-404A-A861-A85192B3146B}" srcOrd="0" destOrd="0" presId="urn:microsoft.com/office/officeart/2005/8/layout/radial1"/>
    <dgm:cxn modelId="{D58CB4D5-3B44-4F4A-8D93-D88E48CB8206}" type="presParOf" srcId="{1478F334-6C61-4B87-AAB7-E1CC7AA14E89}" destId="{411F846E-4627-408C-9BE6-95015995E669}" srcOrd="1" destOrd="0" presId="urn:microsoft.com/office/officeart/2005/8/layout/radial1"/>
    <dgm:cxn modelId="{C6D634E4-F127-495C-8156-3625C3FDB2C3}" type="presParOf" srcId="{411F846E-4627-408C-9BE6-95015995E669}" destId="{F76852E3-DECC-4FBC-A405-E353EB15706F}" srcOrd="0" destOrd="0" presId="urn:microsoft.com/office/officeart/2005/8/layout/radial1"/>
    <dgm:cxn modelId="{F3C7F5A6-51BA-4B65-8E59-15F7BDECFD17}" type="presParOf" srcId="{1478F334-6C61-4B87-AAB7-E1CC7AA14E89}" destId="{6466CA50-97BA-4F81-87B2-8F13A1DEA9E5}" srcOrd="2" destOrd="0" presId="urn:microsoft.com/office/officeart/2005/8/layout/radial1"/>
    <dgm:cxn modelId="{7527C8D1-CB3B-46CB-9D5F-8493D2263A51}" type="presParOf" srcId="{1478F334-6C61-4B87-AAB7-E1CC7AA14E89}" destId="{A6491908-51C1-4F8A-8450-8C4CE25F48EB}" srcOrd="3" destOrd="0" presId="urn:microsoft.com/office/officeart/2005/8/layout/radial1"/>
    <dgm:cxn modelId="{F9618025-B008-4B22-8118-C79C86143F94}" type="presParOf" srcId="{A6491908-51C1-4F8A-8450-8C4CE25F48EB}" destId="{3427AA2A-79EF-45D9-A49D-F14849FAB81D}" srcOrd="0" destOrd="0" presId="urn:microsoft.com/office/officeart/2005/8/layout/radial1"/>
    <dgm:cxn modelId="{800D03D8-158A-43EE-B921-71F0CD5467F6}" type="presParOf" srcId="{1478F334-6C61-4B87-AAB7-E1CC7AA14E89}" destId="{209B7DF9-DA82-4CFC-B1D5-9E982D1AFD87}" srcOrd="4" destOrd="0" presId="urn:microsoft.com/office/officeart/2005/8/layout/radial1"/>
    <dgm:cxn modelId="{2405AFC0-89BF-4712-93DD-D699CE0A52FE}" type="presParOf" srcId="{1478F334-6C61-4B87-AAB7-E1CC7AA14E89}" destId="{96778CC1-2C19-420A-A369-26F7712B3245}" srcOrd="5" destOrd="0" presId="urn:microsoft.com/office/officeart/2005/8/layout/radial1"/>
    <dgm:cxn modelId="{B33BA6C8-6F89-4AC8-89EB-BCE9D0033FFA}" type="presParOf" srcId="{96778CC1-2C19-420A-A369-26F7712B3245}" destId="{E1F8A8A2-8592-4916-A7E4-4137DFDBEF55}" srcOrd="0" destOrd="0" presId="urn:microsoft.com/office/officeart/2005/8/layout/radial1"/>
    <dgm:cxn modelId="{C9C1C711-6233-4844-9684-44A16E7D5A8A}" type="presParOf" srcId="{1478F334-6C61-4B87-AAB7-E1CC7AA14E89}" destId="{48CE7B46-6593-4E89-BD08-C287F86B7761}" srcOrd="6" destOrd="0" presId="urn:microsoft.com/office/officeart/2005/8/layout/radial1"/>
    <dgm:cxn modelId="{809CAE23-695E-4C65-9953-8C0CF93FD314}" type="presParOf" srcId="{1478F334-6C61-4B87-AAB7-E1CC7AA14E89}" destId="{EABAFF8B-2594-4EFA-A127-61CFF207E481}" srcOrd="7" destOrd="0" presId="urn:microsoft.com/office/officeart/2005/8/layout/radial1"/>
    <dgm:cxn modelId="{B8A8C091-9081-41A9-BD00-7DCCF4DC2F30}" type="presParOf" srcId="{EABAFF8B-2594-4EFA-A127-61CFF207E481}" destId="{1BA80327-680F-4440-8D10-F97B1AAABA14}" srcOrd="0" destOrd="0" presId="urn:microsoft.com/office/officeart/2005/8/layout/radial1"/>
    <dgm:cxn modelId="{30E2C13A-F414-487F-86F7-5BA433C1ABBB}" type="presParOf" srcId="{1478F334-6C61-4B87-AAB7-E1CC7AA14E89}" destId="{CACAEE72-01C3-4A9F-A5A8-643E6FF11049}" srcOrd="8" destOrd="0" presId="urn:microsoft.com/office/officeart/2005/8/layout/radial1"/>
    <dgm:cxn modelId="{711EDDA3-33E8-4D2B-987E-1BCDDFAD3697}" type="presParOf" srcId="{1478F334-6C61-4B87-AAB7-E1CC7AA14E89}" destId="{75D221AF-98B5-4F88-A621-4CF549A39B60}" srcOrd="9" destOrd="0" presId="urn:microsoft.com/office/officeart/2005/8/layout/radial1"/>
    <dgm:cxn modelId="{F7D0C00E-46E6-4CB5-8041-29602D2B3723}" type="presParOf" srcId="{75D221AF-98B5-4F88-A621-4CF549A39B60}" destId="{0F113952-AC74-4AAF-81D9-9FEF41AEB0DE}" srcOrd="0" destOrd="0" presId="urn:microsoft.com/office/officeart/2005/8/layout/radial1"/>
    <dgm:cxn modelId="{5DFF8306-D871-493A-A8FE-94A19308D10E}" type="presParOf" srcId="{1478F334-6C61-4B87-AAB7-E1CC7AA14E89}" destId="{25B375B1-363A-44A9-91AA-375583A6B76A}" srcOrd="10" destOrd="0" presId="urn:microsoft.com/office/officeart/2005/8/layout/radial1"/>
    <dgm:cxn modelId="{A1611916-B120-4D8F-92B6-87320A614BEF}" type="presParOf" srcId="{1478F334-6C61-4B87-AAB7-E1CC7AA14E89}" destId="{F15FE36D-077B-4993-B36D-79F4AA154A57}" srcOrd="11" destOrd="0" presId="urn:microsoft.com/office/officeart/2005/8/layout/radial1"/>
    <dgm:cxn modelId="{2403F75B-4539-4369-8D54-09F2F6411FC1}" type="presParOf" srcId="{F15FE36D-077B-4993-B36D-79F4AA154A57}" destId="{A0DA339C-ECF9-4392-AAA3-6B3482725B40}" srcOrd="0" destOrd="0" presId="urn:microsoft.com/office/officeart/2005/8/layout/radial1"/>
    <dgm:cxn modelId="{0211F4A0-1E0F-4AF7-B074-12ED5A15189C}"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7475D4-0695-4DF1-875F-F369E86CE355}"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en-US"/>
        </a:p>
      </dgm:t>
    </dgm:pt>
    <dgm:pt modelId="{B0FACF3A-65AB-4C41-9671-EFFB281B6856}">
      <dgm:prSet phldrT="[Text]" custT="1"/>
      <dgm:spPr>
        <a:solidFill>
          <a:srgbClr val="FBA905"/>
        </a:solidFill>
      </dgm:spPr>
      <dgm:t>
        <a:bodyPr/>
        <a:lstStyle/>
        <a:p>
          <a:r>
            <a:rPr lang="en-US" sz="2200" b="1" dirty="0" smtClean="0">
              <a:solidFill>
                <a:schemeClr val="tx1"/>
              </a:solidFill>
            </a:rPr>
            <a:t>Assessment Design</a:t>
          </a:r>
          <a:endParaRPr lang="en-US" sz="2200" b="1" dirty="0">
            <a:solidFill>
              <a:schemeClr val="tx1"/>
            </a:solidFill>
          </a:endParaRPr>
        </a:p>
      </dgm:t>
    </dgm:pt>
    <dgm:pt modelId="{C70EA40F-1B81-4942-82CD-98E480FA4E3D}" type="parTrans" cxnId="{8F491BCD-537D-4746-A961-78BF28864244}">
      <dgm:prSet/>
      <dgm:spPr/>
      <dgm:t>
        <a:bodyPr/>
        <a:lstStyle/>
        <a:p>
          <a:endParaRPr lang="en-US"/>
        </a:p>
      </dgm:t>
    </dgm:pt>
    <dgm:pt modelId="{786D33A5-CDA2-4954-869A-531996212C16}" type="sibTrans" cxnId="{8F491BCD-537D-4746-A961-78BF28864244}">
      <dgm:prSet/>
      <dgm:spPr/>
      <dgm:t>
        <a:bodyPr/>
        <a:lstStyle/>
        <a:p>
          <a:endParaRPr lang="en-US"/>
        </a:p>
      </dgm:t>
    </dgm:pt>
    <dgm:pt modelId="{84530F4E-5010-4EEA-8D9F-A2EA1736D4F3}">
      <dgm:prSet phldrT="[Text]" custT="1"/>
      <dgm:spPr>
        <a:solidFill>
          <a:schemeClr val="tx2">
            <a:lumMod val="60000"/>
            <a:lumOff val="40000"/>
          </a:schemeClr>
        </a:solidFill>
      </dgm:spPr>
      <dgm:t>
        <a:bodyPr/>
        <a:lstStyle/>
        <a:p>
          <a:r>
            <a:rPr lang="en-US" sz="1500" b="1" dirty="0" smtClean="0">
              <a:solidFill>
                <a:schemeClr val="tx1"/>
              </a:solidFill>
            </a:rPr>
            <a:t>Purpose</a:t>
          </a:r>
          <a:endParaRPr lang="en-US" sz="1500" b="1" dirty="0">
            <a:solidFill>
              <a:schemeClr val="tx1"/>
            </a:solidFill>
          </a:endParaRPr>
        </a:p>
      </dgm:t>
    </dgm:pt>
    <dgm:pt modelId="{C67962DE-4D34-4CCD-9C93-BC57134F95AD}" type="parTrans" cxnId="{0AFA0E0A-193F-49BD-845E-91507B84C03E}">
      <dgm:prSet/>
      <dgm:spPr/>
      <dgm:t>
        <a:bodyPr/>
        <a:lstStyle/>
        <a:p>
          <a:endParaRPr lang="en-US"/>
        </a:p>
      </dgm:t>
    </dgm:pt>
    <dgm:pt modelId="{7C5E9048-8274-4FB5-A99C-44CFFB4E9FC6}" type="sibTrans" cxnId="{0AFA0E0A-193F-49BD-845E-91507B84C03E}">
      <dgm:prSet/>
      <dgm:spPr/>
      <dgm:t>
        <a:bodyPr/>
        <a:lstStyle/>
        <a:p>
          <a:endParaRPr lang="en-US"/>
        </a:p>
      </dgm:t>
    </dgm:pt>
    <dgm:pt modelId="{36EEB8B2-CE37-4409-84D4-59752967BD70}">
      <dgm:prSet phldrT="[Text]" custRadScaleRad="215603" custRadScaleInc="-201394"/>
      <dgm:spPr>
        <a:solidFill>
          <a:srgbClr val="0070C0"/>
        </a:solidFill>
      </dgm:spPr>
      <dgm:t>
        <a:bodyPr/>
        <a:lstStyle/>
        <a:p>
          <a:endParaRPr lang="en-US" dirty="0"/>
        </a:p>
      </dgm:t>
    </dgm:pt>
    <dgm:pt modelId="{4AF0C0CC-37FF-4723-9035-86F7BC33BF72}" type="parTrans" cxnId="{06CFDA91-2E51-4D77-8E01-F3C0D244C88F}">
      <dgm:prSet/>
      <dgm:spPr/>
      <dgm:t>
        <a:bodyPr/>
        <a:lstStyle/>
        <a:p>
          <a:endParaRPr lang="en-US"/>
        </a:p>
      </dgm:t>
    </dgm:pt>
    <dgm:pt modelId="{B4585F26-D19A-49CA-BE4E-946BB1FA93C8}" type="sibTrans" cxnId="{06CFDA91-2E51-4D77-8E01-F3C0D244C88F}">
      <dgm:prSet/>
      <dgm:spPr/>
      <dgm:t>
        <a:bodyPr/>
        <a:lstStyle/>
        <a:p>
          <a:endParaRPr lang="en-US"/>
        </a:p>
      </dgm:t>
    </dgm:pt>
    <dgm:pt modelId="{006E525A-6970-4C54-89B1-D86402E330A4}">
      <dgm:prSet phldrT="[Text]" custRadScaleRad="99824" custRadScaleInc="1748"/>
      <dgm:spPr>
        <a:solidFill>
          <a:schemeClr val="tx2">
            <a:lumMod val="75000"/>
          </a:schemeClr>
        </a:solidFill>
      </dgm:spPr>
      <dgm:t>
        <a:bodyPr/>
        <a:lstStyle/>
        <a:p>
          <a:endParaRPr lang="en-US" dirty="0"/>
        </a:p>
      </dgm:t>
    </dgm:pt>
    <dgm:pt modelId="{6E22E268-9D45-4CEA-A1EE-FC6CFCB1B2F2}" type="parTrans" cxnId="{EC30CDB8-1794-4D40-AB54-BCD9E38B9238}">
      <dgm:prSet/>
      <dgm:spPr/>
      <dgm:t>
        <a:bodyPr/>
        <a:lstStyle/>
        <a:p>
          <a:endParaRPr lang="en-US"/>
        </a:p>
      </dgm:t>
    </dgm:pt>
    <dgm:pt modelId="{45E989D3-9746-406F-BFC4-20AF8AAFDE76}" type="sibTrans" cxnId="{EC30CDB8-1794-4D40-AB54-BCD9E38B9238}">
      <dgm:prSet/>
      <dgm:spPr/>
      <dgm:t>
        <a:bodyPr/>
        <a:lstStyle/>
        <a:p>
          <a:endParaRPr lang="en-US"/>
        </a:p>
      </dgm:t>
    </dgm:pt>
    <dgm:pt modelId="{F9C88419-4A85-4079-9982-5DA024F4B1E0}">
      <dgm:prSet phldrT="[Text]" custRadScaleRad="99824" custRadScaleInc="1748"/>
      <dgm:spPr>
        <a:solidFill>
          <a:schemeClr val="tx2">
            <a:lumMod val="75000"/>
          </a:schemeClr>
        </a:solidFill>
      </dgm:spPr>
      <dgm:t>
        <a:bodyPr/>
        <a:lstStyle/>
        <a:p>
          <a:endParaRPr lang="en-US" dirty="0"/>
        </a:p>
      </dgm:t>
    </dgm:pt>
    <dgm:pt modelId="{F8ED1FD5-BDF9-460D-932F-66BADA874615}" type="parTrans" cxnId="{ECA89DFC-9234-48C2-BED0-E0EC1D7A01BD}">
      <dgm:prSet/>
      <dgm:spPr/>
      <dgm:t>
        <a:bodyPr/>
        <a:lstStyle/>
        <a:p>
          <a:endParaRPr lang="en-US"/>
        </a:p>
      </dgm:t>
    </dgm:pt>
    <dgm:pt modelId="{AAEAD677-4C22-4B6C-8D01-7ECC6A2CA82D}" type="sibTrans" cxnId="{ECA89DFC-9234-48C2-BED0-E0EC1D7A01BD}">
      <dgm:prSet/>
      <dgm:spPr/>
      <dgm:t>
        <a:bodyPr/>
        <a:lstStyle/>
        <a:p>
          <a:endParaRPr lang="en-US"/>
        </a:p>
      </dgm:t>
    </dgm:pt>
    <dgm:pt modelId="{5FB33C3B-DFD3-4A04-8A0B-0837C5C63A52}">
      <dgm:prSet phldrT="[Text]" custRadScaleRad="100503" custRadScaleInc="1392"/>
      <dgm:spPr/>
      <dgm:t>
        <a:bodyPr/>
        <a:lstStyle/>
        <a:p>
          <a:endParaRPr lang="en-US" dirty="0"/>
        </a:p>
      </dgm:t>
    </dgm:pt>
    <dgm:pt modelId="{41D52B18-46AD-4C4D-BF75-3DA9DC60E454}" type="parTrans" cxnId="{21631FAF-3E66-4694-8370-725F98CCB641}">
      <dgm:prSet/>
      <dgm:spPr/>
      <dgm:t>
        <a:bodyPr/>
        <a:lstStyle/>
        <a:p>
          <a:endParaRPr lang="en-US"/>
        </a:p>
      </dgm:t>
    </dgm:pt>
    <dgm:pt modelId="{477F21CB-4500-4002-A453-BBA0AEEF72AB}" type="sibTrans" cxnId="{21631FAF-3E66-4694-8370-725F98CCB641}">
      <dgm:prSet/>
      <dgm:spPr/>
      <dgm:t>
        <a:bodyPr/>
        <a:lstStyle/>
        <a:p>
          <a:endParaRPr lang="en-US"/>
        </a:p>
      </dgm:t>
    </dgm:pt>
    <dgm:pt modelId="{364ECF7A-FF7A-4C51-8426-B79104FC4897}">
      <dgm:prSet phldrT="[Text]" custRadScaleRad="100503" custRadScaleInc="1392"/>
      <dgm:spPr/>
      <dgm:t>
        <a:bodyPr/>
        <a:lstStyle/>
        <a:p>
          <a:endParaRPr lang="en-US" dirty="0"/>
        </a:p>
      </dgm:t>
    </dgm:pt>
    <dgm:pt modelId="{5D13B141-8E70-4120-B7DA-817BBC0A91A1}" type="parTrans" cxnId="{7C4C687D-3579-4D05-A302-B1E1DB384278}">
      <dgm:prSet/>
      <dgm:spPr/>
      <dgm:t>
        <a:bodyPr/>
        <a:lstStyle/>
        <a:p>
          <a:endParaRPr lang="en-US"/>
        </a:p>
      </dgm:t>
    </dgm:pt>
    <dgm:pt modelId="{F098327A-AF18-4E12-AF57-C13B7F212513}" type="sibTrans" cxnId="{7C4C687D-3579-4D05-A302-B1E1DB384278}">
      <dgm:prSet/>
      <dgm:spPr/>
      <dgm:t>
        <a:bodyPr/>
        <a:lstStyle/>
        <a:p>
          <a:endParaRPr lang="en-US"/>
        </a:p>
      </dgm:t>
    </dgm:pt>
    <dgm:pt modelId="{03F30D58-B489-45CD-B86E-D3A66B0572AC}">
      <dgm:prSet phldrT="[Text]" custT="1"/>
      <dgm:spPr>
        <a:solidFill>
          <a:schemeClr val="tx2">
            <a:lumMod val="60000"/>
            <a:lumOff val="40000"/>
          </a:schemeClr>
        </a:solidFill>
      </dgm:spPr>
      <dgm:t>
        <a:bodyPr/>
        <a:lstStyle/>
        <a:p>
          <a:r>
            <a:rPr lang="en-US" sz="1500" b="1" dirty="0" smtClean="0">
              <a:solidFill>
                <a:schemeClr val="tx1"/>
              </a:solidFill>
            </a:rPr>
            <a:t>Accessible</a:t>
          </a:r>
          <a:endParaRPr lang="en-US" sz="1500" b="1" dirty="0">
            <a:solidFill>
              <a:schemeClr val="tx1"/>
            </a:solidFill>
          </a:endParaRPr>
        </a:p>
      </dgm:t>
    </dgm:pt>
    <dgm:pt modelId="{274AEB40-DF72-467B-838E-40053231C390}" type="sibTrans" cxnId="{BE55320D-3562-41D7-8057-33EF007BBAF8}">
      <dgm:prSet/>
      <dgm:spPr/>
      <dgm:t>
        <a:bodyPr/>
        <a:lstStyle/>
        <a:p>
          <a:endParaRPr lang="en-US"/>
        </a:p>
      </dgm:t>
    </dgm:pt>
    <dgm:pt modelId="{69FE2702-08F2-4B0C-8048-428416890449}" type="parTrans" cxnId="{BE55320D-3562-41D7-8057-33EF007BBAF8}">
      <dgm:prSet/>
      <dgm:spPr/>
      <dgm:t>
        <a:bodyPr/>
        <a:lstStyle/>
        <a:p>
          <a:endParaRPr lang="en-US"/>
        </a:p>
      </dgm:t>
    </dgm:pt>
    <dgm:pt modelId="{F1008B00-49D7-484E-86DD-416F3FB575E2}">
      <dgm:prSet phldrT="[Text]" custT="1"/>
      <dgm:spPr>
        <a:solidFill>
          <a:schemeClr val="tx2">
            <a:lumMod val="60000"/>
            <a:lumOff val="40000"/>
          </a:schemeClr>
        </a:solidFill>
      </dgm:spPr>
      <dgm:t>
        <a:bodyPr anchor="ctr"/>
        <a:lstStyle/>
        <a:p>
          <a:r>
            <a:rPr lang="en-US" sz="1600" b="1" dirty="0" smtClean="0">
              <a:solidFill>
                <a:schemeClr val="tx1"/>
              </a:solidFill>
            </a:rPr>
            <a:t>Align to Standards</a:t>
          </a:r>
        </a:p>
      </dgm:t>
    </dgm:pt>
    <dgm:pt modelId="{E939B962-B1C6-48CB-9C0F-A3DCBBCCB12B}" type="sibTrans" cxnId="{9C134DD1-EB99-431C-8B64-CF6FBBAB7575}">
      <dgm:prSet/>
      <dgm:spPr/>
      <dgm:t>
        <a:bodyPr/>
        <a:lstStyle/>
        <a:p>
          <a:endParaRPr lang="en-US"/>
        </a:p>
      </dgm:t>
    </dgm:pt>
    <dgm:pt modelId="{17337011-C67F-403E-B938-0E4B61F69BF7}" type="parTrans" cxnId="{9C134DD1-EB99-431C-8B64-CF6FBBAB7575}">
      <dgm:prSet/>
      <dgm:spPr/>
      <dgm:t>
        <a:bodyPr/>
        <a:lstStyle/>
        <a:p>
          <a:endParaRPr lang="en-US"/>
        </a:p>
      </dgm:t>
    </dgm:pt>
    <dgm:pt modelId="{8573917A-30A5-4F8F-86AB-C833AF43CFF7}">
      <dgm:prSet phldrT="[Text]" custT="1"/>
      <dgm:spPr>
        <a:solidFill>
          <a:schemeClr val="tx2">
            <a:lumMod val="60000"/>
            <a:lumOff val="40000"/>
          </a:schemeClr>
        </a:solidFill>
      </dgm:spPr>
      <dgm:t>
        <a:bodyPr/>
        <a:lstStyle/>
        <a:p>
          <a:pPr>
            <a:lnSpc>
              <a:spcPct val="100000"/>
            </a:lnSpc>
            <a:spcAft>
              <a:spcPts val="0"/>
            </a:spcAft>
          </a:pPr>
          <a:r>
            <a:rPr lang="en-US" sz="1500" b="1" dirty="0" smtClean="0">
              <a:solidFill>
                <a:schemeClr val="tx1"/>
              </a:solidFill>
            </a:rPr>
            <a:t>Valid/ Accurate Inferences</a:t>
          </a:r>
          <a:endParaRPr lang="en-US" sz="1500" b="1" dirty="0">
            <a:solidFill>
              <a:schemeClr val="tx1"/>
            </a:solidFill>
          </a:endParaRPr>
        </a:p>
      </dgm:t>
    </dgm:pt>
    <dgm:pt modelId="{1D8ACDA6-40D8-477D-85CA-024B19145DCC}" type="sibTrans" cxnId="{DC820279-5FB4-41B7-879A-EDA1F8614247}">
      <dgm:prSet/>
      <dgm:spPr/>
      <dgm:t>
        <a:bodyPr/>
        <a:lstStyle/>
        <a:p>
          <a:endParaRPr lang="en-US"/>
        </a:p>
      </dgm:t>
    </dgm:pt>
    <dgm:pt modelId="{93C5BF03-B75C-421C-9038-D1D68F5BD60D}" type="parTrans" cxnId="{DC820279-5FB4-41B7-879A-EDA1F8614247}">
      <dgm:prSet/>
      <dgm:spPr/>
      <dgm:t>
        <a:bodyPr/>
        <a:lstStyle/>
        <a:p>
          <a:endParaRPr lang="en-US"/>
        </a:p>
      </dgm:t>
    </dgm:pt>
    <dgm:pt modelId="{D2543228-8DB9-489E-B8A2-6AEDC7B04FAE}">
      <dgm:prSet phldrT="[Text]" custT="1"/>
      <dgm:spPr>
        <a:solidFill>
          <a:schemeClr val="tx2">
            <a:lumMod val="60000"/>
            <a:lumOff val="40000"/>
          </a:schemeClr>
        </a:solidFill>
      </dgm:spPr>
      <dgm:t>
        <a:bodyPr/>
        <a:lstStyle/>
        <a:p>
          <a:r>
            <a:rPr lang="en-US" sz="1500" b="1" dirty="0" smtClean="0">
              <a:solidFill>
                <a:schemeClr val="tx1"/>
              </a:solidFill>
            </a:rPr>
            <a:t>Range of Rigor/DOK</a:t>
          </a:r>
          <a:endParaRPr lang="en-US" sz="1500" b="1" dirty="0">
            <a:solidFill>
              <a:schemeClr val="tx1"/>
            </a:solidFill>
          </a:endParaRPr>
        </a:p>
      </dgm:t>
    </dgm:pt>
    <dgm:pt modelId="{350454DC-606E-4CCB-A6BB-13985342DA4C}" type="sibTrans" cxnId="{F306E932-1410-4579-BCDA-3FD6874F8B1F}">
      <dgm:prSet/>
      <dgm:spPr/>
      <dgm:t>
        <a:bodyPr/>
        <a:lstStyle/>
        <a:p>
          <a:endParaRPr lang="en-US"/>
        </a:p>
      </dgm:t>
    </dgm:pt>
    <dgm:pt modelId="{E07CDC24-A24E-4631-ADDF-7D42C6FC9648}" type="parTrans" cxnId="{F306E932-1410-4579-BCDA-3FD6874F8B1F}">
      <dgm:prSet/>
      <dgm:spPr/>
      <dgm:t>
        <a:bodyPr/>
        <a:lstStyle/>
        <a:p>
          <a:endParaRPr lang="en-US"/>
        </a:p>
      </dgm:t>
    </dgm:pt>
    <dgm:pt modelId="{2E53273D-1888-41E4-9BFF-FFE01F5D11BF}">
      <dgm:prSet phldrT="[Text]" custT="1"/>
      <dgm:spPr>
        <a:solidFill>
          <a:schemeClr val="tx2">
            <a:lumMod val="60000"/>
            <a:lumOff val="40000"/>
          </a:schemeClr>
        </a:solidFill>
      </dgm:spPr>
      <dgm:t>
        <a:bodyPr/>
        <a:lstStyle/>
        <a:p>
          <a:r>
            <a:rPr lang="en-US" sz="1500" b="1" dirty="0" smtClean="0">
              <a:solidFill>
                <a:schemeClr val="tx1"/>
              </a:solidFill>
            </a:rPr>
            <a:t>Reliable/ Consistent</a:t>
          </a:r>
          <a:endParaRPr lang="en-US" sz="1500" b="1" dirty="0">
            <a:solidFill>
              <a:schemeClr val="tx1"/>
            </a:solidFill>
          </a:endParaRPr>
        </a:p>
      </dgm:t>
    </dgm:pt>
    <dgm:pt modelId="{EB09C622-A817-4310-A861-FDAB0CC75E0C}" type="parTrans" cxnId="{697D6741-5F08-49CA-9A81-B66CEB7FB252}">
      <dgm:prSet/>
      <dgm:spPr/>
      <dgm:t>
        <a:bodyPr/>
        <a:lstStyle/>
        <a:p>
          <a:endParaRPr lang="en-US"/>
        </a:p>
      </dgm:t>
    </dgm:pt>
    <dgm:pt modelId="{C1D49C85-2882-41A1-9D24-741AE4FBF7AB}" type="sibTrans" cxnId="{697D6741-5F08-49CA-9A81-B66CEB7FB252}">
      <dgm:prSet/>
      <dgm:spPr/>
      <dgm:t>
        <a:bodyPr/>
        <a:lstStyle/>
        <a:p>
          <a:endParaRPr lang="en-US"/>
        </a:p>
      </dgm:t>
    </dgm:pt>
    <dgm:pt modelId="{1478F334-6C61-4B87-AAB7-E1CC7AA14E89}" type="pres">
      <dgm:prSet presAssocID="{B77475D4-0695-4DF1-875F-F369E86CE355}" presName="cycle" presStyleCnt="0">
        <dgm:presLayoutVars>
          <dgm:chMax val="1"/>
          <dgm:dir/>
          <dgm:animLvl val="ctr"/>
          <dgm:resizeHandles val="exact"/>
        </dgm:presLayoutVars>
      </dgm:prSet>
      <dgm:spPr/>
      <dgm:t>
        <a:bodyPr/>
        <a:lstStyle/>
        <a:p>
          <a:endParaRPr lang="en-US"/>
        </a:p>
      </dgm:t>
    </dgm:pt>
    <dgm:pt modelId="{99B30735-A99E-404A-A861-A85192B3146B}" type="pres">
      <dgm:prSet presAssocID="{B0FACF3A-65AB-4C41-9671-EFFB281B6856}" presName="centerShape" presStyleLbl="node0" presStyleIdx="0" presStyleCnt="1" custScaleX="146410" custScaleY="146410" custLinFactNeighborY="-402"/>
      <dgm:spPr/>
      <dgm:t>
        <a:bodyPr/>
        <a:lstStyle/>
        <a:p>
          <a:endParaRPr lang="en-US"/>
        </a:p>
      </dgm:t>
    </dgm:pt>
    <dgm:pt modelId="{411F846E-4627-408C-9BE6-95015995E669}" type="pres">
      <dgm:prSet presAssocID="{E07CDC24-A24E-4631-ADDF-7D42C6FC9648}" presName="Name9" presStyleLbl="parChTrans1D2" presStyleIdx="0" presStyleCnt="6"/>
      <dgm:spPr/>
      <dgm:t>
        <a:bodyPr/>
        <a:lstStyle/>
        <a:p>
          <a:endParaRPr lang="en-US"/>
        </a:p>
      </dgm:t>
    </dgm:pt>
    <dgm:pt modelId="{F76852E3-DECC-4FBC-A405-E353EB15706F}" type="pres">
      <dgm:prSet presAssocID="{E07CDC24-A24E-4631-ADDF-7D42C6FC9648}" presName="connTx" presStyleLbl="parChTrans1D2" presStyleIdx="0" presStyleCnt="6"/>
      <dgm:spPr/>
      <dgm:t>
        <a:bodyPr/>
        <a:lstStyle/>
        <a:p>
          <a:endParaRPr lang="en-US"/>
        </a:p>
      </dgm:t>
    </dgm:pt>
    <dgm:pt modelId="{6466CA50-97BA-4F81-87B2-8F13A1DEA9E5}" type="pres">
      <dgm:prSet presAssocID="{D2543228-8DB9-489E-B8A2-6AEDC7B04FAE}" presName="node" presStyleLbl="node1" presStyleIdx="0" presStyleCnt="6" custRadScaleRad="101157" custRadScaleInc="-592403">
        <dgm:presLayoutVars>
          <dgm:bulletEnabled val="1"/>
        </dgm:presLayoutVars>
      </dgm:prSet>
      <dgm:spPr/>
      <dgm:t>
        <a:bodyPr/>
        <a:lstStyle/>
        <a:p>
          <a:endParaRPr lang="en-US"/>
        </a:p>
      </dgm:t>
    </dgm:pt>
    <dgm:pt modelId="{A6491908-51C1-4F8A-8450-8C4CE25F48EB}" type="pres">
      <dgm:prSet presAssocID="{93C5BF03-B75C-421C-9038-D1D68F5BD60D}" presName="Name9" presStyleLbl="parChTrans1D2" presStyleIdx="1" presStyleCnt="6"/>
      <dgm:spPr/>
      <dgm:t>
        <a:bodyPr/>
        <a:lstStyle/>
        <a:p>
          <a:endParaRPr lang="en-US"/>
        </a:p>
      </dgm:t>
    </dgm:pt>
    <dgm:pt modelId="{3427AA2A-79EF-45D9-A49D-F14849FAB81D}" type="pres">
      <dgm:prSet presAssocID="{93C5BF03-B75C-421C-9038-D1D68F5BD60D}" presName="connTx" presStyleLbl="parChTrans1D2" presStyleIdx="1" presStyleCnt="6"/>
      <dgm:spPr/>
      <dgm:t>
        <a:bodyPr/>
        <a:lstStyle/>
        <a:p>
          <a:endParaRPr lang="en-US"/>
        </a:p>
      </dgm:t>
    </dgm:pt>
    <dgm:pt modelId="{209B7DF9-DA82-4CFC-B1D5-9E982D1AFD87}" type="pres">
      <dgm:prSet presAssocID="{8573917A-30A5-4F8F-86AB-C833AF43CFF7}" presName="node" presStyleLbl="node1" presStyleIdx="1" presStyleCnt="6" custRadScaleRad="100503" custRadScaleInc="-1392">
        <dgm:presLayoutVars>
          <dgm:bulletEnabled val="1"/>
        </dgm:presLayoutVars>
      </dgm:prSet>
      <dgm:spPr/>
      <dgm:t>
        <a:bodyPr/>
        <a:lstStyle/>
        <a:p>
          <a:endParaRPr lang="en-US"/>
        </a:p>
      </dgm:t>
    </dgm:pt>
    <dgm:pt modelId="{96778CC1-2C19-420A-A369-26F7712B3245}" type="pres">
      <dgm:prSet presAssocID="{17337011-C67F-403E-B938-0E4B61F69BF7}" presName="Name9" presStyleLbl="parChTrans1D2" presStyleIdx="2" presStyleCnt="6"/>
      <dgm:spPr/>
      <dgm:t>
        <a:bodyPr/>
        <a:lstStyle/>
        <a:p>
          <a:endParaRPr lang="en-US"/>
        </a:p>
      </dgm:t>
    </dgm:pt>
    <dgm:pt modelId="{E1F8A8A2-8592-4916-A7E4-4137DFDBEF55}" type="pres">
      <dgm:prSet presAssocID="{17337011-C67F-403E-B938-0E4B61F69BF7}" presName="connTx" presStyleLbl="parChTrans1D2" presStyleIdx="2" presStyleCnt="6"/>
      <dgm:spPr/>
      <dgm:t>
        <a:bodyPr/>
        <a:lstStyle/>
        <a:p>
          <a:endParaRPr lang="en-US"/>
        </a:p>
      </dgm:t>
    </dgm:pt>
    <dgm:pt modelId="{48CE7B46-6593-4E89-BD08-C287F86B7761}" type="pres">
      <dgm:prSet presAssocID="{F1008B00-49D7-484E-86DD-416F3FB575E2}" presName="node" presStyleLbl="node1" presStyleIdx="2" presStyleCnt="6" custRadScaleRad="99824" custRadScaleInc="-1748">
        <dgm:presLayoutVars>
          <dgm:bulletEnabled val="1"/>
        </dgm:presLayoutVars>
      </dgm:prSet>
      <dgm:spPr/>
      <dgm:t>
        <a:bodyPr/>
        <a:lstStyle/>
        <a:p>
          <a:endParaRPr lang="en-US"/>
        </a:p>
      </dgm:t>
    </dgm:pt>
    <dgm:pt modelId="{44B874E7-AE02-48A7-AAD4-256D8819DDC0}" type="pres">
      <dgm:prSet presAssocID="{EB09C622-A817-4310-A861-FDAB0CC75E0C}" presName="Name9" presStyleLbl="parChTrans1D2" presStyleIdx="3" presStyleCnt="6"/>
      <dgm:spPr/>
      <dgm:t>
        <a:bodyPr/>
        <a:lstStyle/>
        <a:p>
          <a:endParaRPr lang="en-US"/>
        </a:p>
      </dgm:t>
    </dgm:pt>
    <dgm:pt modelId="{05F67089-3749-4694-A5A0-7715BD821A7E}" type="pres">
      <dgm:prSet presAssocID="{EB09C622-A817-4310-A861-FDAB0CC75E0C}" presName="connTx" presStyleLbl="parChTrans1D2" presStyleIdx="3" presStyleCnt="6"/>
      <dgm:spPr/>
      <dgm:t>
        <a:bodyPr/>
        <a:lstStyle/>
        <a:p>
          <a:endParaRPr lang="en-US"/>
        </a:p>
      </dgm:t>
    </dgm:pt>
    <dgm:pt modelId="{50691EDA-6677-4A33-9382-5F4E843D5FC3}" type="pres">
      <dgm:prSet presAssocID="{2E53273D-1888-41E4-9BFF-FFE01F5D11BF}" presName="node" presStyleLbl="node1" presStyleIdx="3" presStyleCnt="6" custRadScaleRad="103085" custRadScaleInc="385217">
        <dgm:presLayoutVars>
          <dgm:bulletEnabled val="1"/>
        </dgm:presLayoutVars>
      </dgm:prSet>
      <dgm:spPr/>
      <dgm:t>
        <a:bodyPr/>
        <a:lstStyle/>
        <a:p>
          <a:endParaRPr lang="en-US"/>
        </a:p>
      </dgm:t>
    </dgm:pt>
    <dgm:pt modelId="{75D221AF-98B5-4F88-A621-4CF549A39B60}" type="pres">
      <dgm:prSet presAssocID="{69FE2702-08F2-4B0C-8048-428416890449}" presName="Name9" presStyleLbl="parChTrans1D2" presStyleIdx="4" presStyleCnt="6"/>
      <dgm:spPr/>
      <dgm:t>
        <a:bodyPr/>
        <a:lstStyle/>
        <a:p>
          <a:endParaRPr lang="en-US"/>
        </a:p>
      </dgm:t>
    </dgm:pt>
    <dgm:pt modelId="{0F113952-AC74-4AAF-81D9-9FEF41AEB0DE}" type="pres">
      <dgm:prSet presAssocID="{69FE2702-08F2-4B0C-8048-428416890449}" presName="connTx" presStyleLbl="parChTrans1D2" presStyleIdx="4" presStyleCnt="6"/>
      <dgm:spPr/>
      <dgm:t>
        <a:bodyPr/>
        <a:lstStyle/>
        <a:p>
          <a:endParaRPr lang="en-US"/>
        </a:p>
      </dgm:t>
    </dgm:pt>
    <dgm:pt modelId="{25B375B1-363A-44A9-91AA-375583A6B76A}" type="pres">
      <dgm:prSet presAssocID="{03F30D58-B489-45CD-B86E-D3A66B0572AC}" presName="node" presStyleLbl="node1" presStyleIdx="4" presStyleCnt="6" custRadScaleRad="99824" custRadScaleInc="1748">
        <dgm:presLayoutVars>
          <dgm:bulletEnabled val="1"/>
        </dgm:presLayoutVars>
      </dgm:prSet>
      <dgm:spPr/>
      <dgm:t>
        <a:bodyPr/>
        <a:lstStyle/>
        <a:p>
          <a:endParaRPr lang="en-US"/>
        </a:p>
      </dgm:t>
    </dgm:pt>
    <dgm:pt modelId="{F15FE36D-077B-4993-B36D-79F4AA154A57}" type="pres">
      <dgm:prSet presAssocID="{C67962DE-4D34-4CCD-9C93-BC57134F95AD}" presName="Name9" presStyleLbl="parChTrans1D2" presStyleIdx="5" presStyleCnt="6"/>
      <dgm:spPr/>
      <dgm:t>
        <a:bodyPr/>
        <a:lstStyle/>
        <a:p>
          <a:endParaRPr lang="en-US"/>
        </a:p>
      </dgm:t>
    </dgm:pt>
    <dgm:pt modelId="{A0DA339C-ECF9-4392-AAA3-6B3482725B40}" type="pres">
      <dgm:prSet presAssocID="{C67962DE-4D34-4CCD-9C93-BC57134F95AD}" presName="connTx" presStyleLbl="parChTrans1D2" presStyleIdx="5" presStyleCnt="6"/>
      <dgm:spPr/>
      <dgm:t>
        <a:bodyPr/>
        <a:lstStyle/>
        <a:p>
          <a:endParaRPr lang="en-US"/>
        </a:p>
      </dgm:t>
    </dgm:pt>
    <dgm:pt modelId="{C95DAECA-0050-461E-85EE-817D7139BC3F}" type="pres">
      <dgm:prSet presAssocID="{84530F4E-5010-4EEA-8D9F-A2EA1736D4F3}" presName="node" presStyleLbl="node1" presStyleIdx="5" presStyleCnt="6" custRadScaleRad="105080" custRadScaleInc="200036">
        <dgm:presLayoutVars>
          <dgm:bulletEnabled val="1"/>
        </dgm:presLayoutVars>
      </dgm:prSet>
      <dgm:spPr/>
      <dgm:t>
        <a:bodyPr/>
        <a:lstStyle/>
        <a:p>
          <a:endParaRPr lang="en-US"/>
        </a:p>
      </dgm:t>
    </dgm:pt>
  </dgm:ptLst>
  <dgm:cxnLst>
    <dgm:cxn modelId="{9C134DD1-EB99-431C-8B64-CF6FBBAB7575}" srcId="{B0FACF3A-65AB-4C41-9671-EFFB281B6856}" destId="{F1008B00-49D7-484E-86DD-416F3FB575E2}" srcOrd="2" destOrd="0" parTransId="{17337011-C67F-403E-B938-0E4B61F69BF7}" sibTransId="{E939B962-B1C6-48CB-9C0F-A3DCBBCCB12B}"/>
    <dgm:cxn modelId="{B7F79D61-935B-4B4E-B541-52C558393313}" type="presOf" srcId="{03F30D58-B489-45CD-B86E-D3A66B0572AC}" destId="{25B375B1-363A-44A9-91AA-375583A6B76A}" srcOrd="0" destOrd="0" presId="urn:microsoft.com/office/officeart/2005/8/layout/radial1"/>
    <dgm:cxn modelId="{EC30CDB8-1794-4D40-AB54-BCD9E38B9238}" srcId="{B77475D4-0695-4DF1-875F-F369E86CE355}" destId="{006E525A-6970-4C54-89B1-D86402E330A4}" srcOrd="2" destOrd="0" parTransId="{6E22E268-9D45-4CEA-A1EE-FC6CFCB1B2F2}" sibTransId="{45E989D3-9746-406F-BFC4-20AF8AAFDE76}"/>
    <dgm:cxn modelId="{C94806A0-84F5-45FA-A40B-C19A79749CDE}" type="presOf" srcId="{69FE2702-08F2-4B0C-8048-428416890449}" destId="{75D221AF-98B5-4F88-A621-4CF549A39B60}" srcOrd="0" destOrd="0" presId="urn:microsoft.com/office/officeart/2005/8/layout/radial1"/>
    <dgm:cxn modelId="{BE55320D-3562-41D7-8057-33EF007BBAF8}" srcId="{B0FACF3A-65AB-4C41-9671-EFFB281B6856}" destId="{03F30D58-B489-45CD-B86E-D3A66B0572AC}" srcOrd="4" destOrd="0" parTransId="{69FE2702-08F2-4B0C-8048-428416890449}" sibTransId="{274AEB40-DF72-467B-838E-40053231C390}"/>
    <dgm:cxn modelId="{7C4C687D-3579-4D05-A302-B1E1DB384278}" srcId="{B77475D4-0695-4DF1-875F-F369E86CE355}" destId="{364ECF7A-FF7A-4C51-8426-B79104FC4897}" srcOrd="5" destOrd="0" parTransId="{5D13B141-8E70-4120-B7DA-817BBC0A91A1}" sibTransId="{F098327A-AF18-4E12-AF57-C13B7F212513}"/>
    <dgm:cxn modelId="{21631FAF-3E66-4694-8370-725F98CCB641}" srcId="{B77475D4-0695-4DF1-875F-F369E86CE355}" destId="{5FB33C3B-DFD3-4A04-8A0B-0837C5C63A52}" srcOrd="4" destOrd="0" parTransId="{41D52B18-46AD-4C4D-BF75-3DA9DC60E454}" sibTransId="{477F21CB-4500-4002-A453-BBA0AEEF72AB}"/>
    <dgm:cxn modelId="{C083C58F-8645-416D-8073-A3F6D4033BA2}" type="presOf" srcId="{8573917A-30A5-4F8F-86AB-C833AF43CFF7}" destId="{209B7DF9-DA82-4CFC-B1D5-9E982D1AFD87}" srcOrd="0" destOrd="0" presId="urn:microsoft.com/office/officeart/2005/8/layout/radial1"/>
    <dgm:cxn modelId="{06CFDA91-2E51-4D77-8E01-F3C0D244C88F}" srcId="{B77475D4-0695-4DF1-875F-F369E86CE355}" destId="{36EEB8B2-CE37-4409-84D4-59752967BD70}" srcOrd="1" destOrd="0" parTransId="{4AF0C0CC-37FF-4723-9035-86F7BC33BF72}" sibTransId="{B4585F26-D19A-49CA-BE4E-946BB1FA93C8}"/>
    <dgm:cxn modelId="{76A8BD4B-6DC2-4049-A140-664B4D331379}" type="presOf" srcId="{17337011-C67F-403E-B938-0E4B61F69BF7}" destId="{96778CC1-2C19-420A-A369-26F7712B3245}" srcOrd="0" destOrd="0" presId="urn:microsoft.com/office/officeart/2005/8/layout/radial1"/>
    <dgm:cxn modelId="{8F491BCD-537D-4746-A961-78BF28864244}" srcId="{B77475D4-0695-4DF1-875F-F369E86CE355}" destId="{B0FACF3A-65AB-4C41-9671-EFFB281B6856}" srcOrd="0" destOrd="0" parTransId="{C70EA40F-1B81-4942-82CD-98E480FA4E3D}" sibTransId="{786D33A5-CDA2-4954-869A-531996212C16}"/>
    <dgm:cxn modelId="{C0AA942D-4074-4B24-A081-556FFC6DD29A}" type="presOf" srcId="{C67962DE-4D34-4CCD-9C93-BC57134F95AD}" destId="{A0DA339C-ECF9-4392-AAA3-6B3482725B40}" srcOrd="1" destOrd="0" presId="urn:microsoft.com/office/officeart/2005/8/layout/radial1"/>
    <dgm:cxn modelId="{83692B0E-5160-4CCB-A6D2-56B3780D04DC}" type="presOf" srcId="{C67962DE-4D34-4CCD-9C93-BC57134F95AD}" destId="{F15FE36D-077B-4993-B36D-79F4AA154A57}" srcOrd="0" destOrd="0" presId="urn:microsoft.com/office/officeart/2005/8/layout/radial1"/>
    <dgm:cxn modelId="{4A2A6897-D423-4687-ABA1-890F9E3F3179}" type="presOf" srcId="{F1008B00-49D7-484E-86DD-416F3FB575E2}" destId="{48CE7B46-6593-4E89-BD08-C287F86B7761}" srcOrd="0" destOrd="0" presId="urn:microsoft.com/office/officeart/2005/8/layout/radial1"/>
    <dgm:cxn modelId="{ECA89DFC-9234-48C2-BED0-E0EC1D7A01BD}" srcId="{B77475D4-0695-4DF1-875F-F369E86CE355}" destId="{F9C88419-4A85-4079-9982-5DA024F4B1E0}" srcOrd="3" destOrd="0" parTransId="{F8ED1FD5-BDF9-460D-932F-66BADA874615}" sibTransId="{AAEAD677-4C22-4B6C-8D01-7ECC6A2CA82D}"/>
    <dgm:cxn modelId="{791C06E5-AE93-4810-AF16-E52D946661D6}" type="presOf" srcId="{E07CDC24-A24E-4631-ADDF-7D42C6FC9648}" destId="{411F846E-4627-408C-9BE6-95015995E669}" srcOrd="0" destOrd="0" presId="urn:microsoft.com/office/officeart/2005/8/layout/radial1"/>
    <dgm:cxn modelId="{8A4404FF-E308-469E-A182-FE7828722BFC}" type="presOf" srcId="{EB09C622-A817-4310-A861-FDAB0CC75E0C}" destId="{44B874E7-AE02-48A7-AAD4-256D8819DDC0}" srcOrd="0" destOrd="0" presId="urn:microsoft.com/office/officeart/2005/8/layout/radial1"/>
    <dgm:cxn modelId="{DC820279-5FB4-41B7-879A-EDA1F8614247}" srcId="{B0FACF3A-65AB-4C41-9671-EFFB281B6856}" destId="{8573917A-30A5-4F8F-86AB-C833AF43CFF7}" srcOrd="1" destOrd="0" parTransId="{93C5BF03-B75C-421C-9038-D1D68F5BD60D}" sibTransId="{1D8ACDA6-40D8-477D-85CA-024B19145DCC}"/>
    <dgm:cxn modelId="{8E981319-1D9D-43D1-B697-88AF5904179E}" type="presOf" srcId="{B0FACF3A-65AB-4C41-9671-EFFB281B6856}" destId="{99B30735-A99E-404A-A861-A85192B3146B}" srcOrd="0" destOrd="0" presId="urn:microsoft.com/office/officeart/2005/8/layout/radial1"/>
    <dgm:cxn modelId="{F306E932-1410-4579-BCDA-3FD6874F8B1F}" srcId="{B0FACF3A-65AB-4C41-9671-EFFB281B6856}" destId="{D2543228-8DB9-489E-B8A2-6AEDC7B04FAE}" srcOrd="0" destOrd="0" parTransId="{E07CDC24-A24E-4631-ADDF-7D42C6FC9648}" sibTransId="{350454DC-606E-4CCB-A6BB-13985342DA4C}"/>
    <dgm:cxn modelId="{895BACF6-0F0F-4FCD-8D87-BFD52378860F}" type="presOf" srcId="{EB09C622-A817-4310-A861-FDAB0CC75E0C}" destId="{05F67089-3749-4694-A5A0-7715BD821A7E}" srcOrd="1" destOrd="0" presId="urn:microsoft.com/office/officeart/2005/8/layout/radial1"/>
    <dgm:cxn modelId="{9F164F90-0B05-4749-AD05-8F1B9D7D842B}" type="presOf" srcId="{2E53273D-1888-41E4-9BFF-FFE01F5D11BF}" destId="{50691EDA-6677-4A33-9382-5F4E843D5FC3}" srcOrd="0" destOrd="0" presId="urn:microsoft.com/office/officeart/2005/8/layout/radial1"/>
    <dgm:cxn modelId="{699F7F54-CA6C-4082-88AE-4D116D6F5B48}" type="presOf" srcId="{B77475D4-0695-4DF1-875F-F369E86CE355}" destId="{1478F334-6C61-4B87-AAB7-E1CC7AA14E89}" srcOrd="0" destOrd="0" presId="urn:microsoft.com/office/officeart/2005/8/layout/radial1"/>
    <dgm:cxn modelId="{7367090A-9708-4E10-9A66-B7998749C50F}" type="presOf" srcId="{84530F4E-5010-4EEA-8D9F-A2EA1736D4F3}" destId="{C95DAECA-0050-461E-85EE-817D7139BC3F}" srcOrd="0" destOrd="0" presId="urn:microsoft.com/office/officeart/2005/8/layout/radial1"/>
    <dgm:cxn modelId="{0AFA0E0A-193F-49BD-845E-91507B84C03E}" srcId="{B0FACF3A-65AB-4C41-9671-EFFB281B6856}" destId="{84530F4E-5010-4EEA-8D9F-A2EA1736D4F3}" srcOrd="5" destOrd="0" parTransId="{C67962DE-4D34-4CCD-9C93-BC57134F95AD}" sibTransId="{7C5E9048-8274-4FB5-A99C-44CFFB4E9FC6}"/>
    <dgm:cxn modelId="{697D6741-5F08-49CA-9A81-B66CEB7FB252}" srcId="{B0FACF3A-65AB-4C41-9671-EFFB281B6856}" destId="{2E53273D-1888-41E4-9BFF-FFE01F5D11BF}" srcOrd="3" destOrd="0" parTransId="{EB09C622-A817-4310-A861-FDAB0CC75E0C}" sibTransId="{C1D49C85-2882-41A1-9D24-741AE4FBF7AB}"/>
    <dgm:cxn modelId="{20FF728B-2166-4244-9DDC-C2F76937B076}" type="presOf" srcId="{93C5BF03-B75C-421C-9038-D1D68F5BD60D}" destId="{A6491908-51C1-4F8A-8450-8C4CE25F48EB}" srcOrd="0" destOrd="0" presId="urn:microsoft.com/office/officeart/2005/8/layout/radial1"/>
    <dgm:cxn modelId="{4ABF6DB5-AE94-454D-8238-611DDB5D7EAF}" type="presOf" srcId="{69FE2702-08F2-4B0C-8048-428416890449}" destId="{0F113952-AC74-4AAF-81D9-9FEF41AEB0DE}" srcOrd="1" destOrd="0" presId="urn:microsoft.com/office/officeart/2005/8/layout/radial1"/>
    <dgm:cxn modelId="{791255F9-E751-4D5B-B264-F473D110FD7E}" type="presOf" srcId="{E07CDC24-A24E-4631-ADDF-7D42C6FC9648}" destId="{F76852E3-DECC-4FBC-A405-E353EB15706F}" srcOrd="1" destOrd="0" presId="urn:microsoft.com/office/officeart/2005/8/layout/radial1"/>
    <dgm:cxn modelId="{0C8C2F9D-5FFC-4A39-AC44-9F230C60A8E7}" type="presOf" srcId="{17337011-C67F-403E-B938-0E4B61F69BF7}" destId="{E1F8A8A2-8592-4916-A7E4-4137DFDBEF55}" srcOrd="1" destOrd="0" presId="urn:microsoft.com/office/officeart/2005/8/layout/radial1"/>
    <dgm:cxn modelId="{7E95AB3D-6E52-49FD-81D3-81D6ADCF0A10}" type="presOf" srcId="{D2543228-8DB9-489E-B8A2-6AEDC7B04FAE}" destId="{6466CA50-97BA-4F81-87B2-8F13A1DEA9E5}" srcOrd="0" destOrd="0" presId="urn:microsoft.com/office/officeart/2005/8/layout/radial1"/>
    <dgm:cxn modelId="{974B3873-748D-40D4-A052-CCE2F000DBAF}" type="presOf" srcId="{93C5BF03-B75C-421C-9038-D1D68F5BD60D}" destId="{3427AA2A-79EF-45D9-A49D-F14849FAB81D}" srcOrd="1" destOrd="0" presId="urn:microsoft.com/office/officeart/2005/8/layout/radial1"/>
    <dgm:cxn modelId="{68DE5D12-2717-42C1-827E-809376EBD9A1}" type="presParOf" srcId="{1478F334-6C61-4B87-AAB7-E1CC7AA14E89}" destId="{99B30735-A99E-404A-A861-A85192B3146B}" srcOrd="0" destOrd="0" presId="urn:microsoft.com/office/officeart/2005/8/layout/radial1"/>
    <dgm:cxn modelId="{44A58F19-735D-4449-AE6E-A9CB9E24F46E}" type="presParOf" srcId="{1478F334-6C61-4B87-AAB7-E1CC7AA14E89}" destId="{411F846E-4627-408C-9BE6-95015995E669}" srcOrd="1" destOrd="0" presId="urn:microsoft.com/office/officeart/2005/8/layout/radial1"/>
    <dgm:cxn modelId="{CAB1A80F-8C22-4EA9-B0C3-551CF18E31EC}" type="presParOf" srcId="{411F846E-4627-408C-9BE6-95015995E669}" destId="{F76852E3-DECC-4FBC-A405-E353EB15706F}" srcOrd="0" destOrd="0" presId="urn:microsoft.com/office/officeart/2005/8/layout/radial1"/>
    <dgm:cxn modelId="{1823E498-63D9-4F6B-BDB8-529742499374}" type="presParOf" srcId="{1478F334-6C61-4B87-AAB7-E1CC7AA14E89}" destId="{6466CA50-97BA-4F81-87B2-8F13A1DEA9E5}" srcOrd="2" destOrd="0" presId="urn:microsoft.com/office/officeart/2005/8/layout/radial1"/>
    <dgm:cxn modelId="{85C0FB88-C6A9-4465-BEC4-1FC0C5E92B6D}" type="presParOf" srcId="{1478F334-6C61-4B87-AAB7-E1CC7AA14E89}" destId="{A6491908-51C1-4F8A-8450-8C4CE25F48EB}" srcOrd="3" destOrd="0" presId="urn:microsoft.com/office/officeart/2005/8/layout/radial1"/>
    <dgm:cxn modelId="{81C113A6-412A-4555-B2AA-8182ED7A6C04}" type="presParOf" srcId="{A6491908-51C1-4F8A-8450-8C4CE25F48EB}" destId="{3427AA2A-79EF-45D9-A49D-F14849FAB81D}" srcOrd="0" destOrd="0" presId="urn:microsoft.com/office/officeart/2005/8/layout/radial1"/>
    <dgm:cxn modelId="{EE7BEF90-636D-4DB2-8A77-67F71E703081}" type="presParOf" srcId="{1478F334-6C61-4B87-AAB7-E1CC7AA14E89}" destId="{209B7DF9-DA82-4CFC-B1D5-9E982D1AFD87}" srcOrd="4" destOrd="0" presId="urn:microsoft.com/office/officeart/2005/8/layout/radial1"/>
    <dgm:cxn modelId="{F4D3DF9E-2FAB-4313-8AC2-D1E2303BBF2B}" type="presParOf" srcId="{1478F334-6C61-4B87-AAB7-E1CC7AA14E89}" destId="{96778CC1-2C19-420A-A369-26F7712B3245}" srcOrd="5" destOrd="0" presId="urn:microsoft.com/office/officeart/2005/8/layout/radial1"/>
    <dgm:cxn modelId="{625D0171-AC83-484E-983D-19B4D902E3CD}" type="presParOf" srcId="{96778CC1-2C19-420A-A369-26F7712B3245}" destId="{E1F8A8A2-8592-4916-A7E4-4137DFDBEF55}" srcOrd="0" destOrd="0" presId="urn:microsoft.com/office/officeart/2005/8/layout/radial1"/>
    <dgm:cxn modelId="{B12C0D1B-C3D1-469D-BBCD-F02D4630973A}" type="presParOf" srcId="{1478F334-6C61-4B87-AAB7-E1CC7AA14E89}" destId="{48CE7B46-6593-4E89-BD08-C287F86B7761}" srcOrd="6" destOrd="0" presId="urn:microsoft.com/office/officeart/2005/8/layout/radial1"/>
    <dgm:cxn modelId="{5813AC8E-61C4-475A-8728-A10AB2230B9B}" type="presParOf" srcId="{1478F334-6C61-4B87-AAB7-E1CC7AA14E89}" destId="{44B874E7-AE02-48A7-AAD4-256D8819DDC0}" srcOrd="7" destOrd="0" presId="urn:microsoft.com/office/officeart/2005/8/layout/radial1"/>
    <dgm:cxn modelId="{C160FE79-8A5D-4CF2-BEBA-D66B04DAD257}" type="presParOf" srcId="{44B874E7-AE02-48A7-AAD4-256D8819DDC0}" destId="{05F67089-3749-4694-A5A0-7715BD821A7E}" srcOrd="0" destOrd="0" presId="urn:microsoft.com/office/officeart/2005/8/layout/radial1"/>
    <dgm:cxn modelId="{989AE27B-C4C7-40CC-8D3F-D4DA643466BB}" type="presParOf" srcId="{1478F334-6C61-4B87-AAB7-E1CC7AA14E89}" destId="{50691EDA-6677-4A33-9382-5F4E843D5FC3}" srcOrd="8" destOrd="0" presId="urn:microsoft.com/office/officeart/2005/8/layout/radial1"/>
    <dgm:cxn modelId="{D0661376-008B-4A0F-A199-13B863AE1AA6}" type="presParOf" srcId="{1478F334-6C61-4B87-AAB7-E1CC7AA14E89}" destId="{75D221AF-98B5-4F88-A621-4CF549A39B60}" srcOrd="9" destOrd="0" presId="urn:microsoft.com/office/officeart/2005/8/layout/radial1"/>
    <dgm:cxn modelId="{EF01335E-CFDC-447E-94F3-99B1327BB8B8}" type="presParOf" srcId="{75D221AF-98B5-4F88-A621-4CF549A39B60}" destId="{0F113952-AC74-4AAF-81D9-9FEF41AEB0DE}" srcOrd="0" destOrd="0" presId="urn:microsoft.com/office/officeart/2005/8/layout/radial1"/>
    <dgm:cxn modelId="{58A62A3F-DA98-419A-98E2-5BEBD99920EC}" type="presParOf" srcId="{1478F334-6C61-4B87-AAB7-E1CC7AA14E89}" destId="{25B375B1-363A-44A9-91AA-375583A6B76A}" srcOrd="10" destOrd="0" presId="urn:microsoft.com/office/officeart/2005/8/layout/radial1"/>
    <dgm:cxn modelId="{72612C69-7C1C-4262-96FF-3835363F7AB3}" type="presParOf" srcId="{1478F334-6C61-4B87-AAB7-E1CC7AA14E89}" destId="{F15FE36D-077B-4993-B36D-79F4AA154A57}" srcOrd="11" destOrd="0" presId="urn:microsoft.com/office/officeart/2005/8/layout/radial1"/>
    <dgm:cxn modelId="{A24F3AC6-F12B-4068-A175-D6020F0D41D2}" type="presParOf" srcId="{F15FE36D-077B-4993-B36D-79F4AA154A57}" destId="{A0DA339C-ECF9-4392-AAA3-6B3482725B40}" srcOrd="0" destOrd="0" presId="urn:microsoft.com/office/officeart/2005/8/layout/radial1"/>
    <dgm:cxn modelId="{53BD6044-A727-4E50-80B4-8E3BA36E0160}" type="presParOf" srcId="{1478F334-6C61-4B87-AAB7-E1CC7AA14E89}" destId="{C95DAECA-0050-461E-85EE-817D7139BC3F}" srcOrd="12"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082FA-F7C2-4A62-BEA3-83817F5CB4D9}">
      <dsp:nvSpPr>
        <dsp:cNvPr id="0" name=""/>
        <dsp:cNvSpPr/>
      </dsp:nvSpPr>
      <dsp:spPr>
        <a:xfrm>
          <a:off x="-152394" y="220482"/>
          <a:ext cx="5588275" cy="5168516"/>
        </a:xfrm>
        <a:prstGeom prst="pie">
          <a:avLst>
            <a:gd name="adj1" fmla="val 5400000"/>
            <a:gd name="adj2" fmla="val 1620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730FB-CA25-4F21-96E0-94D823E0BD5C}">
      <dsp:nvSpPr>
        <dsp:cNvPr id="0" name=""/>
        <dsp:cNvSpPr/>
      </dsp:nvSpPr>
      <dsp:spPr>
        <a:xfrm>
          <a:off x="2642938" y="198132"/>
          <a:ext cx="5814059" cy="4983480"/>
        </a:xfrm>
        <a:prstGeom prst="rect">
          <a:avLst/>
        </a:prstGeom>
        <a:solidFill>
          <a:schemeClr val="tx2">
            <a:lumMod val="20000"/>
            <a:lumOff val="80000"/>
          </a:schemeClr>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ts val="0"/>
            </a:spcAft>
          </a:pPr>
          <a:r>
            <a:rPr lang="en-US" sz="2400" b="1" kern="1200" dirty="0" smtClean="0"/>
            <a:t>Administrator-supported</a:t>
          </a:r>
        </a:p>
        <a:p>
          <a:pPr lvl="0" algn="l" defTabSz="1066800">
            <a:lnSpc>
              <a:spcPct val="100000"/>
            </a:lnSpc>
            <a:spcBef>
              <a:spcPct val="0"/>
            </a:spcBef>
            <a:spcAft>
              <a:spcPts val="0"/>
            </a:spcAft>
          </a:pPr>
          <a:r>
            <a:rPr lang="en-US" sz="1800" kern="1200" dirty="0" smtClean="0"/>
            <a:t>Provide a supportive  and collaborative environment</a:t>
          </a:r>
        </a:p>
        <a:p>
          <a:pPr lvl="0" algn="l" defTabSz="1066800">
            <a:lnSpc>
              <a:spcPct val="100000"/>
            </a:lnSpc>
            <a:spcBef>
              <a:spcPct val="0"/>
            </a:spcBef>
            <a:spcAft>
              <a:spcPts val="0"/>
            </a:spcAft>
          </a:pPr>
          <a:r>
            <a:rPr lang="en-US" sz="1800" kern="1200" dirty="0" smtClean="0"/>
            <a:t>Assess quality and provide approval and final score of SGOs</a:t>
          </a:r>
        </a:p>
      </dsp:txBody>
      <dsp:txXfrm>
        <a:off x="2642938" y="198132"/>
        <a:ext cx="5814059" cy="1495047"/>
      </dsp:txXfrm>
    </dsp:sp>
    <dsp:sp modelId="{D74FD973-DCBD-4756-8392-449F5AF7CF8B}">
      <dsp:nvSpPr>
        <dsp:cNvPr id="0" name=""/>
        <dsp:cNvSpPr/>
      </dsp:nvSpPr>
      <dsp:spPr>
        <a:xfrm>
          <a:off x="660431" y="1371593"/>
          <a:ext cx="3965014" cy="4004695"/>
        </a:xfrm>
        <a:prstGeom prst="pie">
          <a:avLst>
            <a:gd name="adj1" fmla="val 5400000"/>
            <a:gd name="adj2" fmla="val 1620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95FB8-636A-4418-9E5B-2CE0925AB88A}">
      <dsp:nvSpPr>
        <dsp:cNvPr id="0" name=""/>
        <dsp:cNvSpPr/>
      </dsp:nvSpPr>
      <dsp:spPr>
        <a:xfrm>
          <a:off x="2628403" y="1392777"/>
          <a:ext cx="5814059" cy="1883823"/>
        </a:xfrm>
        <a:prstGeom prst="rect">
          <a:avLst/>
        </a:prstGeom>
        <a:solidFill>
          <a:schemeClr val="tx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ts val="0"/>
            </a:spcAft>
          </a:pPr>
          <a:r>
            <a:rPr lang="en-US" sz="2400" b="1" kern="1200" dirty="0" smtClean="0"/>
            <a:t>Teacher-driven</a:t>
          </a:r>
        </a:p>
        <a:p>
          <a:pPr lvl="0" algn="l" defTabSz="1066800">
            <a:lnSpc>
              <a:spcPct val="100000"/>
            </a:lnSpc>
            <a:spcBef>
              <a:spcPct val="0"/>
            </a:spcBef>
            <a:spcAft>
              <a:spcPts val="0"/>
            </a:spcAft>
          </a:pPr>
          <a:r>
            <a:rPr lang="en-US" sz="1800" kern="1200" dirty="0" smtClean="0"/>
            <a:t>Identify critical standards and develop assessments</a:t>
          </a:r>
        </a:p>
        <a:p>
          <a:pPr lvl="0" algn="l" defTabSz="1066800">
            <a:lnSpc>
              <a:spcPct val="100000"/>
            </a:lnSpc>
            <a:spcBef>
              <a:spcPct val="0"/>
            </a:spcBef>
            <a:spcAft>
              <a:spcPts val="0"/>
            </a:spcAft>
          </a:pPr>
          <a:r>
            <a:rPr lang="en-US" sz="1800" kern="1200" dirty="0" smtClean="0"/>
            <a:t>Use appropriate data to set ambitious and achievable targets</a:t>
          </a:r>
        </a:p>
        <a:p>
          <a:pPr lvl="0" algn="l" defTabSz="1066800">
            <a:lnSpc>
              <a:spcPct val="100000"/>
            </a:lnSpc>
            <a:spcBef>
              <a:spcPct val="0"/>
            </a:spcBef>
            <a:spcAft>
              <a:spcPts val="0"/>
            </a:spcAft>
          </a:pPr>
          <a:r>
            <a:rPr lang="en-US" sz="1800" kern="1200" dirty="0" smtClean="0"/>
            <a:t>Monitor performance and adjust instruction as needed</a:t>
          </a:r>
          <a:endParaRPr lang="en-US" sz="2000" kern="1200" dirty="0"/>
        </a:p>
      </dsp:txBody>
      <dsp:txXfrm>
        <a:off x="2628403" y="1392777"/>
        <a:ext cx="5814059" cy="869456"/>
      </dsp:txXfrm>
    </dsp:sp>
    <dsp:sp modelId="{1D8C2B38-73AC-4C37-BB34-9FD116311CA7}">
      <dsp:nvSpPr>
        <dsp:cNvPr id="0" name=""/>
        <dsp:cNvSpPr/>
      </dsp:nvSpPr>
      <dsp:spPr>
        <a:xfrm>
          <a:off x="1381167" y="3269706"/>
          <a:ext cx="2523542" cy="2064294"/>
        </a:xfrm>
        <a:prstGeom prst="pie">
          <a:avLst>
            <a:gd name="adj1" fmla="val 54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74C68-CE45-475D-B8D9-D72BD4A7E4FA}">
      <dsp:nvSpPr>
        <dsp:cNvPr id="0" name=""/>
        <dsp:cNvSpPr/>
      </dsp:nvSpPr>
      <dsp:spPr>
        <a:xfrm>
          <a:off x="2642938" y="3297005"/>
          <a:ext cx="5814059" cy="2036995"/>
        </a:xfrm>
        <a:prstGeom prst="rect">
          <a:avLst/>
        </a:prstGeom>
        <a:solidFill>
          <a:srgbClr val="FFC000">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1" kern="1200" dirty="0" smtClean="0"/>
            <a:t>Student-centered</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What should my students learn by when?</a:t>
          </a:r>
        </a:p>
        <a:p>
          <a:pPr marL="0" lvl="0" indent="0" algn="l" defTabSz="914400">
            <a:lnSpc>
              <a:spcPct val="100000"/>
            </a:lnSpc>
            <a:spcBef>
              <a:spcPct val="0"/>
            </a:spcBef>
            <a:spcAft>
              <a:spcPts val="0"/>
            </a:spcAft>
            <a:buNone/>
          </a:pPr>
          <a:r>
            <a:rPr lang="en-US" sz="1800" kern="1200" dirty="0" smtClean="0"/>
            <a:t>How will I ensure they learn it?</a:t>
          </a:r>
        </a:p>
        <a:p>
          <a:pPr marL="0" lvl="0" indent="0" algn="l" defTabSz="914400">
            <a:lnSpc>
              <a:spcPct val="100000"/>
            </a:lnSpc>
            <a:spcBef>
              <a:spcPct val="0"/>
            </a:spcBef>
            <a:spcAft>
              <a:spcPts val="0"/>
            </a:spcAft>
            <a:buNone/>
          </a:pPr>
          <a:r>
            <a:rPr lang="en-US" sz="1800" kern="1200" dirty="0" smtClean="0"/>
            <a:t>How will I know they have learned it?</a:t>
          </a:r>
        </a:p>
        <a:p>
          <a:pPr lvl="0" algn="ctr" defTabSz="800100">
            <a:lnSpc>
              <a:spcPct val="90000"/>
            </a:lnSpc>
            <a:spcBef>
              <a:spcPct val="0"/>
            </a:spcBef>
            <a:spcAft>
              <a:spcPct val="35000"/>
            </a:spcAft>
          </a:pPr>
          <a:endParaRPr lang="en-US" sz="1600" kern="1200" dirty="0"/>
        </a:p>
      </dsp:txBody>
      <dsp:txXfrm>
        <a:off x="2642938" y="3297005"/>
        <a:ext cx="5814059" cy="20369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30735-A99E-404A-A861-A85192B3146B}">
      <dsp:nvSpPr>
        <dsp:cNvPr id="0" name=""/>
        <dsp:cNvSpPr/>
      </dsp:nvSpPr>
      <dsp:spPr>
        <a:xfrm>
          <a:off x="3573170" y="1463391"/>
          <a:ext cx="1997659" cy="1997659"/>
        </a:xfrm>
        <a:prstGeom prst="ellipse">
          <a:avLst/>
        </a:prstGeom>
        <a:solidFill>
          <a:srgbClr val="FBA90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Assessment Design</a:t>
          </a:r>
          <a:endParaRPr lang="en-US" sz="2200" b="1" kern="1200" dirty="0">
            <a:solidFill>
              <a:schemeClr val="tx1"/>
            </a:solidFill>
          </a:endParaRPr>
        </a:p>
      </dsp:txBody>
      <dsp:txXfrm>
        <a:off x="3573170" y="1463391"/>
        <a:ext cx="1997659" cy="1997659"/>
      </dsp:txXfrm>
    </dsp:sp>
    <dsp:sp modelId="{411F846E-4627-408C-9BE6-95015995E669}">
      <dsp:nvSpPr>
        <dsp:cNvPr id="0" name=""/>
        <dsp:cNvSpPr/>
      </dsp:nvSpPr>
      <dsp:spPr>
        <a:xfrm rot="5535726">
          <a:off x="4465565" y="3511258"/>
          <a:ext cx="128930" cy="26858"/>
        </a:xfrm>
        <a:custGeom>
          <a:avLst/>
          <a:gdLst/>
          <a:ahLst/>
          <a:cxnLst/>
          <a:rect l="0" t="0" r="0" b="0"/>
          <a:pathLst>
            <a:path>
              <a:moveTo>
                <a:pt x="0" y="13429"/>
              </a:moveTo>
              <a:lnTo>
                <a:pt x="12893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535726">
        <a:off x="4526807" y="3521464"/>
        <a:ext cx="6446" cy="6446"/>
      </dsp:txXfrm>
    </dsp:sp>
    <dsp:sp modelId="{6466CA50-97BA-4F81-87B2-8F13A1DEA9E5}">
      <dsp:nvSpPr>
        <dsp:cNvPr id="0" name=""/>
        <dsp:cNvSpPr/>
      </dsp:nvSpPr>
      <dsp:spPr>
        <a:xfrm>
          <a:off x="3818344" y="358857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Range of </a:t>
          </a:r>
          <a:r>
            <a:rPr lang="en-US" sz="1600" b="1" kern="1200" dirty="0" smtClean="0">
              <a:solidFill>
                <a:schemeClr val="tx1"/>
              </a:solidFill>
            </a:rPr>
            <a:t>Rigor/DOK</a:t>
          </a:r>
          <a:endParaRPr lang="en-US" sz="1500" b="1" kern="1200" dirty="0">
            <a:solidFill>
              <a:schemeClr val="tx1"/>
            </a:solidFill>
          </a:endParaRPr>
        </a:p>
      </dsp:txBody>
      <dsp:txXfrm>
        <a:off x="3818344" y="3588571"/>
        <a:ext cx="1364428" cy="1364428"/>
      </dsp:txXfrm>
    </dsp:sp>
    <dsp:sp modelId="{A6491908-51C1-4F8A-8450-8C4CE25F48EB}">
      <dsp:nvSpPr>
        <dsp:cNvPr id="0" name=""/>
        <dsp:cNvSpPr/>
      </dsp:nvSpPr>
      <dsp:spPr>
        <a:xfrm rot="19798756">
          <a:off x="5430348" y="1924888"/>
          <a:ext cx="96640" cy="26858"/>
        </a:xfrm>
        <a:custGeom>
          <a:avLst/>
          <a:gdLst/>
          <a:ahLst/>
          <a:cxnLst/>
          <a:rect l="0" t="0" r="0" b="0"/>
          <a:pathLst>
            <a:path>
              <a:moveTo>
                <a:pt x="0" y="13429"/>
              </a:moveTo>
              <a:lnTo>
                <a:pt x="9664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798756">
        <a:off x="5476252" y="1935902"/>
        <a:ext cx="4832" cy="4832"/>
      </dsp:txXfrm>
    </dsp:sp>
    <dsp:sp modelId="{209B7DF9-DA82-4CFC-B1D5-9E982D1AFD87}">
      <dsp:nvSpPr>
        <dsp:cNvPr id="0" name=""/>
        <dsp:cNvSpPr/>
      </dsp:nvSpPr>
      <dsp:spPr>
        <a:xfrm>
          <a:off x="5428983" y="890608"/>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rPr>
            <a:t>Valid/</a:t>
          </a:r>
        </a:p>
        <a:p>
          <a:pPr lvl="0" algn="ctr" defTabSz="711200">
            <a:lnSpc>
              <a:spcPct val="90000"/>
            </a:lnSpc>
            <a:spcBef>
              <a:spcPct val="0"/>
            </a:spcBef>
            <a:spcAft>
              <a:spcPct val="35000"/>
            </a:spcAft>
          </a:pPr>
          <a:r>
            <a:rPr lang="en-US" sz="1600" b="1" kern="1200" dirty="0" smtClean="0">
              <a:solidFill>
                <a:schemeClr val="tx1"/>
              </a:solidFill>
            </a:rPr>
            <a:t>Accurate Inferences</a:t>
          </a:r>
          <a:endParaRPr lang="en-US" sz="1600" b="1" kern="1200" dirty="0">
            <a:solidFill>
              <a:schemeClr val="tx1"/>
            </a:solidFill>
          </a:endParaRPr>
        </a:p>
      </dsp:txBody>
      <dsp:txXfrm>
        <a:off x="5428983" y="890608"/>
        <a:ext cx="1364428" cy="1364428"/>
      </dsp:txXfrm>
    </dsp:sp>
    <dsp:sp modelId="{96778CC1-2C19-420A-A369-26F7712B3245}">
      <dsp:nvSpPr>
        <dsp:cNvPr id="0" name=""/>
        <dsp:cNvSpPr/>
      </dsp:nvSpPr>
      <dsp:spPr>
        <a:xfrm rot="1754274">
          <a:off x="5439101" y="2953820"/>
          <a:ext cx="70277" cy="26858"/>
        </a:xfrm>
        <a:custGeom>
          <a:avLst/>
          <a:gdLst/>
          <a:ahLst/>
          <a:cxnLst/>
          <a:rect l="0" t="0" r="0" b="0"/>
          <a:pathLst>
            <a:path>
              <a:moveTo>
                <a:pt x="0" y="13429"/>
              </a:moveTo>
              <a:lnTo>
                <a:pt x="7027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54274">
        <a:off x="5472483" y="2965493"/>
        <a:ext cx="3513" cy="3513"/>
      </dsp:txXfrm>
    </dsp:sp>
    <dsp:sp modelId="{48CE7B46-6593-4E89-BD08-C287F86B7761}">
      <dsp:nvSpPr>
        <dsp:cNvPr id="0" name=""/>
        <dsp:cNvSpPr/>
      </dsp:nvSpPr>
      <dsp:spPr>
        <a:xfrm>
          <a:off x="5417372" y="2638013"/>
          <a:ext cx="1364428" cy="1358547"/>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Align to Standards</a:t>
          </a:r>
        </a:p>
      </dsp:txBody>
      <dsp:txXfrm>
        <a:off x="5417372" y="2638013"/>
        <a:ext cx="1364428" cy="1358547"/>
      </dsp:txXfrm>
    </dsp:sp>
    <dsp:sp modelId="{EABAFF8B-2594-4EFA-A127-61CFF207E481}">
      <dsp:nvSpPr>
        <dsp:cNvPr id="0" name=""/>
        <dsp:cNvSpPr/>
      </dsp:nvSpPr>
      <dsp:spPr>
        <a:xfrm rot="12309637">
          <a:off x="3531185" y="1993613"/>
          <a:ext cx="143565" cy="26858"/>
        </a:xfrm>
        <a:custGeom>
          <a:avLst/>
          <a:gdLst/>
          <a:ahLst/>
          <a:cxnLst/>
          <a:rect l="0" t="0" r="0" b="0"/>
          <a:pathLst>
            <a:path>
              <a:moveTo>
                <a:pt x="0" y="13429"/>
              </a:moveTo>
              <a:lnTo>
                <a:pt x="143565"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309637">
        <a:off x="3599378" y="2003453"/>
        <a:ext cx="7178" cy="7178"/>
      </dsp:txXfrm>
    </dsp:sp>
    <dsp:sp modelId="{CACAEE72-01C3-4A9F-A5A8-643E6FF11049}">
      <dsp:nvSpPr>
        <dsp:cNvPr id="0" name=""/>
        <dsp:cNvSpPr/>
      </dsp:nvSpPr>
      <dsp:spPr>
        <a:xfrm>
          <a:off x="2238296" y="100426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Reliable/Consistent</a:t>
          </a:r>
          <a:endParaRPr lang="en-US" sz="1500" b="1" kern="1200" dirty="0">
            <a:solidFill>
              <a:schemeClr val="tx1"/>
            </a:solidFill>
          </a:endParaRPr>
        </a:p>
      </dsp:txBody>
      <dsp:txXfrm>
        <a:off x="2238296" y="1004261"/>
        <a:ext cx="1364428" cy="1364428"/>
      </dsp:txXfrm>
    </dsp:sp>
    <dsp:sp modelId="{75D221AF-98B5-4F88-A621-4CF549A39B60}">
      <dsp:nvSpPr>
        <dsp:cNvPr id="0" name=""/>
        <dsp:cNvSpPr/>
      </dsp:nvSpPr>
      <dsp:spPr>
        <a:xfrm rot="9007455">
          <a:off x="3613636" y="2970946"/>
          <a:ext cx="98837" cy="26858"/>
        </a:xfrm>
        <a:custGeom>
          <a:avLst/>
          <a:gdLst/>
          <a:ahLst/>
          <a:cxnLst/>
          <a:rect l="0" t="0" r="0" b="0"/>
          <a:pathLst>
            <a:path>
              <a:moveTo>
                <a:pt x="0" y="13429"/>
              </a:moveTo>
              <a:lnTo>
                <a:pt x="9883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7455">
        <a:off x="3660584" y="2981904"/>
        <a:ext cx="4941" cy="4941"/>
      </dsp:txXfrm>
    </dsp:sp>
    <dsp:sp modelId="{25B375B1-363A-44A9-91AA-375583A6B76A}">
      <dsp:nvSpPr>
        <dsp:cNvPr id="0" name=""/>
        <dsp:cNvSpPr/>
      </dsp:nvSpPr>
      <dsp:spPr>
        <a:xfrm>
          <a:off x="2346436" y="2666603"/>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Accessible</a:t>
          </a:r>
          <a:endParaRPr lang="en-US" sz="1500" b="1" kern="1200" dirty="0">
            <a:solidFill>
              <a:schemeClr val="tx1"/>
            </a:solidFill>
          </a:endParaRPr>
        </a:p>
      </dsp:txBody>
      <dsp:txXfrm>
        <a:off x="2346436" y="2666603"/>
        <a:ext cx="1364428" cy="1364428"/>
      </dsp:txXfrm>
    </dsp:sp>
    <dsp:sp modelId="{F15FE36D-077B-4993-B36D-79F4AA154A57}">
      <dsp:nvSpPr>
        <dsp:cNvPr id="0" name=""/>
        <dsp:cNvSpPr/>
      </dsp:nvSpPr>
      <dsp:spPr>
        <a:xfrm rot="16200679">
          <a:off x="4522725" y="1400480"/>
          <a:ext cx="98963" cy="26858"/>
        </a:xfrm>
        <a:custGeom>
          <a:avLst/>
          <a:gdLst/>
          <a:ahLst/>
          <a:cxnLst/>
          <a:rect l="0" t="0" r="0" b="0"/>
          <a:pathLst>
            <a:path>
              <a:moveTo>
                <a:pt x="0" y="13429"/>
              </a:moveTo>
              <a:lnTo>
                <a:pt x="98963"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679">
        <a:off x="4569733" y="1411435"/>
        <a:ext cx="4948" cy="4948"/>
      </dsp:txXfrm>
    </dsp:sp>
    <dsp:sp modelId="{C95DAECA-0050-461E-85EE-817D7139BC3F}">
      <dsp:nvSpPr>
        <dsp:cNvPr id="0" name=""/>
        <dsp:cNvSpPr/>
      </dsp:nvSpPr>
      <dsp:spPr>
        <a:xfrm>
          <a:off x="3890137" y="0"/>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Purpose</a:t>
          </a:r>
          <a:endParaRPr lang="en-US" sz="1500" b="1" kern="1200" dirty="0">
            <a:solidFill>
              <a:schemeClr val="tx1"/>
            </a:solidFill>
          </a:endParaRPr>
        </a:p>
      </dsp:txBody>
      <dsp:txXfrm>
        <a:off x="3890137" y="0"/>
        <a:ext cx="1364428" cy="13644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30735-A99E-404A-A861-A85192B3146B}">
      <dsp:nvSpPr>
        <dsp:cNvPr id="0" name=""/>
        <dsp:cNvSpPr/>
      </dsp:nvSpPr>
      <dsp:spPr>
        <a:xfrm>
          <a:off x="3573170" y="1463391"/>
          <a:ext cx="1997659" cy="1997659"/>
        </a:xfrm>
        <a:prstGeom prst="ellipse">
          <a:avLst/>
        </a:prstGeom>
        <a:solidFill>
          <a:srgbClr val="FBA90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Assessment Design</a:t>
          </a:r>
          <a:endParaRPr lang="en-US" sz="2200" b="1" kern="1200" dirty="0">
            <a:solidFill>
              <a:schemeClr val="tx1"/>
            </a:solidFill>
          </a:endParaRPr>
        </a:p>
      </dsp:txBody>
      <dsp:txXfrm>
        <a:off x="3573170" y="1463391"/>
        <a:ext cx="1997659" cy="1997659"/>
      </dsp:txXfrm>
    </dsp:sp>
    <dsp:sp modelId="{411F846E-4627-408C-9BE6-95015995E669}">
      <dsp:nvSpPr>
        <dsp:cNvPr id="0" name=""/>
        <dsp:cNvSpPr/>
      </dsp:nvSpPr>
      <dsp:spPr>
        <a:xfrm rot="5535726">
          <a:off x="4465565" y="3511258"/>
          <a:ext cx="128930" cy="26858"/>
        </a:xfrm>
        <a:custGeom>
          <a:avLst/>
          <a:gdLst/>
          <a:ahLst/>
          <a:cxnLst/>
          <a:rect l="0" t="0" r="0" b="0"/>
          <a:pathLst>
            <a:path>
              <a:moveTo>
                <a:pt x="0" y="13429"/>
              </a:moveTo>
              <a:lnTo>
                <a:pt x="12893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535726">
        <a:off x="4526807" y="3521464"/>
        <a:ext cx="6446" cy="6446"/>
      </dsp:txXfrm>
    </dsp:sp>
    <dsp:sp modelId="{6466CA50-97BA-4F81-87B2-8F13A1DEA9E5}">
      <dsp:nvSpPr>
        <dsp:cNvPr id="0" name=""/>
        <dsp:cNvSpPr/>
      </dsp:nvSpPr>
      <dsp:spPr>
        <a:xfrm>
          <a:off x="3818344" y="358857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Range of </a:t>
          </a:r>
          <a:r>
            <a:rPr lang="en-US" sz="1600" b="1" kern="1200" dirty="0" smtClean="0">
              <a:solidFill>
                <a:schemeClr val="tx1"/>
              </a:solidFill>
            </a:rPr>
            <a:t>Rigor/DOK</a:t>
          </a:r>
          <a:endParaRPr lang="en-US" sz="1500" b="1" kern="1200" dirty="0">
            <a:solidFill>
              <a:schemeClr val="tx1"/>
            </a:solidFill>
          </a:endParaRPr>
        </a:p>
      </dsp:txBody>
      <dsp:txXfrm>
        <a:off x="3818344" y="3588571"/>
        <a:ext cx="1364428" cy="1364428"/>
      </dsp:txXfrm>
    </dsp:sp>
    <dsp:sp modelId="{A6491908-51C1-4F8A-8450-8C4CE25F48EB}">
      <dsp:nvSpPr>
        <dsp:cNvPr id="0" name=""/>
        <dsp:cNvSpPr/>
      </dsp:nvSpPr>
      <dsp:spPr>
        <a:xfrm rot="19798756">
          <a:off x="5430348" y="1924888"/>
          <a:ext cx="96640" cy="26858"/>
        </a:xfrm>
        <a:custGeom>
          <a:avLst/>
          <a:gdLst/>
          <a:ahLst/>
          <a:cxnLst/>
          <a:rect l="0" t="0" r="0" b="0"/>
          <a:pathLst>
            <a:path>
              <a:moveTo>
                <a:pt x="0" y="13429"/>
              </a:moveTo>
              <a:lnTo>
                <a:pt x="9664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798756">
        <a:off x="5476252" y="1935902"/>
        <a:ext cx="4832" cy="4832"/>
      </dsp:txXfrm>
    </dsp:sp>
    <dsp:sp modelId="{209B7DF9-DA82-4CFC-B1D5-9E982D1AFD87}">
      <dsp:nvSpPr>
        <dsp:cNvPr id="0" name=""/>
        <dsp:cNvSpPr/>
      </dsp:nvSpPr>
      <dsp:spPr>
        <a:xfrm>
          <a:off x="5428983" y="890608"/>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rPr>
            <a:t>Valid/</a:t>
          </a:r>
        </a:p>
        <a:p>
          <a:pPr lvl="0" algn="ctr" defTabSz="711200">
            <a:lnSpc>
              <a:spcPct val="90000"/>
            </a:lnSpc>
            <a:spcBef>
              <a:spcPct val="0"/>
            </a:spcBef>
            <a:spcAft>
              <a:spcPct val="35000"/>
            </a:spcAft>
          </a:pPr>
          <a:r>
            <a:rPr lang="en-US" sz="1600" b="1" kern="1200" dirty="0" smtClean="0">
              <a:solidFill>
                <a:schemeClr val="tx1"/>
              </a:solidFill>
            </a:rPr>
            <a:t>Accurate Inferences</a:t>
          </a:r>
          <a:endParaRPr lang="en-US" sz="1600" b="1" kern="1200" dirty="0">
            <a:solidFill>
              <a:schemeClr val="tx1"/>
            </a:solidFill>
          </a:endParaRPr>
        </a:p>
      </dsp:txBody>
      <dsp:txXfrm>
        <a:off x="5428983" y="890608"/>
        <a:ext cx="1364428" cy="1364428"/>
      </dsp:txXfrm>
    </dsp:sp>
    <dsp:sp modelId="{96778CC1-2C19-420A-A369-26F7712B3245}">
      <dsp:nvSpPr>
        <dsp:cNvPr id="0" name=""/>
        <dsp:cNvSpPr/>
      </dsp:nvSpPr>
      <dsp:spPr>
        <a:xfrm rot="1754274">
          <a:off x="5439101" y="2953820"/>
          <a:ext cx="70277" cy="26858"/>
        </a:xfrm>
        <a:custGeom>
          <a:avLst/>
          <a:gdLst/>
          <a:ahLst/>
          <a:cxnLst/>
          <a:rect l="0" t="0" r="0" b="0"/>
          <a:pathLst>
            <a:path>
              <a:moveTo>
                <a:pt x="0" y="13429"/>
              </a:moveTo>
              <a:lnTo>
                <a:pt x="7027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54274">
        <a:off x="5472483" y="2965493"/>
        <a:ext cx="3513" cy="3513"/>
      </dsp:txXfrm>
    </dsp:sp>
    <dsp:sp modelId="{48CE7B46-6593-4E89-BD08-C287F86B7761}">
      <dsp:nvSpPr>
        <dsp:cNvPr id="0" name=""/>
        <dsp:cNvSpPr/>
      </dsp:nvSpPr>
      <dsp:spPr>
        <a:xfrm>
          <a:off x="5417372" y="2638013"/>
          <a:ext cx="1364428" cy="1358547"/>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Align to Standards</a:t>
          </a:r>
        </a:p>
      </dsp:txBody>
      <dsp:txXfrm>
        <a:off x="5417372" y="2638013"/>
        <a:ext cx="1364428" cy="1358547"/>
      </dsp:txXfrm>
    </dsp:sp>
    <dsp:sp modelId="{EABAFF8B-2594-4EFA-A127-61CFF207E481}">
      <dsp:nvSpPr>
        <dsp:cNvPr id="0" name=""/>
        <dsp:cNvSpPr/>
      </dsp:nvSpPr>
      <dsp:spPr>
        <a:xfrm rot="12309637">
          <a:off x="3531185" y="1993613"/>
          <a:ext cx="143565" cy="26858"/>
        </a:xfrm>
        <a:custGeom>
          <a:avLst/>
          <a:gdLst/>
          <a:ahLst/>
          <a:cxnLst/>
          <a:rect l="0" t="0" r="0" b="0"/>
          <a:pathLst>
            <a:path>
              <a:moveTo>
                <a:pt x="0" y="13429"/>
              </a:moveTo>
              <a:lnTo>
                <a:pt x="143565"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309637">
        <a:off x="3599378" y="2003453"/>
        <a:ext cx="7178" cy="7178"/>
      </dsp:txXfrm>
    </dsp:sp>
    <dsp:sp modelId="{CACAEE72-01C3-4A9F-A5A8-643E6FF11049}">
      <dsp:nvSpPr>
        <dsp:cNvPr id="0" name=""/>
        <dsp:cNvSpPr/>
      </dsp:nvSpPr>
      <dsp:spPr>
        <a:xfrm>
          <a:off x="2238296" y="100426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Reliable/Consistent</a:t>
          </a:r>
          <a:endParaRPr lang="en-US" sz="1500" b="1" kern="1200" dirty="0">
            <a:solidFill>
              <a:schemeClr val="tx1"/>
            </a:solidFill>
          </a:endParaRPr>
        </a:p>
      </dsp:txBody>
      <dsp:txXfrm>
        <a:off x="2238296" y="1004261"/>
        <a:ext cx="1364428" cy="1364428"/>
      </dsp:txXfrm>
    </dsp:sp>
    <dsp:sp modelId="{75D221AF-98B5-4F88-A621-4CF549A39B60}">
      <dsp:nvSpPr>
        <dsp:cNvPr id="0" name=""/>
        <dsp:cNvSpPr/>
      </dsp:nvSpPr>
      <dsp:spPr>
        <a:xfrm rot="9007455">
          <a:off x="3613636" y="2970946"/>
          <a:ext cx="98837" cy="26858"/>
        </a:xfrm>
        <a:custGeom>
          <a:avLst/>
          <a:gdLst/>
          <a:ahLst/>
          <a:cxnLst/>
          <a:rect l="0" t="0" r="0" b="0"/>
          <a:pathLst>
            <a:path>
              <a:moveTo>
                <a:pt x="0" y="13429"/>
              </a:moveTo>
              <a:lnTo>
                <a:pt x="9883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7455">
        <a:off x="3660584" y="2981904"/>
        <a:ext cx="4941" cy="4941"/>
      </dsp:txXfrm>
    </dsp:sp>
    <dsp:sp modelId="{25B375B1-363A-44A9-91AA-375583A6B76A}">
      <dsp:nvSpPr>
        <dsp:cNvPr id="0" name=""/>
        <dsp:cNvSpPr/>
      </dsp:nvSpPr>
      <dsp:spPr>
        <a:xfrm>
          <a:off x="2346436" y="2666603"/>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Accessible</a:t>
          </a:r>
          <a:endParaRPr lang="en-US" sz="1500" b="1" kern="1200" dirty="0">
            <a:solidFill>
              <a:schemeClr val="tx1"/>
            </a:solidFill>
          </a:endParaRPr>
        </a:p>
      </dsp:txBody>
      <dsp:txXfrm>
        <a:off x="2346436" y="2666603"/>
        <a:ext cx="1364428" cy="1364428"/>
      </dsp:txXfrm>
    </dsp:sp>
    <dsp:sp modelId="{F15FE36D-077B-4993-B36D-79F4AA154A57}">
      <dsp:nvSpPr>
        <dsp:cNvPr id="0" name=""/>
        <dsp:cNvSpPr/>
      </dsp:nvSpPr>
      <dsp:spPr>
        <a:xfrm rot="16200679">
          <a:off x="4522725" y="1400480"/>
          <a:ext cx="98963" cy="26858"/>
        </a:xfrm>
        <a:custGeom>
          <a:avLst/>
          <a:gdLst/>
          <a:ahLst/>
          <a:cxnLst/>
          <a:rect l="0" t="0" r="0" b="0"/>
          <a:pathLst>
            <a:path>
              <a:moveTo>
                <a:pt x="0" y="13429"/>
              </a:moveTo>
              <a:lnTo>
                <a:pt x="98963"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679">
        <a:off x="4569733" y="1411435"/>
        <a:ext cx="4948" cy="4948"/>
      </dsp:txXfrm>
    </dsp:sp>
    <dsp:sp modelId="{C95DAECA-0050-461E-85EE-817D7139BC3F}">
      <dsp:nvSpPr>
        <dsp:cNvPr id="0" name=""/>
        <dsp:cNvSpPr/>
      </dsp:nvSpPr>
      <dsp:spPr>
        <a:xfrm>
          <a:off x="3890137" y="0"/>
          <a:ext cx="1364428" cy="136442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Purpose</a:t>
          </a:r>
          <a:endParaRPr lang="en-US" sz="1500" b="1" kern="1200" dirty="0">
            <a:solidFill>
              <a:schemeClr val="tx1"/>
            </a:solidFill>
          </a:endParaRPr>
        </a:p>
      </dsp:txBody>
      <dsp:txXfrm>
        <a:off x="3890137" y="0"/>
        <a:ext cx="1364428" cy="13644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30735-A99E-404A-A861-A85192B3146B}">
      <dsp:nvSpPr>
        <dsp:cNvPr id="0" name=""/>
        <dsp:cNvSpPr/>
      </dsp:nvSpPr>
      <dsp:spPr>
        <a:xfrm>
          <a:off x="3573170" y="1463391"/>
          <a:ext cx="1997659" cy="1997659"/>
        </a:xfrm>
        <a:prstGeom prst="ellipse">
          <a:avLst/>
        </a:prstGeom>
        <a:solidFill>
          <a:srgbClr val="FBA90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Assessment Design</a:t>
          </a:r>
          <a:endParaRPr lang="en-US" sz="2200" b="1" kern="1200" dirty="0">
            <a:solidFill>
              <a:schemeClr val="tx1"/>
            </a:solidFill>
          </a:endParaRPr>
        </a:p>
      </dsp:txBody>
      <dsp:txXfrm>
        <a:off x="3573170" y="1463391"/>
        <a:ext cx="1997659" cy="1997659"/>
      </dsp:txXfrm>
    </dsp:sp>
    <dsp:sp modelId="{411F846E-4627-408C-9BE6-95015995E669}">
      <dsp:nvSpPr>
        <dsp:cNvPr id="0" name=""/>
        <dsp:cNvSpPr/>
      </dsp:nvSpPr>
      <dsp:spPr>
        <a:xfrm rot="5535726">
          <a:off x="4465565" y="3511258"/>
          <a:ext cx="128930" cy="26858"/>
        </a:xfrm>
        <a:custGeom>
          <a:avLst/>
          <a:gdLst/>
          <a:ahLst/>
          <a:cxnLst/>
          <a:rect l="0" t="0" r="0" b="0"/>
          <a:pathLst>
            <a:path>
              <a:moveTo>
                <a:pt x="0" y="13429"/>
              </a:moveTo>
              <a:lnTo>
                <a:pt x="12893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535726">
        <a:off x="4526807" y="3521464"/>
        <a:ext cx="6446" cy="6446"/>
      </dsp:txXfrm>
    </dsp:sp>
    <dsp:sp modelId="{6466CA50-97BA-4F81-87B2-8F13A1DEA9E5}">
      <dsp:nvSpPr>
        <dsp:cNvPr id="0" name=""/>
        <dsp:cNvSpPr/>
      </dsp:nvSpPr>
      <dsp:spPr>
        <a:xfrm>
          <a:off x="3818344" y="358857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Range of </a:t>
          </a:r>
          <a:r>
            <a:rPr lang="en-US" sz="1600" b="1" kern="1200" dirty="0" smtClean="0">
              <a:solidFill>
                <a:schemeClr val="tx1"/>
              </a:solidFill>
            </a:rPr>
            <a:t>Rigor/DOK</a:t>
          </a:r>
          <a:endParaRPr lang="en-US" sz="1500" b="1" kern="1200" dirty="0">
            <a:solidFill>
              <a:schemeClr val="tx1"/>
            </a:solidFill>
          </a:endParaRPr>
        </a:p>
      </dsp:txBody>
      <dsp:txXfrm>
        <a:off x="3818344" y="3588571"/>
        <a:ext cx="1364428" cy="1364428"/>
      </dsp:txXfrm>
    </dsp:sp>
    <dsp:sp modelId="{A6491908-51C1-4F8A-8450-8C4CE25F48EB}">
      <dsp:nvSpPr>
        <dsp:cNvPr id="0" name=""/>
        <dsp:cNvSpPr/>
      </dsp:nvSpPr>
      <dsp:spPr>
        <a:xfrm rot="19798756">
          <a:off x="5430348" y="1924888"/>
          <a:ext cx="96640" cy="26858"/>
        </a:xfrm>
        <a:custGeom>
          <a:avLst/>
          <a:gdLst/>
          <a:ahLst/>
          <a:cxnLst/>
          <a:rect l="0" t="0" r="0" b="0"/>
          <a:pathLst>
            <a:path>
              <a:moveTo>
                <a:pt x="0" y="13429"/>
              </a:moveTo>
              <a:lnTo>
                <a:pt x="96640"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798756">
        <a:off x="5476252" y="1935902"/>
        <a:ext cx="4832" cy="4832"/>
      </dsp:txXfrm>
    </dsp:sp>
    <dsp:sp modelId="{209B7DF9-DA82-4CFC-B1D5-9E982D1AFD87}">
      <dsp:nvSpPr>
        <dsp:cNvPr id="0" name=""/>
        <dsp:cNvSpPr/>
      </dsp:nvSpPr>
      <dsp:spPr>
        <a:xfrm>
          <a:off x="5428983" y="890608"/>
          <a:ext cx="1364428" cy="136442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rPr>
            <a:t>Valid/</a:t>
          </a:r>
        </a:p>
        <a:p>
          <a:pPr lvl="0" algn="ctr" defTabSz="711200">
            <a:lnSpc>
              <a:spcPct val="90000"/>
            </a:lnSpc>
            <a:spcBef>
              <a:spcPct val="0"/>
            </a:spcBef>
            <a:spcAft>
              <a:spcPct val="35000"/>
            </a:spcAft>
          </a:pPr>
          <a:r>
            <a:rPr lang="en-US" sz="1600" b="1" kern="1200" dirty="0" smtClean="0">
              <a:solidFill>
                <a:schemeClr val="tx1"/>
              </a:solidFill>
            </a:rPr>
            <a:t>Accurate Inferences</a:t>
          </a:r>
          <a:endParaRPr lang="en-US" sz="1600" b="1" kern="1200" dirty="0">
            <a:solidFill>
              <a:schemeClr val="tx1"/>
            </a:solidFill>
          </a:endParaRPr>
        </a:p>
      </dsp:txBody>
      <dsp:txXfrm>
        <a:off x="5428983" y="890608"/>
        <a:ext cx="1364428" cy="1364428"/>
      </dsp:txXfrm>
    </dsp:sp>
    <dsp:sp modelId="{96778CC1-2C19-420A-A369-26F7712B3245}">
      <dsp:nvSpPr>
        <dsp:cNvPr id="0" name=""/>
        <dsp:cNvSpPr/>
      </dsp:nvSpPr>
      <dsp:spPr>
        <a:xfrm rot="1754274">
          <a:off x="5439101" y="2953820"/>
          <a:ext cx="70277" cy="26858"/>
        </a:xfrm>
        <a:custGeom>
          <a:avLst/>
          <a:gdLst/>
          <a:ahLst/>
          <a:cxnLst/>
          <a:rect l="0" t="0" r="0" b="0"/>
          <a:pathLst>
            <a:path>
              <a:moveTo>
                <a:pt x="0" y="13429"/>
              </a:moveTo>
              <a:lnTo>
                <a:pt x="7027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54274">
        <a:off x="5472483" y="2965493"/>
        <a:ext cx="3513" cy="3513"/>
      </dsp:txXfrm>
    </dsp:sp>
    <dsp:sp modelId="{48CE7B46-6593-4E89-BD08-C287F86B7761}">
      <dsp:nvSpPr>
        <dsp:cNvPr id="0" name=""/>
        <dsp:cNvSpPr/>
      </dsp:nvSpPr>
      <dsp:spPr>
        <a:xfrm>
          <a:off x="5417372" y="2638013"/>
          <a:ext cx="1364428" cy="1358547"/>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Align to Standards</a:t>
          </a:r>
        </a:p>
      </dsp:txBody>
      <dsp:txXfrm>
        <a:off x="5417372" y="2638013"/>
        <a:ext cx="1364428" cy="1358547"/>
      </dsp:txXfrm>
    </dsp:sp>
    <dsp:sp modelId="{EABAFF8B-2594-4EFA-A127-61CFF207E481}">
      <dsp:nvSpPr>
        <dsp:cNvPr id="0" name=""/>
        <dsp:cNvSpPr/>
      </dsp:nvSpPr>
      <dsp:spPr>
        <a:xfrm rot="12309637">
          <a:off x="3531185" y="1993613"/>
          <a:ext cx="143565" cy="26858"/>
        </a:xfrm>
        <a:custGeom>
          <a:avLst/>
          <a:gdLst/>
          <a:ahLst/>
          <a:cxnLst/>
          <a:rect l="0" t="0" r="0" b="0"/>
          <a:pathLst>
            <a:path>
              <a:moveTo>
                <a:pt x="0" y="13429"/>
              </a:moveTo>
              <a:lnTo>
                <a:pt x="143565"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309637">
        <a:off x="3599378" y="2003453"/>
        <a:ext cx="7178" cy="7178"/>
      </dsp:txXfrm>
    </dsp:sp>
    <dsp:sp modelId="{CACAEE72-01C3-4A9F-A5A8-643E6FF11049}">
      <dsp:nvSpPr>
        <dsp:cNvPr id="0" name=""/>
        <dsp:cNvSpPr/>
      </dsp:nvSpPr>
      <dsp:spPr>
        <a:xfrm>
          <a:off x="2238296" y="1004261"/>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Reliable/Consistent</a:t>
          </a:r>
          <a:endParaRPr lang="en-US" sz="1500" b="1" kern="1200" dirty="0">
            <a:solidFill>
              <a:schemeClr val="tx1"/>
            </a:solidFill>
          </a:endParaRPr>
        </a:p>
      </dsp:txBody>
      <dsp:txXfrm>
        <a:off x="2238296" y="1004261"/>
        <a:ext cx="1364428" cy="1364428"/>
      </dsp:txXfrm>
    </dsp:sp>
    <dsp:sp modelId="{75D221AF-98B5-4F88-A621-4CF549A39B60}">
      <dsp:nvSpPr>
        <dsp:cNvPr id="0" name=""/>
        <dsp:cNvSpPr/>
      </dsp:nvSpPr>
      <dsp:spPr>
        <a:xfrm rot="9007455">
          <a:off x="3613636" y="2970946"/>
          <a:ext cx="98837" cy="26858"/>
        </a:xfrm>
        <a:custGeom>
          <a:avLst/>
          <a:gdLst/>
          <a:ahLst/>
          <a:cxnLst/>
          <a:rect l="0" t="0" r="0" b="0"/>
          <a:pathLst>
            <a:path>
              <a:moveTo>
                <a:pt x="0" y="13429"/>
              </a:moveTo>
              <a:lnTo>
                <a:pt x="98837"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7455">
        <a:off x="3660584" y="2981904"/>
        <a:ext cx="4941" cy="4941"/>
      </dsp:txXfrm>
    </dsp:sp>
    <dsp:sp modelId="{25B375B1-363A-44A9-91AA-375583A6B76A}">
      <dsp:nvSpPr>
        <dsp:cNvPr id="0" name=""/>
        <dsp:cNvSpPr/>
      </dsp:nvSpPr>
      <dsp:spPr>
        <a:xfrm>
          <a:off x="2346436" y="2666603"/>
          <a:ext cx="1364428" cy="1364428"/>
        </a:xfrm>
        <a:prstGeom prst="ellipse">
          <a:avLst/>
        </a:prstGeom>
        <a:solidFill>
          <a:srgbClr val="F6A20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Accessible</a:t>
          </a:r>
          <a:endParaRPr lang="en-US" sz="1500" b="1" kern="1200" dirty="0">
            <a:solidFill>
              <a:schemeClr val="tx1"/>
            </a:solidFill>
          </a:endParaRPr>
        </a:p>
      </dsp:txBody>
      <dsp:txXfrm>
        <a:off x="2346436" y="2666603"/>
        <a:ext cx="1364428" cy="1364428"/>
      </dsp:txXfrm>
    </dsp:sp>
    <dsp:sp modelId="{F15FE36D-077B-4993-B36D-79F4AA154A57}">
      <dsp:nvSpPr>
        <dsp:cNvPr id="0" name=""/>
        <dsp:cNvSpPr/>
      </dsp:nvSpPr>
      <dsp:spPr>
        <a:xfrm rot="16200679">
          <a:off x="4522725" y="1400480"/>
          <a:ext cx="98963" cy="26858"/>
        </a:xfrm>
        <a:custGeom>
          <a:avLst/>
          <a:gdLst/>
          <a:ahLst/>
          <a:cxnLst/>
          <a:rect l="0" t="0" r="0" b="0"/>
          <a:pathLst>
            <a:path>
              <a:moveTo>
                <a:pt x="0" y="13429"/>
              </a:moveTo>
              <a:lnTo>
                <a:pt x="98963" y="134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679">
        <a:off x="4569733" y="1411435"/>
        <a:ext cx="4948" cy="4948"/>
      </dsp:txXfrm>
    </dsp:sp>
    <dsp:sp modelId="{C95DAECA-0050-461E-85EE-817D7139BC3F}">
      <dsp:nvSpPr>
        <dsp:cNvPr id="0" name=""/>
        <dsp:cNvSpPr/>
      </dsp:nvSpPr>
      <dsp:spPr>
        <a:xfrm>
          <a:off x="3890137" y="0"/>
          <a:ext cx="1364428" cy="136442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Purpose</a:t>
          </a:r>
          <a:endParaRPr lang="en-US" sz="1500" b="1" kern="1200" dirty="0">
            <a:solidFill>
              <a:schemeClr val="tx1"/>
            </a:solidFill>
          </a:endParaRPr>
        </a:p>
      </dsp:txBody>
      <dsp:txXfrm>
        <a:off x="3890137" y="0"/>
        <a:ext cx="1364428" cy="13644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0.18891</cdr:x>
      <cdr:y>0.79709</cdr:y>
    </cdr:from>
    <cdr:to>
      <cdr:x>0.81635</cdr:x>
      <cdr:y>0.98933</cdr:y>
    </cdr:to>
    <cdr:grpSp>
      <cdr:nvGrpSpPr>
        <cdr:cNvPr id="4" name="Group 3"/>
        <cdr:cNvGrpSpPr/>
      </cdr:nvGrpSpPr>
      <cdr:grpSpPr>
        <a:xfrm xmlns:a="http://schemas.openxmlformats.org/drawingml/2006/main">
          <a:off x="710726" y="2648304"/>
          <a:ext cx="2360582" cy="638710"/>
          <a:chOff x="733781" y="2853674"/>
          <a:chExt cx="2437186" cy="688242"/>
        </a:xfrm>
      </cdr:grpSpPr>
      <cdr:pic>
        <cdr:nvPicPr>
          <cdr:cNvPr id="2" name="table"/>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33781" y="3094227"/>
            <a:ext cx="2437186" cy="447689"/>
          </a:xfrm>
          <a:prstGeom xmlns:a="http://schemas.openxmlformats.org/drawingml/2006/main" prst="rect">
            <a:avLst/>
          </a:prstGeom>
        </cdr:spPr>
      </cdr:pic>
      <cdr:pic>
        <cdr:nvPicPr>
          <cdr:cNvPr id="3" name="table"/>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33781" y="2853674"/>
            <a:ext cx="2282019" cy="279678"/>
          </a:xfrm>
          <a:prstGeom xmlns:a="http://schemas.openxmlformats.org/drawingml/2006/main" prst="rect">
            <a:avLst/>
          </a:prstGeom>
        </cdr:spPr>
      </cdr:pic>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2BC0BF4-E1BA-4A52-8299-4526168FC8AB}" type="datetimeFigureOut">
              <a:rPr lang="en-US" smtClean="0"/>
              <a:pPr/>
              <a:t>9/21/2015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B3F113-9276-4F77-8C83-5B9E1D25F7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D489939-81AD-4482-9AC1-B7D7B01DE82C}" type="datetimeFigureOut">
              <a:rPr lang="en-US" smtClean="0"/>
              <a:pPr/>
              <a:t>9/21/2015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A434AF2-D1B3-4C00-B206-192F23E21E22}" type="slidenum">
              <a:rPr lang="en-US" smtClean="0"/>
              <a:pPr/>
              <a:t>‹#›</a:t>
            </a:fld>
            <a:endParaRPr lang="en-US"/>
          </a:p>
        </p:txBody>
      </p:sp>
    </p:spTree>
    <p:extLst>
      <p:ext uri="{BB962C8B-B14F-4D97-AF65-F5344CB8AC3E}">
        <p14:creationId xmlns="" xmlns:p14="http://schemas.microsoft.com/office/powerpoint/2010/main" val="198262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434AF2-D1B3-4C00-B206-192F23E21E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In </a:t>
            </a:r>
            <a:r>
              <a:rPr lang="en-US" baseline="0" dirty="0" smtClean="0"/>
              <a:t>’13-’14</a:t>
            </a:r>
            <a:r>
              <a:rPr lang="en-US" dirty="0" smtClean="0"/>
              <a:t> the general/specific</a:t>
            </a:r>
            <a:r>
              <a:rPr lang="en-US" baseline="0" dirty="0" smtClean="0"/>
              <a:t> classification of SGOs created some obstacles to ensuring SGOs were reflective of a teacher’s typical work.  The Department recommends discontinuing the use of this classification and instead encourages districts to focus on ensuring that between the two SGOs (which most teachers in the state have), a significant proportion of standards and students is captured.  </a:t>
            </a:r>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Having closely observed the successes and challenges of the SGO process in districts throughout ’13-’14, the Department has modified its optional SGO form to more clearly reflect critical components of the SGO process. In addition to removing general/specific categorization, this form asks educators to explain why the selected standards are critical for students. The example in the slide indicates that a large proportion of standards and students is captured by this teacher’s SGO and that an assessment process that falls within the framework of the normal testing schedule is used.</a:t>
            </a:r>
          </a:p>
        </p:txBody>
      </p:sp>
      <p:sp>
        <p:nvSpPr>
          <p:cNvPr id="4" name="Slide Number Placeholder 3"/>
          <p:cNvSpPr>
            <a:spLocks noGrp="1"/>
          </p:cNvSpPr>
          <p:nvPr>
            <p:ph type="sldNum" sz="quarter" idx="10"/>
          </p:nvPr>
        </p:nvSpPr>
        <p:spPr/>
        <p:txBody>
          <a:bodyPr/>
          <a:lstStyle/>
          <a:p>
            <a:fld id="{2A434AF2-D1B3-4C00-B206-192F23E21E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newness of the process combined</a:t>
            </a:r>
            <a:r>
              <a:rPr lang="en-US" baseline="0" dirty="0" smtClean="0"/>
              <a:t> with the </a:t>
            </a:r>
            <a:r>
              <a:rPr lang="en-US" dirty="0" smtClean="0"/>
              <a:t>technical challenges of developing SGOs</a:t>
            </a:r>
            <a:r>
              <a:rPr lang="en-US" baseline="0" dirty="0" smtClean="0"/>
              <a:t> for all teachers in ‘13-’14 provided a significant obstacle to high quality SGOs.  Understandably, many districts chose to use a prescriptive method of SGO development for teachers to simplify the process and ensure it was completed.  However, moving into ’14-’15, the Department reemphasizes that districts make SGOs a truly collaborative effort among teachers and administrators.</a:t>
            </a:r>
            <a:r>
              <a:rPr lang="en-US" sz="1200" kern="1200" dirty="0" smtClean="0">
                <a:solidFill>
                  <a:schemeClr val="tx1"/>
                </a:solidFill>
                <a:latin typeface="+mn-lt"/>
                <a:ea typeface="+mn-ea"/>
                <a:cs typeface="+mn-cs"/>
              </a:rPr>
              <a:t> Districts that encourage</a:t>
            </a:r>
            <a:r>
              <a:rPr lang="en-US" sz="1200" kern="1200" baseline="0" dirty="0" smtClean="0">
                <a:solidFill>
                  <a:schemeClr val="tx1"/>
                </a:solidFill>
                <a:latin typeface="+mn-lt"/>
                <a:ea typeface="+mn-ea"/>
                <a:cs typeface="+mn-cs"/>
              </a:rPr>
              <a:t> teachers to take ownership of the </a:t>
            </a:r>
            <a:r>
              <a:rPr lang="en-US" sz="1200" kern="1200" dirty="0" smtClean="0">
                <a:solidFill>
                  <a:schemeClr val="tx1"/>
                </a:solidFill>
                <a:latin typeface="+mn-lt"/>
                <a:ea typeface="+mn-ea"/>
                <a:cs typeface="+mn-cs"/>
              </a:rPr>
              <a:t>SGO process, including the assessments used to measur</a:t>
            </a:r>
            <a:r>
              <a:rPr lang="en-US" sz="1200" kern="1200" baseline="0" dirty="0" smtClean="0">
                <a:solidFill>
                  <a:schemeClr val="tx1"/>
                </a:solidFill>
                <a:latin typeface="+mn-lt"/>
                <a:ea typeface="+mn-ea"/>
                <a:cs typeface="+mn-cs"/>
              </a:rPr>
              <a:t>e student learning, recognize SGOs as </a:t>
            </a:r>
            <a:r>
              <a:rPr lang="en-US" sz="1200" kern="1200" dirty="0" smtClean="0">
                <a:solidFill>
                  <a:schemeClr val="tx1"/>
                </a:solidFill>
                <a:latin typeface="+mn-lt"/>
                <a:ea typeface="+mn-ea"/>
                <a:cs typeface="+mn-cs"/>
              </a:rPr>
              <a:t>a powerful approach to </a:t>
            </a:r>
            <a:r>
              <a:rPr lang="en-US" sz="1200" b="0" kern="1200" dirty="0" smtClean="0">
                <a:solidFill>
                  <a:schemeClr val="tx1"/>
                </a:solidFill>
                <a:latin typeface="+mn-lt"/>
                <a:ea typeface="+mn-ea"/>
                <a:cs typeface="+mn-cs"/>
              </a:rPr>
              <a:t>improving teacher practice and student achievement.</a:t>
            </a:r>
            <a:endParaRPr lang="en-US" b="0"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SGO,</a:t>
            </a:r>
            <a:r>
              <a:rPr lang="en-US" baseline="0" dirty="0" smtClean="0"/>
              <a:t> as with any type of g</a:t>
            </a:r>
            <a:r>
              <a:rPr lang="en-US" dirty="0" smtClean="0"/>
              <a:t>oal setting, works best when</a:t>
            </a:r>
            <a:r>
              <a:rPr lang="en-US" baseline="0" dirty="0" smtClean="0"/>
              <a:t> it is internally driven and yields a sense of autonomy rather than when imposed from outside.  Principals are ultimately responsible for ensuring SGOs are rigorous (component 2d of the principal evaluation leadership rubric), but they should guide teachers to take ownership of the process.  Both teachers and principals should view SGOs as a way to focus more strategically the real learning needs of students, delivering effective instruction to meet these needs, and using high-quality assessment to determine whether these needs have been met.</a:t>
            </a:r>
          </a:p>
          <a:p>
            <a:r>
              <a:rPr lang="en-US" baseline="0" dirty="0" smtClean="0"/>
              <a:t> </a:t>
            </a:r>
          </a:p>
        </p:txBody>
      </p:sp>
      <p:sp>
        <p:nvSpPr>
          <p:cNvPr id="4" name="Slide Number Placeholder 3"/>
          <p:cNvSpPr>
            <a:spLocks noGrp="1"/>
          </p:cNvSpPr>
          <p:nvPr>
            <p:ph type="sldNum" sz="quarter" idx="10"/>
          </p:nvPr>
        </p:nvSpPr>
        <p:spPr/>
        <p:txBody>
          <a:bodyPr/>
          <a:lstStyle/>
          <a:p>
            <a:fld id="{2A434AF2-D1B3-4C00-B206-192F23E21E2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14</a:t>
            </a:fld>
            <a:endParaRPr lang="en-US" dirty="0">
              <a:solidFill>
                <a:prstClr val="black"/>
              </a:solidFill>
            </a:endParaRPr>
          </a:p>
        </p:txBody>
      </p:sp>
    </p:spTree>
    <p:extLst>
      <p:ext uri="{BB962C8B-B14F-4D97-AF65-F5344CB8AC3E}">
        <p14:creationId xmlns="" xmlns:p14="http://schemas.microsoft.com/office/powerpoint/2010/main" val="285004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434AF2-D1B3-4C00-B206-192F23E21E2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Activities such as this turn and talk</a:t>
            </a:r>
            <a:r>
              <a:rPr lang="en-US" baseline="0" dirty="0" smtClean="0"/>
              <a:t> are embedded throughout the workshop and can be removed or supplemented as time allows.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the crux of the workshop.  The ultimate purpose of SGOs is to help improve teacher practice and student learning, both of which is more likely occur when high quality assessments are used.</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section uses multiple choice and short response examples to illustrate aspects of assessment design.  However, when designing a rubric to measure a performance-based assessment or portfolio, for example, many of the following guidelines for validity and reliability can be applied.</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 teacher’s professional responsibility to know what students know and can do before they leave their classrooms.  Improving just one aspect of assessments is working in the right direction.</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Click picture</a:t>
            </a:r>
            <a:r>
              <a:rPr lang="en-US" i="1" baseline="0" dirty="0" smtClean="0"/>
              <a:t> to access link on YouTube.</a:t>
            </a:r>
          </a:p>
          <a:p>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2</a:t>
            </a:fld>
            <a:endParaRPr lang="en-US" dirty="0">
              <a:solidFill>
                <a:prstClr val="black"/>
              </a:solidFill>
            </a:endParaRPr>
          </a:p>
        </p:txBody>
      </p:sp>
    </p:spTree>
    <p:extLst>
      <p:ext uri="{BB962C8B-B14F-4D97-AF65-F5344CB8AC3E}">
        <p14:creationId xmlns="" xmlns:p14="http://schemas.microsoft.com/office/powerpoint/2010/main" val="285004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portion of the workshop will address the six elements that need to be considered when designing a high-quality assessment.</a:t>
            </a:r>
          </a:p>
          <a:p>
            <a:r>
              <a:rPr lang="en-US" i="1" baseline="0" dirty="0" smtClean="0"/>
              <a:t>See Assessment Design Note Taking Handout  http://www.state.nj.us/education/AchieveNJ/teacher/AssessmentDesignNoteTakingHandout.pdf</a:t>
            </a:r>
          </a:p>
        </p:txBody>
      </p:sp>
      <p:sp>
        <p:nvSpPr>
          <p:cNvPr id="4" name="Slide Number Placeholder 3"/>
          <p:cNvSpPr>
            <a:spLocks noGrp="1"/>
          </p:cNvSpPr>
          <p:nvPr>
            <p:ph type="sldNum" sz="quarter" idx="10"/>
          </p:nvPr>
        </p:nvSpPr>
        <p:spPr/>
        <p:txBody>
          <a:bodyPr/>
          <a:lstStyle/>
          <a:p>
            <a:fld id="{2A434AF2-D1B3-4C00-B206-192F23E21E2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solidFill>
                  <a:srgbClr val="F6A20A"/>
                </a:solidFill>
              </a:rPr>
              <a:t>SGO</a:t>
            </a:r>
            <a:r>
              <a:rPr lang="en-US" baseline="0" dirty="0" smtClean="0">
                <a:solidFill>
                  <a:srgbClr val="F6A20A"/>
                </a:solidFill>
              </a:rPr>
              <a:t> assessments measure how well students have met the learning goals teachers have set for them.  Educators must determine what learning goals are appropriate and necessary for their students by asking questions such as “W</a:t>
            </a:r>
            <a:r>
              <a:rPr lang="en-US" dirty="0" smtClean="0">
                <a:solidFill>
                  <a:srgbClr val="F6A20A"/>
                </a:solidFill>
              </a:rPr>
              <a:t>hat is our vision of student mastery?” and  “Where is the finish line for our students?”  Ideally, this</a:t>
            </a:r>
            <a:r>
              <a:rPr lang="en-US" baseline="0" dirty="0" smtClean="0">
                <a:solidFill>
                  <a:srgbClr val="F6A20A"/>
                </a:solidFill>
              </a:rPr>
              <a:t> discussion occurs between groups of teachers, and teachers and administrators, and aligns with district and school-wide priorities.</a:t>
            </a:r>
            <a:r>
              <a:rPr lang="en-US" dirty="0" smtClean="0">
                <a:solidFill>
                  <a:srgbClr val="F6A20A"/>
                </a:solidFill>
              </a:rPr>
              <a:t> </a:t>
            </a:r>
          </a:p>
          <a:p>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21</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baseline="0" dirty="0" smtClean="0"/>
              <a:t>Metaphor</a:t>
            </a:r>
            <a:r>
              <a:rPr lang="en-US" baseline="0" dirty="0" smtClean="0"/>
              <a:t> –A</a:t>
            </a:r>
            <a:r>
              <a:rPr lang="en-US" dirty="0" smtClean="0"/>
              <a:t> carpenter must use a tape to measure the length of a wall, not a level.  A level provides information about the wall</a:t>
            </a:r>
            <a:r>
              <a:rPr lang="en-US" baseline="0" dirty="0" smtClean="0"/>
              <a:t> but not the information the carpenter needs. </a:t>
            </a:r>
            <a:r>
              <a:rPr lang="en-US" dirty="0" smtClean="0"/>
              <a:t>If</a:t>
            </a:r>
            <a:r>
              <a:rPr lang="en-US" baseline="0" dirty="0" smtClean="0"/>
              <a:t> </a:t>
            </a:r>
            <a:r>
              <a:rPr lang="en-US" dirty="0" smtClean="0"/>
              <a:t>assessment items are not carefull</a:t>
            </a:r>
            <a:r>
              <a:rPr lang="en-US" baseline="0" dirty="0" smtClean="0"/>
              <a:t>y designed, they will not provide the right information about student learning. </a:t>
            </a:r>
            <a:r>
              <a:rPr lang="en-US" dirty="0" smtClean="0"/>
              <a:t>In</a:t>
            </a:r>
            <a:r>
              <a:rPr lang="en-US" baseline="0" dirty="0" smtClean="0"/>
              <a:t> order to make valid/accurate inferences about student learning, the right tool has to be used. </a:t>
            </a:r>
            <a:endParaRPr lang="en-US" dirty="0" smtClean="0"/>
          </a:p>
          <a:p>
            <a:pPr defTabSz="933237">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23</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Validity focuses on drawing appropriate conclusions from assessment</a:t>
            </a:r>
            <a:r>
              <a:rPr lang="en-US" baseline="0" dirty="0" smtClean="0"/>
              <a:t> </a:t>
            </a:r>
            <a:r>
              <a:rPr lang="en-US" dirty="0" smtClean="0"/>
              <a:t>results. Not only must the assessment</a:t>
            </a:r>
            <a:r>
              <a:rPr lang="en-US" baseline="0" dirty="0" smtClean="0"/>
              <a:t> </a:t>
            </a:r>
            <a:r>
              <a:rPr lang="en-US" dirty="0" smtClean="0"/>
              <a:t>be aligned to standards, it must reflect the skills and rigor of content taught in the course.</a:t>
            </a:r>
            <a:r>
              <a:rPr lang="en-US" baseline="0" dirty="0" smtClean="0"/>
              <a:t>  All three components of validity will be discussed separately.</a:t>
            </a:r>
            <a:endParaRPr lang="en-US" dirty="0" smtClean="0"/>
          </a:p>
          <a:p>
            <a:pPr defTabSz="933237">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24</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0" i="1" baseline="0" dirty="0" smtClean="0"/>
              <a:t>See Assessment Items for Validity and Rigor Discussion http://www.state.nj.us/education/AchieveNJ/teacher/AssessmentItemsForValidityAndRigorDiscussion.pdf</a:t>
            </a:r>
          </a:p>
        </p:txBody>
      </p:sp>
      <p:sp>
        <p:nvSpPr>
          <p:cNvPr id="4" name="Slide Number Placeholder 3"/>
          <p:cNvSpPr>
            <a:spLocks noGrp="1"/>
          </p:cNvSpPr>
          <p:nvPr>
            <p:ph type="sldNum" sz="quarter" idx="10"/>
          </p:nvPr>
        </p:nvSpPr>
        <p:spPr/>
        <p:txBody>
          <a:bodyPr/>
          <a:lstStyle/>
          <a:p>
            <a:fld id="{2A434AF2-D1B3-4C00-B206-192F23E21E22}" type="slidenum">
              <a:rPr lang="en-US" smtClean="0"/>
              <a:pPr/>
              <a:t>26</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baseline="0" dirty="0" smtClean="0"/>
              <a:t>Metaphor</a:t>
            </a:r>
            <a:r>
              <a:rPr lang="en-US" b="0" baseline="0" dirty="0" smtClean="0"/>
              <a:t> - Digging into the details of this assessment item and trying to improve it is like rearranging the deck chairs on the Titanic.  It does not fulfill an important principle of item design – align to standards.</a:t>
            </a:r>
          </a:p>
        </p:txBody>
      </p:sp>
      <p:sp>
        <p:nvSpPr>
          <p:cNvPr id="4" name="Slide Number Placeholder 3"/>
          <p:cNvSpPr>
            <a:spLocks noGrp="1"/>
          </p:cNvSpPr>
          <p:nvPr>
            <p:ph type="sldNum" sz="quarter" idx="10"/>
          </p:nvPr>
        </p:nvSpPr>
        <p:spPr/>
        <p:txBody>
          <a:bodyPr/>
          <a:lstStyle/>
          <a:p>
            <a:fld id="{2A434AF2-D1B3-4C00-B206-192F23E21E22}" type="slidenum">
              <a:rPr lang="en-US" smtClean="0"/>
              <a:pPr/>
              <a:t>27</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0" baseline="0" dirty="0" smtClean="0"/>
              <a:t>The standard relates to essential commodities, the item addresses art.  </a:t>
            </a:r>
          </a:p>
        </p:txBody>
      </p:sp>
      <p:sp>
        <p:nvSpPr>
          <p:cNvPr id="4" name="Slide Number Placeholder 3"/>
          <p:cNvSpPr>
            <a:spLocks noGrp="1"/>
          </p:cNvSpPr>
          <p:nvPr>
            <p:ph type="sldNum" sz="quarter" idx="10"/>
          </p:nvPr>
        </p:nvSpPr>
        <p:spPr/>
        <p:txBody>
          <a:bodyPr/>
          <a:lstStyle/>
          <a:p>
            <a:fld id="{2A434AF2-D1B3-4C00-B206-192F23E21E22}" type="slidenum">
              <a:rPr lang="en-US" smtClean="0"/>
              <a:pPr/>
              <a:t>28</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important to acknowledge the reality of instruction and assessment.  In many cases, teachers may not have time to teach everything they want to teach, but recognize there are certain foundational standards that are critical for students to know.  These are the standards they spend more time teaching compared to those that have a lesser impact on the future success of students.  Additionally, in most circumstances, it is impractical to develop and administer an assessment that accurately measures learning of all the information that has been taught over many months.   This is why it is crucial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prioritize the standards that the assessment addresses. </a:t>
            </a:r>
          </a:p>
          <a:p>
            <a:r>
              <a:rPr lang="en-US" sz="1200" b="1" kern="1200" dirty="0" smtClean="0">
                <a:solidFill>
                  <a:schemeClr val="tx1"/>
                </a:solidFill>
                <a:latin typeface="+mn-lt"/>
                <a:ea typeface="+mn-ea"/>
                <a:cs typeface="+mn-cs"/>
              </a:rPr>
              <a:t>Transition</a:t>
            </a:r>
            <a:r>
              <a:rPr lang="en-US" sz="1200" kern="1200" baseline="0" dirty="0" smtClean="0">
                <a:solidFill>
                  <a:schemeClr val="tx1"/>
                </a:solidFill>
                <a:latin typeface="+mn-lt"/>
                <a:ea typeface="+mn-ea"/>
                <a:cs typeface="+mn-cs"/>
              </a:rPr>
              <a:t> – There are two questions that can help make prioritization easier.</a:t>
            </a:r>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29</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Department would like to acknowledge staff from the following organizations whose assistance was critical in the development of this workshop: Pequannock Township Public Schools, </a:t>
            </a:r>
            <a:r>
              <a:rPr lang="en-US" baseline="0" dirty="0" err="1" smtClean="0"/>
              <a:t>Clearview</a:t>
            </a:r>
            <a:r>
              <a:rPr lang="en-US" baseline="0" dirty="0" smtClean="0"/>
              <a:t> Regional High School District, the Reform Support Network, the Center for Assessment, and Relay Graduate School of Education. </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a:t>
            </a:r>
            <a:r>
              <a:rPr lang="en-US" baseline="0" dirty="0" smtClean="0"/>
              <a:t> can include all standards taught during the year or simplified by identifying only those standards likely to be taught during the SGO period.  In some cases, educators may want to ensure that particularly critical standards are included within the SGO period enabling extra focus through the SGO process.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30</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will be differences in opinion in this activity and variation will be based on the type of course you consider when teaching these standards, the starting points of students, priorities of the district etc.  The point here is to have the conversation and work towards a shared understanding of teaching priorities that can then be reflected appropriately in the assessment.</a:t>
            </a:r>
            <a:r>
              <a:rPr lang="en-US" dirty="0" smtClean="0"/>
              <a:t> </a:t>
            </a:r>
          </a:p>
          <a:p>
            <a:pPr defTabSz="933237">
              <a:defRPr sz="1800"/>
            </a:pPr>
            <a:endParaRPr lang="en-US" dirty="0" smtClean="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defTabSz="933237">
              <a:defRPr sz="1800"/>
            </a:pPr>
            <a:r>
              <a:rPr lang="en-US" sz="1800" dirty="0" smtClean="0"/>
              <a:t>Using a ranking method forces important decisions about what is most important to teach given limited time and resources.  It also forces prioritization during assessment writing when only a limited amount of time is available for the assessment.</a:t>
            </a:r>
          </a:p>
          <a:p>
            <a:pPr marL="0" marR="0" indent="0" algn="l" defTabSz="933237" rtl="0" eaLnBrk="1" fontAlgn="auto" latinLnBrk="0" hangingPunct="1">
              <a:lnSpc>
                <a:spcPct val="100000"/>
              </a:lnSpc>
              <a:spcBef>
                <a:spcPts val="0"/>
              </a:spcBef>
              <a:spcAft>
                <a:spcPts val="0"/>
              </a:spcAft>
              <a:buClrTx/>
              <a:buSzTx/>
              <a:buFontTx/>
              <a:buNone/>
              <a:tabLst/>
              <a:defRPr sz="1800"/>
            </a:pPr>
            <a:r>
              <a:rPr lang="en-US" dirty="0" smtClean="0"/>
              <a:t>For standards that are embedded</a:t>
            </a:r>
            <a:r>
              <a:rPr lang="en-US" baseline="0" dirty="0" smtClean="0"/>
              <a:t> throughout course, even though a number of days or percent of time might not be calculable, the importance of the standard is implied by its recurrent nature.</a:t>
            </a:r>
            <a:endParaRPr lang="en-US" dirty="0" smtClean="0"/>
          </a:p>
          <a:p>
            <a:pPr defTabSz="933237">
              <a:defRPr sz="1800"/>
            </a:pPr>
            <a:endParaRPr lang="en-US" baseline="0" dirty="0" smtClean="0"/>
          </a:p>
          <a:p>
            <a:pPr defTabSz="933237">
              <a:defRPr sz="1800"/>
            </a:pPr>
            <a:r>
              <a:rPr lang="en-US" b="1" dirty="0" smtClean="0">
                <a:latin typeface="+mn-lt"/>
                <a:ea typeface="Calibri"/>
                <a:cs typeface="Calibri"/>
                <a:sym typeface="Calibri"/>
              </a:rPr>
              <a:t>Presenter’s Note – do not get waylaid by a technical discussion based on differing opinions regarding the standards.</a:t>
            </a:r>
          </a:p>
          <a:p>
            <a:pPr defTabSz="933237">
              <a:defRPr sz="1800"/>
            </a:pPr>
            <a:r>
              <a:rPr lang="en-US" b="1" dirty="0" smtClean="0">
                <a:latin typeface="+mn-lt"/>
                <a:ea typeface="Calibri"/>
                <a:cs typeface="Calibri"/>
                <a:sym typeface="Calibri"/>
              </a:rPr>
              <a:t>Point</a:t>
            </a:r>
            <a:r>
              <a:rPr lang="en-US" dirty="0" smtClean="0">
                <a:latin typeface="+mn-lt"/>
                <a:ea typeface="Calibri"/>
                <a:cs typeface="Calibri"/>
                <a:sym typeface="Calibri"/>
              </a:rPr>
              <a:t> - In writing assessments, more questions and points should be assigned to more important standards – this ensures that more information about how well the students have learned these critical standards is available and allows them to demonstrate their mastery of the standards.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a:t>
            </a:r>
            <a:r>
              <a:rPr lang="en-US" b="0" baseline="0" dirty="0" smtClean="0"/>
              <a:t> importance of determining which standards will be taught and prioritized in the assessment is reflected in the modified language on the 2014-15 SGO form.</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ea typeface="Calibri"/>
                <a:cs typeface="Calibri"/>
                <a:sym typeface="Calibri"/>
              </a:rPr>
              <a:t>Transition – </a:t>
            </a:r>
            <a:r>
              <a:rPr lang="en-US" dirty="0" smtClean="0">
                <a:latin typeface="+mn-lt"/>
                <a:ea typeface="Calibri"/>
                <a:cs typeface="Calibri"/>
                <a:sym typeface="Calibri"/>
              </a:rPr>
              <a:t>using an off-the shelf assessment might be a good option in some cases but it is important to ensure that it has good alignment, otherwise…(see next slide)</a:t>
            </a:r>
          </a:p>
          <a:p>
            <a:endParaRPr lang="en-US" b="0"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Metaphor</a:t>
            </a:r>
            <a:r>
              <a:rPr lang="en-US" baseline="0" dirty="0" smtClean="0"/>
              <a:t> - U</a:t>
            </a:r>
            <a:r>
              <a:rPr lang="en-US" dirty="0" smtClean="0"/>
              <a:t>sing</a:t>
            </a:r>
            <a:r>
              <a:rPr lang="en-US" baseline="0" dirty="0" smtClean="0"/>
              <a:t> commercial assessments for SGOs might be similar to a hammer looking for a nail.  Having the assessment does not necessarily mean that the assessment will fulfill the purpose or intent of SGOs and may even hinder student achievement.  Teachers and administrators should ensure that commercial assessments provide the type of instrument that accurately and appropriately measures the critical standards that students are learning.</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Transition</a:t>
            </a:r>
            <a:r>
              <a:rPr lang="en-US" baseline="0" dirty="0" smtClean="0"/>
              <a:t> – in addition to aligning to standards, the assessment must also be aligned to the rigor of instruction and content of the course.  The assessment should reflect the level and range of rigor of the course so that it accurately represents what has been taught and the level at which students should be able to demonstrate understanding.  Also, the assessment should provide a range of access points to students who have different skill levels, thereby providing good information about students across a broad range of ability.</a:t>
            </a:r>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t>Metaphor</a:t>
            </a:r>
            <a:r>
              <a:rPr lang="en-US" dirty="0" smtClean="0"/>
              <a:t> - A house may have several floors</a:t>
            </a:r>
            <a:r>
              <a:rPr lang="en-US" baseline="0" dirty="0" smtClean="0"/>
              <a:t> that require climbing upstairs to get to higher levels.  A high quality assessment (and course) allows students to demonstrate their understanding at different levels of cognitive complexity, from recall to extended thinking.  This enables students of different ability levels to access the test at different points and the validity of the assessment by reflecting the nature of the course. This range and distribution of cognitive complexity should reflect the realities of the course.  Asking high level questions on an assessment when this has not been demanded of the student in the course, and vice versa, reduces the quality of the assessment. When range of rigor parallels that of the course, this increases the validity of the inferences an educator can make from an assessment. </a:t>
            </a: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36</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Using </a:t>
            </a:r>
            <a:r>
              <a:rPr lang="en-US" baseline="0" dirty="0" smtClean="0"/>
              <a:t> high-level and low-level questions in an assessment is sometimes referred to as “stretch.”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37</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Video (see link</a:t>
            </a:r>
            <a:r>
              <a:rPr lang="en-US" baseline="0" dirty="0" smtClean="0"/>
              <a:t> in slide) provides examples of what four levels of DOK look like.</a:t>
            </a:r>
          </a:p>
          <a:p>
            <a:pPr defTabSz="933237">
              <a:defRPr/>
            </a:pPr>
            <a:r>
              <a:rPr lang="en-US" i="1" baseline="0" dirty="0" smtClean="0"/>
              <a:t>See DOK Wheel and Range of Rigor-DOK Form (form can be used to assess question rigor and write items of different DOK.)</a:t>
            </a:r>
          </a:p>
          <a:p>
            <a:pPr defTabSz="933237">
              <a:defRPr/>
            </a:pPr>
            <a:r>
              <a:rPr lang="en-US" i="1" baseline="0" dirty="0" smtClean="0"/>
              <a:t>http://www.state.nj.us/education/AchieveNJ/teacher/DOKWheelAndDOKRigorChartAndChecklist.pdf</a:t>
            </a:r>
          </a:p>
          <a:p>
            <a:pPr defTabSz="933237">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38</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dirty="0" smtClean="0"/>
              <a:t>What and who questions are in level one DOK – recall.</a:t>
            </a:r>
          </a:p>
          <a:p>
            <a:pPr marL="349964" indent="-349964">
              <a:buClr>
                <a:srgbClr val="000000"/>
              </a:buClr>
              <a:buSzPct val="100000"/>
              <a:defRPr/>
            </a:pPr>
            <a:r>
              <a:rPr lang="en-US" baseline="0" dirty="0" smtClean="0"/>
              <a:t>Increasing the rigor of the question may be appropriate if many other questions are based at the same level.</a:t>
            </a:r>
          </a:p>
          <a:p>
            <a:pPr marL="349964" indent="-349964">
              <a:buClr>
                <a:srgbClr val="000000"/>
              </a:buClr>
              <a:buSzPct val="100000"/>
              <a:defRPr/>
            </a:pPr>
            <a:r>
              <a:rPr lang="en-US" i="1" baseline="0" dirty="0" smtClean="0"/>
              <a:t>See Assessment Items for Validity and Rigor Discussion</a:t>
            </a:r>
          </a:p>
          <a:p>
            <a:pPr marL="349964" indent="-349964">
              <a:buClr>
                <a:srgbClr val="000000"/>
              </a:buClr>
              <a:buSzPct val="100000"/>
              <a:defRPr/>
            </a:pPr>
            <a:r>
              <a:rPr lang="en-US" i="1" baseline="0" dirty="0" smtClean="0"/>
              <a:t>http://www.state.nj.us/education/AchieveNJ/teacher/AssessmentItemsForValidityAndRigorDiscussion.pdf</a:t>
            </a:r>
          </a:p>
        </p:txBody>
      </p:sp>
      <p:sp>
        <p:nvSpPr>
          <p:cNvPr id="4" name="Slide Number Placeholder 3"/>
          <p:cNvSpPr>
            <a:spLocks noGrp="1"/>
          </p:cNvSpPr>
          <p:nvPr>
            <p:ph type="sldNum" sz="quarter" idx="10"/>
          </p:nvPr>
        </p:nvSpPr>
        <p:spPr/>
        <p:txBody>
          <a:bodyPr/>
          <a:lstStyle/>
          <a:p>
            <a:fld id="{2A434AF2-D1B3-4C00-B206-192F23E21E22}" type="slidenum">
              <a:rPr lang="en-US" smtClean="0"/>
              <a:pPr/>
              <a:t>39</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great deal of information in this presentation, some aspects of which might appear to be very challenging to implement.  Recognizing competing priorities, even within AchieveNJ, districts should carefully consider which components of the workshop they can realistically and effectively implement this year.  Even if a district adopts just one recommendation, such as ensuring its assessments are aligned to critical standards, it has made a step in the right direction. A district can take more steps, as capacity allows, in continuously improving its educator effectiveness system.</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baseline="0" dirty="0" smtClean="0"/>
              <a:t>This revision requires skills of explanation and interpretation – levels 2 and 3 on the DOK wheel.</a:t>
            </a:r>
          </a:p>
          <a:p>
            <a:pPr marL="349964" indent="-349964">
              <a:buClr>
                <a:srgbClr val="000000"/>
              </a:buClr>
              <a:buSzPct val="100000"/>
              <a:defRPr/>
            </a:pPr>
            <a:r>
              <a:rPr lang="en-US" baseline="0" dirty="0" smtClean="0"/>
              <a:t>It also asks students to use evidence from the cartoon to support an answer – Common Core skill.</a:t>
            </a:r>
          </a:p>
        </p:txBody>
      </p:sp>
      <p:sp>
        <p:nvSpPr>
          <p:cNvPr id="4" name="Slide Number Placeholder 3"/>
          <p:cNvSpPr>
            <a:spLocks noGrp="1"/>
          </p:cNvSpPr>
          <p:nvPr>
            <p:ph type="sldNum" sz="quarter" idx="10"/>
          </p:nvPr>
        </p:nvSpPr>
        <p:spPr/>
        <p:txBody>
          <a:bodyPr/>
          <a:lstStyle/>
          <a:p>
            <a:fld id="{2A434AF2-D1B3-4C00-B206-192F23E21E22}" type="slidenum">
              <a:rPr lang="en-US" smtClean="0"/>
              <a:pPr/>
              <a:t>40</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rule of thumb might be </a:t>
            </a:r>
            <a:r>
              <a:rPr lang="en-US" baseline="0" dirty="0" smtClean="0"/>
              <a:t>1:1:1 for </a:t>
            </a:r>
            <a:r>
              <a:rPr lang="en-US" dirty="0" err="1" smtClean="0"/>
              <a:t>High:Med:Low</a:t>
            </a:r>
            <a:r>
              <a:rPr lang="en-US" baseline="0" dirty="0" smtClean="0"/>
              <a:t> rigor, but alignment with the range of course/instructional level is critical.  </a:t>
            </a:r>
            <a:r>
              <a:rPr lang="en-US" b="1" baseline="0" dirty="0" smtClean="0"/>
              <a:t>Note</a:t>
            </a:r>
            <a:r>
              <a:rPr lang="en-US" baseline="0" dirty="0" smtClean="0"/>
              <a:t>:  CCSS and the PARCC assessments require students to demonstrate their understanding at higher levels of rigor.</a:t>
            </a:r>
          </a:p>
        </p:txBody>
      </p:sp>
      <p:sp>
        <p:nvSpPr>
          <p:cNvPr id="4" name="Slide Number Placeholder 3"/>
          <p:cNvSpPr>
            <a:spLocks noGrp="1"/>
          </p:cNvSpPr>
          <p:nvPr>
            <p:ph type="sldNum" sz="quarter" idx="10"/>
          </p:nvPr>
        </p:nvSpPr>
        <p:spPr/>
        <p:txBody>
          <a:bodyPr/>
          <a:lstStyle/>
          <a:p>
            <a:fld id="{2A434AF2-D1B3-4C00-B206-192F23E21E22}" type="slidenum">
              <a:rPr lang="en-US" smtClean="0"/>
              <a:pPr/>
              <a:t>41</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Transition</a:t>
            </a:r>
            <a:r>
              <a:rPr lang="en-US" baseline="0" dirty="0" smtClean="0"/>
              <a:t>  - Accessibility of the test is the third component of getting valid information from the test about student learning.  Sometimes, certain test items or the construct of the assessment can yield inaccurate information about a student.  For example, a math assessment may be constructed in a way that is more a measure of how well students read than a measure of how well they do math. In order to make valid inferences about student learning, the assessment must be ACCESSIBLE to all students regardless of extra-curricular background knowledge, personal experiences, culture and characteristics.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t>Metaphor</a:t>
            </a:r>
            <a:r>
              <a:rPr lang="en-US" b="0" baseline="0" dirty="0" smtClean="0"/>
              <a:t> - T</a:t>
            </a:r>
            <a:r>
              <a:rPr lang="en-US" dirty="0" smtClean="0"/>
              <a:t>he design of a house reflects certain cultural assumptions</a:t>
            </a:r>
            <a:r>
              <a:rPr lang="en-US" baseline="0" dirty="0" smtClean="0"/>
              <a:t>, and e</a:t>
            </a:r>
            <a:r>
              <a:rPr lang="en-US" dirty="0" smtClean="0"/>
              <a:t>xpectations of</a:t>
            </a:r>
            <a:r>
              <a:rPr lang="en-US" baseline="0" dirty="0" smtClean="0"/>
              <a:t> personal characteristics and background knowledge.  Someone familiar with one particular type of dwelling may be unsure of how to navigate a different type of house designed with different expectations.  Similarly, </a:t>
            </a:r>
            <a:r>
              <a:rPr lang="en-US" dirty="0" smtClean="0"/>
              <a:t>assessments can reflect culture and certain assumed</a:t>
            </a:r>
            <a:r>
              <a:rPr lang="en-US" baseline="0" dirty="0" smtClean="0"/>
              <a:t> knowledge</a:t>
            </a:r>
            <a:r>
              <a:rPr lang="en-US" dirty="0" smtClean="0"/>
              <a:t>. If students</a:t>
            </a:r>
            <a:r>
              <a:rPr lang="en-US" baseline="0" dirty="0" smtClean="0"/>
              <a:t> do not have the background knowledge or personal characteristics the test assumes, they may be disadvantaged when taking the test. </a:t>
            </a:r>
          </a:p>
          <a:p>
            <a:pPr marL="349964" indent="-349964" defTabSz="933237">
              <a:buClr>
                <a:srgbClr val="000000"/>
              </a:buClr>
              <a:buSzPct val="100000"/>
              <a:buFont typeface="Arial"/>
              <a:buChar char="•"/>
              <a:defRPr/>
            </a:pPr>
            <a:r>
              <a:rPr lang="en-US" i="1" dirty="0" smtClean="0"/>
              <a:t>Example</a:t>
            </a:r>
            <a:r>
              <a:rPr lang="en-US" dirty="0" smtClean="0"/>
              <a:t>: Questions about skiing or sailing may disadvantage students who grow up in poverty and produce a negative reaction to the test in general</a:t>
            </a:r>
          </a:p>
          <a:p>
            <a:pPr marL="349964" indent="-349964">
              <a:buClr>
                <a:srgbClr val="000000"/>
              </a:buClr>
              <a:buSzPct val="100000"/>
              <a:buFont typeface="Arial"/>
              <a:buChar char="•"/>
              <a:defRPr/>
            </a:pPr>
            <a:r>
              <a:rPr lang="en-US" i="1" dirty="0" smtClean="0">
                <a:solidFill>
                  <a:srgbClr val="000000"/>
                </a:solidFill>
                <a:latin typeface="Arial"/>
                <a:ea typeface="Arial"/>
                <a:cs typeface="Arial"/>
                <a:sym typeface="Arial"/>
              </a:rPr>
              <a:t>Example</a:t>
            </a:r>
            <a:r>
              <a:rPr lang="en-US" dirty="0" smtClean="0">
                <a:solidFill>
                  <a:srgbClr val="000000"/>
                </a:solidFill>
                <a:latin typeface="Arial"/>
                <a:ea typeface="Arial"/>
                <a:cs typeface="Arial"/>
                <a:sym typeface="Arial"/>
              </a:rPr>
              <a:t>: Questions about a sport, TV show, book or movie, etc. may disadvantage students unfamiliar with the</a:t>
            </a:r>
            <a:r>
              <a:rPr lang="en-US" baseline="0" dirty="0" smtClean="0">
                <a:solidFill>
                  <a:srgbClr val="000000"/>
                </a:solidFill>
                <a:latin typeface="Arial"/>
                <a:ea typeface="Arial"/>
                <a:cs typeface="Arial"/>
                <a:sym typeface="Arial"/>
              </a:rPr>
              <a:t> topic</a:t>
            </a:r>
            <a:endParaRPr lang="en-US" dirty="0" smtClean="0">
              <a:solidFill>
                <a:srgbClr val="000000"/>
              </a:solidFill>
              <a:latin typeface="Arial"/>
              <a:ea typeface="Arial"/>
              <a:cs typeface="Arial"/>
              <a:sym typeface="Arial"/>
            </a:endParaRPr>
          </a:p>
          <a:p>
            <a:pPr marL="349964" indent="-349964">
              <a:buClr>
                <a:srgbClr val="000000"/>
              </a:buClr>
              <a:buSzPct val="100000"/>
              <a:buFont typeface="Arial"/>
              <a:buChar char="•"/>
              <a:defRPr/>
            </a:pPr>
            <a:r>
              <a:rPr lang="en-US" i="1" dirty="0" smtClean="0">
                <a:solidFill>
                  <a:srgbClr val="000000"/>
                </a:solidFill>
                <a:latin typeface="Arial"/>
                <a:ea typeface="Arial"/>
                <a:cs typeface="Arial"/>
                <a:sym typeface="Arial"/>
              </a:rPr>
              <a:t>Example</a:t>
            </a:r>
            <a:r>
              <a:rPr lang="en-US" dirty="0" smtClean="0">
                <a:solidFill>
                  <a:srgbClr val="000000"/>
                </a:solidFill>
                <a:latin typeface="Arial"/>
                <a:ea typeface="Arial"/>
                <a:cs typeface="Arial"/>
                <a:sym typeface="Arial"/>
              </a:rPr>
              <a:t>:  Small or blurry print in the assessment may disadvantage students who have vision problems.</a:t>
            </a:r>
          </a:p>
          <a:p>
            <a:pPr>
              <a:spcBef>
                <a:spcPct val="0"/>
              </a:spcBef>
            </a:pPr>
            <a:endParaRPr lang="en-US" baseline="0"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43</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solidFill>
                  <a:srgbClr val="000000"/>
                </a:solidFill>
                <a:latin typeface="Arial"/>
                <a:ea typeface="Arial"/>
                <a:cs typeface="Arial"/>
                <a:sym typeface="Arial"/>
              </a:rPr>
              <a:t>Increasing accessibility reinforces validity of inferences that can be made about student learning.</a:t>
            </a:r>
          </a:p>
          <a:p>
            <a:pPr>
              <a:spcBef>
                <a:spcPct val="0"/>
              </a:spcBef>
            </a:pPr>
            <a:r>
              <a:rPr lang="en-US" baseline="0" dirty="0" smtClean="0"/>
              <a:t>When designing an assessment, educators must ask “</a:t>
            </a:r>
            <a:r>
              <a:rPr lang="en-US" dirty="0" smtClean="0"/>
              <a:t>What do students come to the test knowing?” and, “How might a student’s personal characteristics</a:t>
            </a:r>
            <a:r>
              <a:rPr lang="en-US" baseline="0" dirty="0" smtClean="0"/>
              <a:t> provide an advantage or disadvantage in answering a particular question?”</a:t>
            </a:r>
            <a:endParaRPr lang="en-US" dirty="0" smtClean="0"/>
          </a:p>
          <a:p>
            <a:pPr defTabSz="933237">
              <a:spcBef>
                <a:spcPct val="0"/>
              </a:spcBef>
              <a:defRPr/>
            </a:pPr>
            <a:r>
              <a:rPr lang="en-US" dirty="0" smtClean="0"/>
              <a:t>They must eliminate questions that require background knowledge not taught in the course or during</a:t>
            </a:r>
            <a:r>
              <a:rPr lang="en-US" baseline="0" dirty="0" smtClean="0"/>
              <a:t> previous courses</a:t>
            </a:r>
            <a:r>
              <a:rPr lang="en-US" dirty="0" smtClean="0"/>
              <a:t> and questions that </a:t>
            </a:r>
            <a:r>
              <a:rPr lang="en-US" dirty="0" smtClean="0">
                <a:solidFill>
                  <a:schemeClr val="dk1"/>
                </a:solidFill>
              </a:rPr>
              <a:t>unfairly penalize students because of students’ personal characteristics (e.g., race, gender, socioeconomic status or religion).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44</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b="1" dirty="0" smtClean="0">
                <a:solidFill>
                  <a:srgbClr val="000000"/>
                </a:solidFill>
                <a:latin typeface="Arial"/>
                <a:ea typeface="Arial"/>
                <a:cs typeface="Arial"/>
                <a:sym typeface="Arial"/>
              </a:rPr>
              <a:t>Suggested presentation of material</a:t>
            </a:r>
            <a:r>
              <a:rPr lang="en-US" b="1" baseline="0" dirty="0" smtClean="0">
                <a:solidFill>
                  <a:srgbClr val="000000"/>
                </a:solidFill>
                <a:latin typeface="Arial"/>
                <a:ea typeface="Arial"/>
                <a:cs typeface="Arial"/>
                <a:sym typeface="Arial"/>
              </a:rPr>
              <a:t>:</a:t>
            </a:r>
          </a:p>
          <a:p>
            <a:pPr marL="349964" indent="-349964">
              <a:buClr>
                <a:srgbClr val="000000"/>
              </a:buClr>
              <a:buSzPct val="100000"/>
              <a:defRPr/>
            </a:pPr>
            <a:r>
              <a:rPr lang="en-US" b="1" dirty="0" smtClean="0">
                <a:solidFill>
                  <a:srgbClr val="000000"/>
                </a:solidFill>
                <a:latin typeface="Arial"/>
                <a:ea typeface="Arial"/>
                <a:cs typeface="Arial"/>
                <a:sym typeface="Arial"/>
              </a:rPr>
              <a:t>Ask</a:t>
            </a:r>
            <a:r>
              <a:rPr lang="en-US" dirty="0" smtClean="0">
                <a:solidFill>
                  <a:srgbClr val="000000"/>
                </a:solidFill>
                <a:latin typeface="Arial"/>
                <a:ea typeface="Arial"/>
                <a:cs typeface="Arial"/>
                <a:sym typeface="Arial"/>
              </a:rPr>
              <a:t> - To whom might this question be inaccessible?  How would you change it?</a:t>
            </a:r>
          </a:p>
          <a:p>
            <a:pPr marL="349964" indent="-349964">
              <a:buClr>
                <a:srgbClr val="000000"/>
              </a:buClr>
              <a:buSzPct val="100000"/>
              <a:defRPr/>
            </a:pPr>
            <a:r>
              <a:rPr lang="en-US" b="1" dirty="0" smtClean="0">
                <a:solidFill>
                  <a:srgbClr val="000000"/>
                </a:solidFill>
                <a:latin typeface="Arial"/>
                <a:ea typeface="Arial"/>
                <a:cs typeface="Arial"/>
                <a:sym typeface="Arial"/>
              </a:rPr>
              <a:t>Answer</a:t>
            </a:r>
            <a:r>
              <a:rPr lang="en-US" dirty="0" smtClean="0">
                <a:solidFill>
                  <a:srgbClr val="000000"/>
                </a:solidFill>
                <a:latin typeface="Arial"/>
                <a:ea typeface="Arial"/>
                <a:cs typeface="Arial"/>
                <a:sym typeface="Arial"/>
              </a:rPr>
              <a:t> - Someone who has not played cards may need to be told how many cards are in a deck.</a:t>
            </a:r>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45</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b="1" dirty="0" smtClean="0">
                <a:solidFill>
                  <a:srgbClr val="000000"/>
                </a:solidFill>
                <a:latin typeface="Arial"/>
                <a:ea typeface="Arial"/>
                <a:cs typeface="Arial"/>
                <a:sym typeface="Arial"/>
              </a:rPr>
              <a:t>Ask</a:t>
            </a:r>
            <a:r>
              <a:rPr lang="en-US" dirty="0" smtClean="0">
                <a:solidFill>
                  <a:srgbClr val="000000"/>
                </a:solidFill>
                <a:latin typeface="Arial"/>
                <a:ea typeface="Arial"/>
                <a:cs typeface="Arial"/>
                <a:sym typeface="Arial"/>
              </a:rPr>
              <a:t> - To whom might this question be inaccessible?  How would you alter it to make it accessible to all?</a:t>
            </a:r>
          </a:p>
          <a:p>
            <a:pPr>
              <a:buClr>
                <a:srgbClr val="000000"/>
              </a:buClr>
              <a:buSzPct val="100000"/>
              <a:defRPr/>
            </a:pPr>
            <a:r>
              <a:rPr lang="en-US" b="1" dirty="0" smtClean="0">
                <a:solidFill>
                  <a:srgbClr val="000000"/>
                </a:solidFill>
                <a:latin typeface="Arial"/>
                <a:ea typeface="Arial"/>
                <a:cs typeface="Arial"/>
                <a:sym typeface="Arial"/>
              </a:rPr>
              <a:t>Answer</a:t>
            </a:r>
            <a:r>
              <a:rPr lang="en-US" dirty="0" smtClean="0">
                <a:solidFill>
                  <a:srgbClr val="000000"/>
                </a:solidFill>
                <a:latin typeface="Arial"/>
                <a:ea typeface="Arial"/>
                <a:cs typeface="Arial"/>
                <a:sym typeface="Arial"/>
              </a:rPr>
              <a:t> - Implying that all soldiers have wives may create a negative impression of the question because</a:t>
            </a:r>
            <a:r>
              <a:rPr lang="en-US" baseline="0" dirty="0" smtClean="0">
                <a:solidFill>
                  <a:srgbClr val="000000"/>
                </a:solidFill>
                <a:latin typeface="Arial"/>
                <a:ea typeface="Arial"/>
                <a:cs typeface="Arial"/>
                <a:sym typeface="Arial"/>
              </a:rPr>
              <a:t> of the underlying stereotypes in the question</a:t>
            </a:r>
            <a:r>
              <a:rPr lang="en-US" dirty="0" smtClean="0">
                <a:solidFill>
                  <a:srgbClr val="000000"/>
                </a:solidFill>
                <a:latin typeface="Arial"/>
                <a:ea typeface="Arial"/>
                <a:cs typeface="Arial"/>
                <a:sym typeface="Arial"/>
              </a:rPr>
              <a:t>.  The second version is more inclusive.</a:t>
            </a:r>
          </a:p>
          <a:p>
            <a:pPr marL="349964" indent="-349964">
              <a:buClr>
                <a:srgbClr val="000000"/>
              </a:buClr>
              <a:buSzPct val="100000"/>
              <a:defRPr/>
            </a:pP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46</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b="1" dirty="0" smtClean="0"/>
              <a:t>Ask</a:t>
            </a:r>
            <a:r>
              <a:rPr lang="en-US" dirty="0" smtClean="0"/>
              <a:t> - Identify the components of this item</a:t>
            </a:r>
            <a:r>
              <a:rPr lang="en-US" baseline="0" dirty="0" smtClean="0"/>
              <a:t> that might make it inaccessible. </a:t>
            </a:r>
          </a:p>
          <a:p>
            <a:pPr marL="349964" indent="-349964">
              <a:buClr>
                <a:srgbClr val="000000"/>
              </a:buClr>
              <a:buSzPct val="100000"/>
              <a:defRPr/>
            </a:pPr>
            <a:r>
              <a:rPr lang="en-US" b="1" dirty="0" smtClean="0"/>
              <a:t>Answer</a:t>
            </a:r>
            <a:r>
              <a:rPr lang="en-US" dirty="0" smtClean="0"/>
              <a:t> - Several components</a:t>
            </a:r>
            <a:r>
              <a:rPr lang="en-US" baseline="0" dirty="0" smtClean="0"/>
              <a:t> in this item might reduce the accessibility of this question:</a:t>
            </a:r>
          </a:p>
          <a:p>
            <a:pPr marL="349964" indent="-349964">
              <a:buClr>
                <a:srgbClr val="000000"/>
              </a:buClr>
              <a:buSzPct val="100000"/>
              <a:defRPr/>
            </a:pPr>
            <a:r>
              <a:rPr lang="en-US" baseline="0" dirty="0" smtClean="0"/>
              <a:t>Small font on graphs</a:t>
            </a:r>
          </a:p>
          <a:p>
            <a:pPr marL="349964" indent="-349964">
              <a:buClr>
                <a:srgbClr val="000000"/>
              </a:buClr>
              <a:buSzPct val="100000"/>
              <a:defRPr/>
            </a:pPr>
            <a:r>
              <a:rPr lang="en-US" baseline="0" dirty="0" smtClean="0"/>
              <a:t>Blurry lines on graphs</a:t>
            </a:r>
          </a:p>
          <a:p>
            <a:pPr marL="349964" indent="-349964">
              <a:buClr>
                <a:srgbClr val="000000"/>
              </a:buClr>
              <a:buSzPct val="100000"/>
              <a:defRPr/>
            </a:pPr>
            <a:r>
              <a:rPr lang="en-US" baseline="0" dirty="0" smtClean="0"/>
              <a:t>Labeling of graphs – using A, B, C etc. makes multiple choice more confusing</a:t>
            </a:r>
          </a:p>
        </p:txBody>
      </p:sp>
      <p:sp>
        <p:nvSpPr>
          <p:cNvPr id="4" name="Slide Number Placeholder 3"/>
          <p:cNvSpPr>
            <a:spLocks noGrp="1"/>
          </p:cNvSpPr>
          <p:nvPr>
            <p:ph type="sldNum" sz="quarter" idx="10"/>
          </p:nvPr>
        </p:nvSpPr>
        <p:spPr/>
        <p:txBody>
          <a:bodyPr/>
          <a:lstStyle/>
          <a:p>
            <a:fld id="{2A434AF2-D1B3-4C00-B206-192F23E21E22}" type="slidenum">
              <a:rPr lang="en-US" smtClean="0"/>
              <a:pPr/>
              <a:t>47</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Clr>
                <a:srgbClr val="000000"/>
              </a:buClr>
              <a:buSzPct val="100000"/>
              <a:defRPr/>
            </a:pPr>
            <a:r>
              <a:rPr lang="en-US" b="1" dirty="0" smtClean="0">
                <a:solidFill>
                  <a:srgbClr val="000000"/>
                </a:solidFill>
                <a:latin typeface="Arial"/>
                <a:ea typeface="Arial"/>
                <a:cs typeface="Arial"/>
                <a:sym typeface="Arial"/>
              </a:rPr>
              <a:t>Ask</a:t>
            </a:r>
            <a:endParaRPr lang="en-US" dirty="0" smtClean="0">
              <a:solidFill>
                <a:srgbClr val="000000"/>
              </a:solidFill>
              <a:latin typeface="Arial"/>
              <a:ea typeface="Arial"/>
              <a:cs typeface="Arial"/>
              <a:sym typeface="Arial"/>
            </a:endParaRPr>
          </a:p>
          <a:p>
            <a:pPr marL="349964" indent="-349964">
              <a:buClr>
                <a:srgbClr val="000000"/>
              </a:buClr>
              <a:buSzPct val="100000"/>
              <a:defRPr/>
            </a:pPr>
            <a:r>
              <a:rPr lang="en-US" dirty="0" smtClean="0">
                <a:latin typeface="Arial" pitchFamily="34" charset="0"/>
                <a:cs typeface="Arial" pitchFamily="34" charset="0"/>
              </a:rPr>
              <a:t>1) Evaluate the accessibility of the assessment item provided.   </a:t>
            </a:r>
          </a:p>
          <a:p>
            <a:pPr>
              <a:lnSpc>
                <a:spcPct val="120000"/>
              </a:lnSpc>
              <a:spcBef>
                <a:spcPct val="0"/>
              </a:spcBef>
              <a:spcAft>
                <a:spcPts val="612"/>
              </a:spcAft>
            </a:pPr>
            <a:r>
              <a:rPr lang="en-US" dirty="0" smtClean="0">
                <a:latin typeface="Arial" pitchFamily="34" charset="0"/>
                <a:cs typeface="Arial" pitchFamily="34" charset="0"/>
              </a:rPr>
              <a:t>2) How can this item be adjusted to make it more accessible to students?</a:t>
            </a:r>
          </a:p>
          <a:p>
            <a:pPr>
              <a:lnSpc>
                <a:spcPct val="120000"/>
              </a:lnSpc>
              <a:spcBef>
                <a:spcPct val="0"/>
              </a:spcBef>
              <a:spcAft>
                <a:spcPts val="612"/>
              </a:spcAft>
            </a:pPr>
            <a:r>
              <a:rPr lang="en-US" dirty="0" smtClean="0">
                <a:latin typeface="Arial" pitchFamily="34" charset="0"/>
                <a:cs typeface="Arial" pitchFamily="34" charset="0"/>
              </a:rPr>
              <a:t>3) Share with others at your table.  </a:t>
            </a:r>
          </a:p>
          <a:p>
            <a:pPr marL="349964" indent="-349964">
              <a:buClr>
                <a:srgbClr val="000000"/>
              </a:buClr>
              <a:buSzPct val="100000"/>
              <a:defRPr/>
            </a:pPr>
            <a:endParaRPr lang="en-US" dirty="0" smtClean="0">
              <a:solidFill>
                <a:srgbClr val="000000"/>
              </a:solidFill>
              <a:latin typeface="Arial"/>
              <a:ea typeface="Arial"/>
              <a:cs typeface="Arial"/>
              <a:sym typeface="Arial"/>
            </a:endParaRPr>
          </a:p>
          <a:p>
            <a:pPr marL="349964" indent="-349964">
              <a:buClr>
                <a:srgbClr val="000000"/>
              </a:buClr>
              <a:buSzPct val="100000"/>
              <a:defRPr/>
            </a:pPr>
            <a:r>
              <a:rPr lang="en-US" b="1" dirty="0" smtClean="0">
                <a:solidFill>
                  <a:srgbClr val="000000"/>
                </a:solidFill>
                <a:latin typeface="Arial"/>
                <a:ea typeface="Arial"/>
                <a:cs typeface="Arial"/>
                <a:sym typeface="Arial"/>
              </a:rPr>
              <a:t>Problems </a:t>
            </a:r>
            <a:r>
              <a:rPr lang="en-US" dirty="0" smtClean="0">
                <a:solidFill>
                  <a:srgbClr val="000000"/>
                </a:solidFill>
                <a:latin typeface="Arial"/>
                <a:ea typeface="Arial"/>
                <a:cs typeface="Arial"/>
                <a:sym typeface="Arial"/>
              </a:rPr>
              <a:t>– Imprecise instructions, question relies on knowledge of football, biased</a:t>
            </a:r>
            <a:r>
              <a:rPr lang="en-US" baseline="0" dirty="0" smtClean="0">
                <a:solidFill>
                  <a:srgbClr val="000000"/>
                </a:solidFill>
                <a:latin typeface="Arial"/>
                <a:ea typeface="Arial"/>
                <a:cs typeface="Arial"/>
                <a:sym typeface="Arial"/>
              </a:rPr>
              <a:t> in favor of those interested in sports</a:t>
            </a:r>
            <a:r>
              <a:rPr lang="en-US" dirty="0" smtClean="0">
                <a:solidFill>
                  <a:srgbClr val="000000"/>
                </a:solidFill>
                <a:latin typeface="Arial"/>
                <a:ea typeface="Arial"/>
                <a:cs typeface="Arial"/>
                <a:sym typeface="Arial"/>
              </a:rPr>
              <a:t>, answer choices are difficult to read.</a:t>
            </a:r>
          </a:p>
        </p:txBody>
      </p:sp>
      <p:sp>
        <p:nvSpPr>
          <p:cNvPr id="4" name="Slide Number Placeholder 3"/>
          <p:cNvSpPr>
            <a:spLocks noGrp="1"/>
          </p:cNvSpPr>
          <p:nvPr>
            <p:ph type="sldNum" sz="quarter" idx="10"/>
          </p:nvPr>
        </p:nvSpPr>
        <p:spPr/>
        <p:txBody>
          <a:bodyPr/>
          <a:lstStyle/>
          <a:p>
            <a:fld id="{2A434AF2-D1B3-4C00-B206-192F23E21E22}" type="slidenum">
              <a:rPr lang="en-US" smtClean="0"/>
              <a:pPr/>
              <a:t>48</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accuracy of the information that can be gained from a test is heavily reliant on the consistency of the assessment. We want to know that over time, with different students, and in various testing situations, the results of the test will yield the same information about students and be dependent on what the students know and can do rather than other factors that might shape their responses to the assessment.</a:t>
            </a:r>
          </a:p>
        </p:txBody>
      </p:sp>
      <p:sp>
        <p:nvSpPr>
          <p:cNvPr id="4" name="Slide Number Placeholder 3"/>
          <p:cNvSpPr>
            <a:spLocks noGrp="1"/>
          </p:cNvSpPr>
          <p:nvPr>
            <p:ph type="sldNum" sz="quarter" idx="10"/>
          </p:nvPr>
        </p:nvSpPr>
        <p:spPr/>
        <p:txBody>
          <a:bodyPr/>
          <a:lstStyle/>
          <a:p>
            <a:fld id="{2A434AF2-D1B3-4C00-B206-192F23E21E2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434AF2-D1B3-4C00-B206-192F23E21E2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smtClean="0"/>
              <a:t>Metaphor</a:t>
            </a:r>
            <a:r>
              <a:rPr lang="en-US" dirty="0" smtClean="0"/>
              <a:t> – Reliability is similar to the carpenter driving nails.  </a:t>
            </a:r>
            <a:r>
              <a:rPr lang="en-US" sz="1400" dirty="0" smtClean="0">
                <a:solidFill>
                  <a:srgbClr val="000000"/>
                </a:solidFill>
              </a:rPr>
              <a:t>Reliability is the consistency of where</a:t>
            </a:r>
            <a:r>
              <a:rPr lang="en-US" sz="1400" baseline="0" dirty="0" smtClean="0">
                <a:solidFill>
                  <a:srgbClr val="000000"/>
                </a:solidFill>
              </a:rPr>
              <a:t> he drives the nails.  Reliable is not the same as accurate, though, which is hitting the </a:t>
            </a:r>
            <a:r>
              <a:rPr lang="en-US" sz="1400" i="1" baseline="0" dirty="0" smtClean="0">
                <a:solidFill>
                  <a:srgbClr val="000000"/>
                </a:solidFill>
              </a:rPr>
              <a:t>correct</a:t>
            </a:r>
            <a:r>
              <a:rPr lang="en-US" sz="1400" baseline="0" dirty="0" smtClean="0">
                <a:solidFill>
                  <a:srgbClr val="000000"/>
                </a:solidFill>
              </a:rPr>
              <a:t> spot. </a:t>
            </a:r>
          </a:p>
          <a:p>
            <a:pPr defTabSz="933237">
              <a:defRPr/>
            </a:pPr>
            <a:r>
              <a:rPr lang="en-US" sz="1400" baseline="0" dirty="0" smtClean="0">
                <a:solidFill>
                  <a:srgbClr val="000000"/>
                </a:solidFill>
              </a:rPr>
              <a:t>To be of high quality, an assessment must provide accurate results over a wide range of students and testing situations over time,</a:t>
            </a:r>
            <a:r>
              <a:rPr lang="en-US" sz="1200" baseline="0" dirty="0" smtClean="0">
                <a:solidFill>
                  <a:srgbClr val="000000"/>
                </a:solidFill>
              </a:rPr>
              <a:t> just like a good carpenter will drive nails in the right spot consistently. </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50</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There are certain ways to improve reliability during one cycle of the assessment.  Over several years, the reliability of the assessment can be monitored –the same questions producing the same results – and modified if consistency is lacking.</a:t>
            </a:r>
          </a:p>
          <a:p>
            <a:pPr defTabSz="933237">
              <a:defRPr/>
            </a:pPr>
            <a:r>
              <a:rPr lang="en-US" b="1" baseline="0" dirty="0" smtClean="0"/>
              <a:t>Transition</a:t>
            </a:r>
            <a:r>
              <a:rPr lang="en-US" baseline="0" dirty="0" smtClean="0"/>
              <a:t> – Consider some factors that contribute to reliability and lack thereof.</a:t>
            </a:r>
            <a:endParaRPr lang="en-US" dirty="0" smtClean="0"/>
          </a:p>
          <a:p>
            <a:pPr defTabSz="933237">
              <a:defRPr/>
            </a:pPr>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51</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Department’s suggestions for developing a system of reliable test administration - </a:t>
            </a:r>
            <a:r>
              <a:rPr lang="en-US" i="1" baseline="0" dirty="0" smtClean="0"/>
              <a:t>http://www.state.nj.us/education/AchieveNJ/resources/AdministeringandScoringSGOAssessments.pdf </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2A434AF2-D1B3-4C00-B206-192F23E21E22}" type="slidenum">
              <a:rPr lang="en-US" smtClean="0"/>
              <a:pPr/>
              <a:t>52</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Scale</a:t>
            </a:r>
            <a:r>
              <a:rPr lang="en-US" baseline="0" dirty="0" smtClean="0"/>
              <a:t> is reliable but probably does not lead to accurate inferences about the person’s weight.  An assessment needs both consistency and reliability to be of high quality.  </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53</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Transition</a:t>
            </a:r>
            <a:r>
              <a:rPr lang="en-US" baseline="0" dirty="0" smtClean="0"/>
              <a:t> - </a:t>
            </a:r>
            <a:r>
              <a:rPr lang="en-US" dirty="0" smtClean="0"/>
              <a:t>There are several interrelated</a:t>
            </a:r>
            <a:r>
              <a:rPr lang="en-US" baseline="0" dirty="0" smtClean="0"/>
              <a:t> factors that must be considered when writing a high quality assessment, and each needs to be addressed during assessment development. A blueprint allows these factors to be organized into a coherent whole.</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blueprint</a:t>
            </a:r>
            <a:r>
              <a:rPr lang="en-US" baseline="0" dirty="0" smtClean="0"/>
              <a:t> allows you to map out the assessment from the component level to the full assessment so that it accurately measures the most important learning during the instructional period.</a:t>
            </a:r>
          </a:p>
          <a:p>
            <a:pPr>
              <a:spcBef>
                <a:spcPct val="0"/>
              </a:spcBef>
            </a:pPr>
            <a:r>
              <a:rPr lang="en-US" i="1" dirty="0" smtClean="0"/>
              <a:t>See </a:t>
            </a:r>
            <a:r>
              <a:rPr lang="en-US" i="1" baseline="0" dirty="0" smtClean="0"/>
              <a:t>A</a:t>
            </a:r>
            <a:r>
              <a:rPr lang="en-US" i="1" dirty="0" smtClean="0"/>
              <a:t>ssessment Blueprint and Blueprint</a:t>
            </a:r>
            <a:r>
              <a:rPr lang="en-US" i="1" baseline="0" dirty="0" smtClean="0"/>
              <a:t> </a:t>
            </a:r>
            <a:r>
              <a:rPr lang="en-US" i="1" dirty="0" smtClean="0"/>
              <a:t>Completion</a:t>
            </a:r>
            <a:r>
              <a:rPr lang="en-US" i="1" baseline="0" dirty="0" smtClean="0"/>
              <a:t> Guide</a:t>
            </a:r>
          </a:p>
          <a:p>
            <a:pPr>
              <a:spcBef>
                <a:spcPct val="0"/>
              </a:spcBef>
            </a:pPr>
            <a:r>
              <a:rPr lang="en-US" i="1" baseline="0" dirty="0" smtClean="0"/>
              <a:t>http://www.state.nj.us/education/AchieveNJ/teacher/AssessmentBlueprintandCompletionGuide.pdf</a:t>
            </a:r>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55</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Metaphor</a:t>
            </a:r>
            <a:r>
              <a:rPr lang="en-US" dirty="0" smtClean="0"/>
              <a:t> – The Sirens provided</a:t>
            </a:r>
            <a:r>
              <a:rPr lang="en-US" baseline="0" dirty="0" smtClean="0"/>
              <a:t> an irresistible call to Greek sailors who then foundered on the rocks not realizing the dangers that were about to befall them.  Similarly, i</a:t>
            </a:r>
            <a:r>
              <a:rPr lang="en-US" dirty="0" smtClean="0"/>
              <a:t>t seems straightforward and</a:t>
            </a:r>
            <a:r>
              <a:rPr lang="en-US" baseline="0" dirty="0" smtClean="0"/>
              <a:t> appropriate </a:t>
            </a:r>
            <a:r>
              <a:rPr lang="en-US" dirty="0" smtClean="0"/>
              <a:t>to give a pre-test and then a post-test to see how much students have “grown.”  However, this is</a:t>
            </a:r>
            <a:r>
              <a:rPr lang="en-US" baseline="0" dirty="0" smtClean="0"/>
              <a:t> technically very challenging to do well and works in only certain cases.  There are many reasons to use this methodology with caution when setting SGO targets.  </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reality of SGOs may require a shift in thinking of teachers and administrators who have heavily relied on a pre-test post-test model.  However, using a so-called “rough conditioning” approach provides value to the SGO process, makes it more reflective of the typical effective teacher, and allows more authentic student learning goals to be set.</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 design and administration</a:t>
            </a:r>
            <a:r>
              <a:rPr lang="en-US" baseline="0" dirty="0" smtClean="0"/>
              <a:t> are</a:t>
            </a:r>
            <a:r>
              <a:rPr lang="en-US" dirty="0" smtClean="0"/>
              <a:t> very important</a:t>
            </a:r>
            <a:r>
              <a:rPr lang="en-US" baseline="0" dirty="0" smtClean="0"/>
              <a:t> </a:t>
            </a:r>
            <a:r>
              <a:rPr lang="en-US" dirty="0" smtClean="0"/>
              <a:t>– The information</a:t>
            </a:r>
            <a:r>
              <a:rPr lang="en-US" baseline="0" dirty="0" smtClean="0"/>
              <a:t> in part 2 of the workshop should highlight the demands of creating and administering high-quality assessments that reduce error and increase the validity of the inferences a teacher can make about student learning.  There may be significant challenges, especially when giving pre-assessments at the beginning of the year, to collecting reliable and useful information about students’ starting points.</a:t>
            </a:r>
          </a:p>
        </p:txBody>
      </p:sp>
      <p:sp>
        <p:nvSpPr>
          <p:cNvPr id="4" name="Slide Number Placeholder 3"/>
          <p:cNvSpPr>
            <a:spLocks noGrp="1"/>
          </p:cNvSpPr>
          <p:nvPr>
            <p:ph type="sldNum" sz="quarter" idx="10"/>
          </p:nvPr>
        </p:nvSpPr>
        <p:spPr/>
        <p:txBody>
          <a:bodyPr/>
          <a:lstStyle/>
          <a:p>
            <a:fld id="{2A434AF2-D1B3-4C00-B206-192F23E21E22}"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data points allow</a:t>
            </a:r>
            <a:r>
              <a:rPr lang="en-US" baseline="0" dirty="0" smtClean="0"/>
              <a:t> you to better estimate the trajectory of the students.  One data point means you’re taking a blind shot. In the case of the graph on the right, the different trajectories of two students can be determined by using three types of information.  This information is used to set learning goals for the students that, in this case, are different.  These differentiated goals (or tiered SGOs) were widely used in New Jersey in ‘13-’14.  The Department recommends this approach for setting ambitious and achievable goals. </a:t>
            </a:r>
          </a:p>
        </p:txBody>
      </p:sp>
      <p:sp>
        <p:nvSpPr>
          <p:cNvPr id="4" name="Slide Number Placeholder 3"/>
          <p:cNvSpPr>
            <a:spLocks noGrp="1"/>
          </p:cNvSpPr>
          <p:nvPr>
            <p:ph type="sldNum" sz="quarter" idx="10"/>
          </p:nvPr>
        </p:nvSpPr>
        <p:spPr/>
        <p:txBody>
          <a:bodyPr/>
          <a:lstStyle/>
          <a:p>
            <a:fld id="{2A434AF2-D1B3-4C00-B206-192F23E21E22}"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TEACHNJ</a:t>
            </a:r>
            <a:r>
              <a:rPr lang="en-US" baseline="0" dirty="0" smtClean="0"/>
              <a:t> Act signed into law in August 2012 requires that all teachers, principals, APs and VPs be evaluated using multiple measures including student achievement beginning in ’13-’14.  The regulations adopted in September 2013 provide guidelines for the student achievement measures for teachers known as Student Growth Objectives.  The Department has provided substantial guidance to help educators develop high quality SGOs that have value beyond their use as an accountability measure.</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b="1" dirty="0" smtClean="0"/>
              <a:t>Metaphor</a:t>
            </a:r>
            <a:r>
              <a:rPr lang="en-US" dirty="0" smtClean="0"/>
              <a:t> - One puzzle piece</a:t>
            </a:r>
            <a:r>
              <a:rPr lang="en-US" baseline="0" dirty="0" smtClean="0"/>
              <a:t> doesn’t provide enough information with which to predict the shape of the final picture.</a:t>
            </a:r>
            <a:r>
              <a:rPr lang="en-US" dirty="0" smtClean="0"/>
              <a:t> Similarly, having only one measure of students’ starting points (e.g. pre-tests) provides</a:t>
            </a:r>
            <a:r>
              <a:rPr lang="en-US" baseline="0" dirty="0" smtClean="0"/>
              <a:t> </a:t>
            </a:r>
            <a:r>
              <a:rPr lang="en-US" dirty="0" smtClean="0"/>
              <a:t>inadequate</a:t>
            </a:r>
            <a:r>
              <a:rPr lang="en-US" baseline="0" dirty="0" smtClean="0"/>
              <a:t> information about their future success. </a:t>
            </a: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More pieces</a:t>
            </a:r>
            <a:r>
              <a:rPr lang="en-US" baseline="0" dirty="0" smtClean="0"/>
              <a:t> adds information and makes it easier to predict the final outcome.</a:t>
            </a: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More pieces</a:t>
            </a:r>
            <a:r>
              <a:rPr lang="en-US" baseline="0" dirty="0" smtClean="0"/>
              <a:t> gives a clearer idea (though not complete) of what the picture will look like.  This is what is meant by “rough conditioning.”</a:t>
            </a: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ideas.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just a selection of potential sources of data.</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Markers of future success can be used as one measure of starting points.  This can be modified by districts as needed.</a:t>
            </a:r>
            <a:r>
              <a:rPr lang="en-US" i="1" dirty="0" smtClean="0"/>
              <a:t> </a:t>
            </a:r>
          </a:p>
          <a:p>
            <a:r>
              <a:rPr lang="en-US" i="1" dirty="0" smtClean="0"/>
              <a:t>See Resource Packet </a:t>
            </a:r>
            <a:r>
              <a:rPr lang="en-US" dirty="0" smtClean="0"/>
              <a:t>-</a:t>
            </a:r>
            <a:r>
              <a:rPr lang="en-US" baseline="0" dirty="0" smtClean="0"/>
              <a:t> </a:t>
            </a:r>
            <a:r>
              <a:rPr lang="en-US" i="1" baseline="0" dirty="0" smtClean="0"/>
              <a:t>Sample Rubric for Important Markers of Success http://www.state.nj.us/education/AchieveNJ/teacher/SGOQualityRatingRubric.pdf</a:t>
            </a:r>
          </a:p>
        </p:txBody>
      </p:sp>
      <p:sp>
        <p:nvSpPr>
          <p:cNvPr id="4" name="Slide Number Placeholder 3"/>
          <p:cNvSpPr>
            <a:spLocks noGrp="1"/>
          </p:cNvSpPr>
          <p:nvPr>
            <p:ph type="sldNum" sz="quarter" idx="10"/>
          </p:nvPr>
        </p:nvSpPr>
        <p:spPr/>
        <p:txBody>
          <a:bodyPr/>
          <a:lstStyle/>
          <a:p>
            <a:fld id="{2A434AF2-D1B3-4C00-B206-192F23E21E22}"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other methods by which to group students based on multiple measures.  For example, you might weight components differently based on their relative importance.  Providing a numerical score for each preparedness category can also be effective.  </a:t>
            </a:r>
          </a:p>
          <a:p>
            <a:r>
              <a:rPr lang="en-US" i="1" baseline="0" dirty="0" smtClean="0"/>
              <a:t>See this social studies SGO for an example of this method. http://www.state.nj.us/education/AchieveNJ/teacher/SocialStudiesUSHistoryGrade8.pdf </a:t>
            </a:r>
            <a:endParaRPr lang="en-US" i="1"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67</a:t>
            </a:fld>
            <a:endParaRPr lang="en-US" dirty="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Begin with the end in mind - Where do you want your students to end up?  What do you want them to know and be able to do by the end of your course?  This is a finish line – or score – that you set and measure with your SGO. If all students came equally prepared and with equal abilities, they may all have the same finish line.  However, because students vary, having different finish lines recognize factors that may affect student performance.  Historically, teachers have implicitly (or explicitly) set learning goals and expectations for their students through expected grade distributions and performance on summative assessments, for example. Determining what a student must do to achieve an “A” or the minimum competence to achieve a passing grade, or a “D,” is typical work for all teachers.  In SGOs, h</a:t>
            </a:r>
            <a:r>
              <a:rPr lang="en-US" dirty="0" smtClean="0"/>
              <a:t>aving</a:t>
            </a:r>
            <a:r>
              <a:rPr lang="en-US" baseline="0" dirty="0" smtClean="0"/>
              <a:t> a rough sense of where students start allows students to be grouped according to predicted future performance. Teachers must have a good </a:t>
            </a:r>
            <a:r>
              <a:rPr lang="en-US" dirty="0" smtClean="0"/>
              <a:t>sense of the rigor of the assessment</a:t>
            </a:r>
            <a:r>
              <a:rPr lang="en-US" baseline="0" dirty="0" smtClean="0"/>
              <a:t> and </a:t>
            </a:r>
            <a:r>
              <a:rPr lang="en-US" dirty="0" smtClean="0"/>
              <a:t>a target score that would demonstrate mastery.</a:t>
            </a:r>
            <a:r>
              <a:rPr lang="en-US" baseline="0" dirty="0" smtClean="0"/>
              <a:t>  In many cases, they have </a:t>
            </a:r>
            <a:r>
              <a:rPr lang="en-US" dirty="0" smtClean="0"/>
              <a:t>historical performance on the assessment or one that is similar.  The target scores are differentiated by student</a:t>
            </a:r>
            <a:r>
              <a:rPr lang="en-US" baseline="0" dirty="0" smtClean="0"/>
              <a:t> preparedness groupings.  </a:t>
            </a:r>
            <a:r>
              <a:rPr lang="en-US" b="1" baseline="0" dirty="0" smtClean="0"/>
              <a:t>Note</a:t>
            </a:r>
            <a:r>
              <a:rPr lang="en-US" baseline="0" dirty="0" smtClean="0"/>
              <a:t>: In many cases, teachers may set more ambitious learning goals for students who are not performing at grade level at the beginning of the year, in order to help them catch up.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example for a first-grade teacher, u</a:t>
            </a:r>
            <a:r>
              <a:rPr lang="en-US" dirty="0" smtClean="0"/>
              <a:t>sing the DRA test</a:t>
            </a:r>
            <a:r>
              <a:rPr lang="en-US" baseline="0" dirty="0" smtClean="0"/>
              <a:t> at the beginning of the year can yield important information about a student’s reading ability but other information should be used to help predict how far they should be able to move within the instructional period.  </a:t>
            </a:r>
            <a:r>
              <a:rPr lang="en-US" b="1" baseline="0" dirty="0" smtClean="0"/>
              <a:t>Note</a:t>
            </a:r>
            <a:r>
              <a:rPr lang="en-US" baseline="0" dirty="0" smtClean="0"/>
              <a:t>:  In many cases, teachers may set more ambitious learning goals for students who are not performing at grade level at the beginning of the year to place a special focus on helping them catch up. </a:t>
            </a:r>
            <a:endParaRPr lang="en-US" dirty="0" smtClean="0"/>
          </a:p>
          <a:p>
            <a:r>
              <a:rPr lang="en-US" dirty="0" smtClean="0"/>
              <a:t>Another</a:t>
            </a:r>
            <a:r>
              <a:rPr lang="en-US" baseline="0" dirty="0" smtClean="0"/>
              <a:t> </a:t>
            </a:r>
            <a:r>
              <a:rPr lang="en-US" dirty="0" smtClean="0"/>
              <a:t>Example</a:t>
            </a:r>
            <a:r>
              <a:rPr lang="en-US" baseline="0" dirty="0" smtClean="0"/>
              <a:t> – an English teacher measures writing skills of her students at the start of the year using a prompt and well-designed rubric. She combines this information with two other measures – grades to date and prior-year writing portfolio score – to set goals for the students.  She also uses information from this assessment to guide her instruction and periodically checks on progress on the skills throughout the year.  She administers the assessment at the end of the year using the same rubric with a similar prompt.</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educator</a:t>
            </a:r>
            <a:r>
              <a:rPr lang="en-US" baseline="0" dirty="0" smtClean="0"/>
              <a:t> in this sample sets herself a goal to help her students catch up to their peers who are at grade level.</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developed thoughtfully and implemented well, SGOs provide benefit</a:t>
            </a:r>
            <a:r>
              <a:rPr lang="en-US" baseline="0" dirty="0" smtClean="0"/>
              <a:t> to teachers, their evaluators and, most importantly, their students.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Providing a</a:t>
            </a:r>
            <a:r>
              <a:rPr lang="en-US" baseline="0" dirty="0" smtClean="0"/>
              <a:t> range for the number or percentage of students achieving a particular score (10 point brackets in the case above, but this could be more or less depending on district, school, and classroom needs) recognizes that teaching and learning is a fluid process.  In addition to building in margins in the scoring plan, educators should remember that, if warranted, targets may be adjusted up until February 15 with superintendent approval based on information gathered prior to this date. Supervisors are responsible for determining the final SGO score using the agreed-upon and approv</a:t>
            </a:r>
            <a:r>
              <a:rPr lang="en-US" sz="1200" i="0" kern="1200" dirty="0" smtClean="0">
                <a:solidFill>
                  <a:schemeClr val="tx1"/>
                </a:solidFill>
                <a:latin typeface="+mn-lt"/>
                <a:ea typeface="+mn-ea"/>
                <a:cs typeface="+mn-cs"/>
              </a:rPr>
              <a:t>ed SGO scoring plan and assessment. However, in rare instances where</a:t>
            </a:r>
            <a:r>
              <a:rPr lang="en-US" sz="1200" b="1"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there have been significant changes in a teacher’s class that affect the teacher’s SGO score,</a:t>
            </a:r>
            <a:r>
              <a:rPr lang="en-US" sz="1200" b="1"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such as</a:t>
            </a:r>
            <a:r>
              <a:rPr lang="en-US" sz="1200" b="1"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truly exceptional or unusual circumstances leading to</a:t>
            </a:r>
            <a:r>
              <a:rPr lang="en-US" sz="1200" b="1"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poor</a:t>
            </a:r>
            <a:r>
              <a:rPr lang="en-US" sz="1200" b="1"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teacher or student attendance, the supervisor may use his or her professional judgment to provide a fair and accurate score.</a:t>
            </a:r>
            <a:endParaRPr lang="en-US" i="0"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long as SGOs </a:t>
            </a:r>
            <a:r>
              <a:rPr lang="en-US" baseline="0" dirty="0" smtClean="0"/>
              <a:t>are academic in nature, set for growth and/achievement targets that are specific and measurable, aligned to standards, based on available student learning data, and result in a score on a 1-4 scale, there is a wide variety of options for goal setting open to educators.  Teachers should explore the options that best suit their needs and particular teaching assignment.  </a:t>
            </a:r>
          </a:p>
          <a:p>
            <a:r>
              <a:rPr lang="en-US" i="1" dirty="0" smtClean="0"/>
              <a:t>Examples of different </a:t>
            </a:r>
            <a:r>
              <a:rPr lang="en-US" i="1" baseline="0" dirty="0" smtClean="0"/>
              <a:t>approaches can be found in the SGO guidebook </a:t>
            </a:r>
          </a:p>
          <a:p>
            <a:r>
              <a:rPr lang="en-US" i="1" baseline="0" dirty="0" smtClean="0"/>
              <a:t>http://www.state.nj.us/education/AchieveNJ/teacher/14-15SGOGuidebook.pdf</a:t>
            </a:r>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Recognizing competing priorities, even within AchieveNJ, districts should carefully consider which components of the workshop they can effectively implement this year.  Even if a district adopts just one recommendation, such as ensuring its assessments are aligned to critical standards, it has made a significant step in the right direction. A district can take more steps, as capacity allows, in continuously improving its educator effectiveness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75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many cases, SGOs in ’13-’14 were time-intensive as districts wrestled with the new SGO requirements in addition to the other components of AchieveNJ.  However, most districts have learned a great deal during the first year of implementation and will have systems in place to build efficiencies into the SGO process.  Most importantly, SGOs should simply document what effective teachers are already doing, rather than being a burdensome addition to the work teachers do on a daily basis.</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SGOs are a point of convergence</a:t>
            </a:r>
            <a:r>
              <a:rPr lang="en-US" baseline="0" dirty="0" smtClean="0"/>
              <a:t> of standards, instruction, and assessment. Rather than being extra work, SGOs should be a way to help teachers focus on teaching the right standards in the right way, moving students to a set of  clear learning goals, and effectively measuring how well they made it to those goals.</a:t>
            </a:r>
            <a:r>
              <a:rPr lang="en-US" dirty="0" smtClean="0"/>
              <a:t> Because SGOs should be an accurate reflection of a</a:t>
            </a:r>
            <a:r>
              <a:rPr lang="en-US" baseline="0" dirty="0" smtClean="0"/>
              <a:t> teacher’s work, they should include a significant proportion of the courses, standards, and students for which the teacher is responsible throughout the year. Decisions about the scope of SGOs should be grounded in practicality while being as representative of a teacher’s work as possible.  </a:t>
            </a:r>
            <a:endParaRPr lang="en-US" dirty="0" smtClean="0"/>
          </a:p>
          <a:p>
            <a:r>
              <a:rPr lang="en-US" baseline="0" dirty="0" smtClean="0"/>
              <a:t>The SGO Quality Rating Rubric may be used as a tool to help teachers and supervisors develop high quality SGOs.  The rubric should not be used to provide any type of official evaluation score for the teacher.</a:t>
            </a:r>
            <a:endParaRPr lang="en-US" dirty="0"/>
          </a:p>
        </p:txBody>
      </p:sp>
      <p:sp>
        <p:nvSpPr>
          <p:cNvPr id="4" name="Slide Number Placeholder 3"/>
          <p:cNvSpPr>
            <a:spLocks noGrp="1"/>
          </p:cNvSpPr>
          <p:nvPr>
            <p:ph type="sldNum" sz="quarter" idx="10"/>
          </p:nvPr>
        </p:nvSpPr>
        <p:spPr/>
        <p:txBody>
          <a:bodyPr/>
          <a:lstStyle/>
          <a:p>
            <a:fld id="{2A434AF2-D1B3-4C00-B206-192F23E21E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9839A-950A-4B4A-9945-9DD29D7CC8F2}" type="datetime1">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39456-E9E1-4C29-A1E2-94CE56EAF522}" type="datetime1">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ABE72-EE7C-44ED-9F8F-3D74482FD646}" type="datetime1">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6FD1C-9ED2-46F8-8D7F-345318B36791}" type="datetime1">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BDF29-ED77-45CF-AB7E-A97D37A6F409}" type="datetime1">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86E7F-A14F-428E-9FB1-7333B4BBD951}" type="datetime1">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F3884-1212-41C2-B059-46F49D534F0B}" type="datetime1">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BEE4A-693A-4725-BCC9-BDF55269A252}" type="datetime1">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88307"/>
            <a:ext cx="9144000" cy="1077218"/>
          </a:xfrm>
        </p:spPr>
        <p:txBody>
          <a:bodyPr lIns="91440" tIns="228600" bIns="228600" anchor="ctr">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945268"/>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acheiveNJ.png"/>
          <p:cNvPicPr>
            <a:picLocks noChangeAspect="1"/>
          </p:cNvPicPr>
          <p:nvPr userDrawn="1"/>
        </p:nvPicPr>
        <p:blipFill>
          <a:blip r:embed="rId2" cstate="print"/>
          <a:stretch>
            <a:fillRect/>
          </a:stretch>
        </p:blipFill>
        <p:spPr>
          <a:xfrm>
            <a:off x="3035179" y="1176804"/>
            <a:ext cx="3073643" cy="150782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457200" y="6356350"/>
            <a:ext cx="6991004"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7808601" y="6492875"/>
            <a:ext cx="1335399" cy="365125"/>
          </a:xfrm>
          <a:prstGeom prst="rect">
            <a:avLst/>
          </a:prstGeom>
        </p:spPr>
        <p:txBody>
          <a:bodyPr/>
          <a:lstStyle/>
          <a:p>
            <a:pPr defTabSz="457200"/>
            <a:fld id="{830A2B7E-0743-BE42-AC97-E51234CE564F}" type="slidenum">
              <a:rPr lang="en-US" smtClean="0">
                <a:solidFill>
                  <a:prstClr val="black"/>
                </a:solidFill>
              </a:rPr>
              <a:pPr defTabSz="457200"/>
              <a:t>‹#›</a:t>
            </a:fld>
            <a:endParaRPr lang="en-US"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165199" y="6479589"/>
            <a:ext cx="1717446" cy="338554"/>
          </a:xfrm>
          <a:prstGeom prst="rect">
            <a:avLst/>
          </a:prstGeom>
          <a:solidFill>
            <a:schemeClr val="accent5"/>
          </a:solidFill>
        </p:spPr>
        <p:txBody>
          <a:bodyPr wrap="square" rtlCol="0">
            <a:spAutoFit/>
          </a:bodyPr>
          <a:lstStyle/>
          <a:p>
            <a:pPr algn="ctr" defTabSz="457200"/>
            <a:endParaRPr lang="en-US" sz="1600" b="1" cap="all"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08601" y="6492875"/>
            <a:ext cx="1335399" cy="365125"/>
          </a:xfrm>
          <a:prstGeom prst="rect">
            <a:avLst/>
          </a:prstGeom>
        </p:spPr>
        <p:txBody>
          <a:bodyPr/>
          <a:lstStyle/>
          <a:p>
            <a:pPr defTabSz="457200"/>
            <a:fld id="{830A2B7E-0743-BE42-AC97-E51234CE564F}" type="slidenum">
              <a:rPr lang="en-US" smtClean="0">
                <a:solidFill>
                  <a:prstClr val="black"/>
                </a:solidFill>
              </a:rPr>
              <a:pPr defTabSz="457200"/>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88307"/>
            <a:ext cx="9144000" cy="1077218"/>
          </a:xfrm>
        </p:spPr>
        <p:txBody>
          <a:bodyPr lIns="91440" tIns="228600" bIns="228600" anchor="ctr">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945268"/>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acheiveNJ.png"/>
          <p:cNvPicPr>
            <a:picLocks noChangeAspect="1"/>
          </p:cNvPicPr>
          <p:nvPr userDrawn="1"/>
        </p:nvPicPr>
        <p:blipFill>
          <a:blip r:embed="rId2" cstate="print"/>
          <a:stretch>
            <a:fillRect/>
          </a:stretch>
        </p:blipFill>
        <p:spPr>
          <a:xfrm>
            <a:off x="3035179" y="1176804"/>
            <a:ext cx="3073643" cy="15078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7C070D6-51F4-4DEA-98A4-A4A694BF8A19}" type="datetime1">
              <a:rPr lang="en-US" smtClean="0">
                <a:solidFill>
                  <a:prstClr val="black"/>
                </a:solidFill>
              </a:rPr>
              <a:pPr defTabSz="457200"/>
              <a:t>9/21/2015</a:t>
            </a:fld>
            <a:endParaRPr lang="en-US" dirty="0">
              <a:solidFill>
                <a:prstClr val="black"/>
              </a:solidFill>
            </a:endParaRPr>
          </a:p>
        </p:txBody>
      </p:sp>
      <p:sp>
        <p:nvSpPr>
          <p:cNvPr id="6" name="Footer Placeholder 5"/>
          <p:cNvSpPr>
            <a:spLocks noGrp="1"/>
          </p:cNvSpPr>
          <p:nvPr>
            <p:ph type="ftr" sz="quarter" idx="11"/>
          </p:nvPr>
        </p:nvSpPr>
        <p:spPr>
          <a:xfrm>
            <a:off x="457200" y="6356350"/>
            <a:ext cx="6991004"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7808601" y="6492875"/>
            <a:ext cx="1335399" cy="365125"/>
          </a:xfrm>
          <a:prstGeom prst="rect">
            <a:avLst/>
          </a:prstGeom>
        </p:spPr>
        <p:txBody>
          <a:bodyPr/>
          <a:lstStyle/>
          <a:p>
            <a:pPr defTabSz="457200"/>
            <a:fld id="{830A2B7E-0743-BE42-AC97-E51234CE564F}" type="slidenum">
              <a:rPr lang="en-US" smtClean="0">
                <a:solidFill>
                  <a:prstClr val="black"/>
                </a:solidFill>
              </a:rPr>
              <a:pPr defTabSz="457200"/>
              <a:t>‹#›</a:t>
            </a:fld>
            <a:endParaRPr lang="en-U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165199" y="6479589"/>
            <a:ext cx="1717446" cy="338554"/>
          </a:xfrm>
          <a:prstGeom prst="rect">
            <a:avLst/>
          </a:prstGeom>
          <a:solidFill>
            <a:schemeClr val="accent5"/>
          </a:solidFill>
        </p:spPr>
        <p:txBody>
          <a:bodyPr wrap="square" rtlCol="0">
            <a:spAutoFit/>
          </a:bodyPr>
          <a:lstStyle/>
          <a:p>
            <a:pPr algn="ctr" defTabSz="457200"/>
            <a:endParaRPr lang="en-US" sz="1600" b="1" cap="all"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08601" y="6492875"/>
            <a:ext cx="1335399" cy="365125"/>
          </a:xfrm>
          <a:prstGeom prst="rect">
            <a:avLst/>
          </a:prstGeom>
        </p:spPr>
        <p:txBody>
          <a:bodyPr/>
          <a:lstStyle/>
          <a:p>
            <a:pPr defTabSz="457200"/>
            <a:fld id="{830A2B7E-0743-BE42-AC97-E51234CE564F}" type="slidenum">
              <a:rPr lang="en-US" smtClean="0">
                <a:solidFill>
                  <a:prstClr val="black"/>
                </a:solidFill>
              </a:rPr>
              <a:pPr defTabSz="457200"/>
              <a:t>‹#›</a:t>
            </a:fld>
            <a:endParaRPr lang="en-U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8AFF46-65E2-48A2-8B5F-A2E49A78BF38}" type="datetime1">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AB18F-5633-4C85-B158-C92B87DCBB94}" type="datetime1">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8E0A7-CDAC-4492-A709-242DF438AE4A}" type="datetime1">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383DA-9A8A-4624-B277-3E26864D20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1"/>
          <p:cNvSpPr txBox="1">
            <a:spLocks/>
          </p:cNvSpPr>
          <p:nvPr/>
        </p:nvSpPr>
        <p:spPr>
          <a:xfrm>
            <a:off x="0" y="6356350"/>
            <a:ext cx="9161656" cy="536932"/>
          </a:xfrm>
          <a:prstGeom prst="rect">
            <a:avLst/>
          </a:prstGeom>
          <a:solidFill>
            <a:schemeClr val="accent2"/>
          </a:solidFill>
        </p:spPr>
        <p:txBody>
          <a:bodyPr vert="horz" lIns="457200" tIns="45720" rIns="91440" bIns="45720" rtlCol="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endParaRPr lang="en-US" dirty="0">
              <a:solidFill>
                <a:prstClr val="white"/>
              </a:solidFill>
            </a:endParaRPr>
          </a:p>
        </p:txBody>
      </p:sp>
      <p:sp>
        <p:nvSpPr>
          <p:cNvPr id="2" name="Title Placeholder 1"/>
          <p:cNvSpPr>
            <a:spLocks noGrp="1"/>
          </p:cNvSpPr>
          <p:nvPr>
            <p:ph type="title"/>
          </p:nvPr>
        </p:nvSpPr>
        <p:spPr>
          <a:xfrm>
            <a:off x="-1" y="0"/>
            <a:ext cx="9161657" cy="1040828"/>
          </a:xfrm>
          <a:prstGeom prst="rect">
            <a:avLst/>
          </a:prstGeom>
          <a:solidFill>
            <a:schemeClr val="accent2"/>
          </a:solidFill>
        </p:spPr>
        <p:txBody>
          <a:bodyPr vert="horz" lIns="45720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1833323"/>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heiveNJ.png"/>
          <p:cNvPicPr>
            <a:picLocks noChangeAspect="1"/>
          </p:cNvPicPr>
          <p:nvPr/>
        </p:nvPicPr>
        <p:blipFill>
          <a:blip r:embed="rId8" cstate="print"/>
          <a:stretch>
            <a:fillRect/>
          </a:stretch>
        </p:blipFill>
        <p:spPr>
          <a:xfrm>
            <a:off x="7605161" y="6057643"/>
            <a:ext cx="1443882" cy="708319"/>
          </a:xfrm>
          <a:prstGeom prst="rect">
            <a:avLst/>
          </a:prstGeom>
        </p:spPr>
      </p:pic>
      <p:sp>
        <p:nvSpPr>
          <p:cNvPr id="9" name="Slide Number Placeholder 3"/>
          <p:cNvSpPr txBox="1">
            <a:spLocks/>
          </p:cNvSpPr>
          <p:nvPr/>
        </p:nvSpPr>
        <p:spPr>
          <a:xfrm>
            <a:off x="7516199" y="6479589"/>
            <a:ext cx="1335399" cy="365125"/>
          </a:xfrm>
          <a:prstGeom prst="rect">
            <a:avLst/>
          </a:prstGeom>
          <a:noFill/>
        </p:spPr>
        <p:txBody>
          <a:bodyPr vert="horz" lIns="91440" tIns="45720" rIns="91440" bIns="45720" rtlCol="0"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0A2B7E-0743-BE42-AC97-E51234CE564F}" type="slidenum">
              <a:rPr lang="en-US" smtClean="0">
                <a:solidFill>
                  <a:srgbClr val="F89C15">
                    <a:lumMod val="20000"/>
                    <a:lumOff val="80000"/>
                  </a:srgbClr>
                </a:solidFill>
              </a:rPr>
              <a:pPr/>
              <a:t>‹#›</a:t>
            </a:fld>
            <a:endParaRPr lang="en-US" dirty="0">
              <a:solidFill>
                <a:srgbClr val="F89C15">
                  <a:lumMod val="20000"/>
                  <a:lumOff val="80000"/>
                </a:srgb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l"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chemeClr val="accent5">
            <a:lumMod val="60000"/>
            <a:lumOff val="40000"/>
          </a:schemeClr>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165AA-E88A-430F-84C0-B3BF9234ACB0}" type="datetime1">
              <a:rPr lang="en-US" smtClean="0"/>
              <a:pPr/>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383DA-9A8A-4624-B277-3E26864D20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1"/>
          <p:cNvSpPr txBox="1">
            <a:spLocks/>
          </p:cNvSpPr>
          <p:nvPr/>
        </p:nvSpPr>
        <p:spPr>
          <a:xfrm>
            <a:off x="0" y="6356350"/>
            <a:ext cx="9161656" cy="536932"/>
          </a:xfrm>
          <a:prstGeom prst="rect">
            <a:avLst/>
          </a:prstGeom>
          <a:solidFill>
            <a:schemeClr val="accent2"/>
          </a:solidFill>
        </p:spPr>
        <p:txBody>
          <a:bodyPr vert="horz" lIns="457200" tIns="45720" rIns="91440" bIns="45720" rtlCol="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endParaRPr lang="en-US" dirty="0">
              <a:solidFill>
                <a:prstClr val="white"/>
              </a:solidFill>
            </a:endParaRPr>
          </a:p>
        </p:txBody>
      </p:sp>
      <p:sp>
        <p:nvSpPr>
          <p:cNvPr id="2" name="Title Placeholder 1"/>
          <p:cNvSpPr>
            <a:spLocks noGrp="1"/>
          </p:cNvSpPr>
          <p:nvPr>
            <p:ph type="title"/>
          </p:nvPr>
        </p:nvSpPr>
        <p:spPr>
          <a:xfrm>
            <a:off x="-1" y="0"/>
            <a:ext cx="9161657" cy="1040828"/>
          </a:xfrm>
          <a:prstGeom prst="rect">
            <a:avLst/>
          </a:prstGeom>
          <a:solidFill>
            <a:schemeClr val="accent2"/>
          </a:solidFill>
        </p:spPr>
        <p:txBody>
          <a:bodyPr vert="horz" lIns="45720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1833323"/>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heiveNJ.png"/>
          <p:cNvPicPr>
            <a:picLocks noChangeAspect="1"/>
          </p:cNvPicPr>
          <p:nvPr/>
        </p:nvPicPr>
        <p:blipFill>
          <a:blip r:embed="rId8" cstate="print"/>
          <a:stretch>
            <a:fillRect/>
          </a:stretch>
        </p:blipFill>
        <p:spPr>
          <a:xfrm>
            <a:off x="7605161" y="6057643"/>
            <a:ext cx="1443882" cy="708319"/>
          </a:xfrm>
          <a:prstGeom prst="rect">
            <a:avLst/>
          </a:prstGeom>
        </p:spPr>
      </p:pic>
      <p:sp>
        <p:nvSpPr>
          <p:cNvPr id="9" name="Slide Number Placeholder 3"/>
          <p:cNvSpPr txBox="1">
            <a:spLocks/>
          </p:cNvSpPr>
          <p:nvPr/>
        </p:nvSpPr>
        <p:spPr>
          <a:xfrm>
            <a:off x="7516199" y="6479589"/>
            <a:ext cx="1335399" cy="365125"/>
          </a:xfrm>
          <a:prstGeom prst="rect">
            <a:avLst/>
          </a:prstGeom>
          <a:noFill/>
        </p:spPr>
        <p:txBody>
          <a:bodyPr vert="horz" lIns="91440" tIns="45720" rIns="91440" bIns="45720" rtlCol="0"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0A2B7E-0743-BE42-AC97-E51234CE564F}" type="slidenum">
              <a:rPr lang="en-US" smtClean="0">
                <a:solidFill>
                  <a:srgbClr val="F89C15">
                    <a:lumMod val="20000"/>
                    <a:lumOff val="80000"/>
                  </a:srgbClr>
                </a:solidFill>
              </a:rPr>
              <a:pPr/>
              <a:t>‹#›</a:t>
            </a:fld>
            <a:endParaRPr lang="en-US" dirty="0">
              <a:solidFill>
                <a:srgbClr val="F89C15">
                  <a:lumMod val="20000"/>
                  <a:lumOff val="80000"/>
                </a:srgb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chemeClr val="accent5">
            <a:lumMod val="60000"/>
            <a:lumOff val="40000"/>
          </a:schemeClr>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ighpoint.state.nj.us/education/AchieveNJ/teacher/2014-15StudentGrowthObjectiveForm.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state.nj.us/education/AchieveNJ/teacher/SGO21SummerTrainingPresentation.pptx" TargetMode="External"/><Relationship Id="rId4" Type="http://schemas.openxmlformats.org/officeDocument/2006/relationships/diagramLayout" Target="../diagrams/layout2.xml"/><Relationship Id="rId9" Type="http://schemas.openxmlformats.org/officeDocument/2006/relationships/hyperlink" Target="http://www.state.nj.us/education/AchieveNJ/teacher/AssessmentDesignNoteTakingHandou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www.state.nj.us/education/AchieveNJ/teacher/AssessmentItemsForValidityAndRigorDiscussion.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state.nj.us/education/AchieveNJ/teacher/objectives.s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hyperlink" Target="mailto:educatorevaluation@doe.state.nj.us" TargetMode="External"/><Relationship Id="rId4" Type="http://schemas.openxmlformats.org/officeDocument/2006/relationships/hyperlink" Target="http://www.state.nj.us/education/AchieveNJ/"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corestandards.org/ELA-Literacy/RL/5/4/"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www.corestandards.org/ELA-Literacy/RL/5/2/" TargetMode="External"/><Relationship Id="rId5" Type="http://schemas.openxmlformats.org/officeDocument/2006/relationships/hyperlink" Target="http://www.corestandards.org/ELA-Literacy/RL/5/9/" TargetMode="External"/><Relationship Id="rId4" Type="http://schemas.openxmlformats.org/officeDocument/2006/relationships/hyperlink" Target="http://www.corestandards.org/ELA-Literacy/RL/5/6/"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state.nj.us/education/AchieveNJ/teacher/DOKWheelAndDOKRigorChartAndChecklist.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vimeo.com/42788913"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http://www.state.nj.us/education/AchieveNJ/teacher/AssessmentItemsForValidityAndRigorDiscussion.pdf"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hyperlink" Target="http://www.state.nj.us/education/AchieveNJ/teacher/AssessmentBlueprintandCompletionGuide.pdf" TargetMode="External"/><Relationship Id="rId5" Type="http://schemas.openxmlformats.org/officeDocument/2006/relationships/image" Target="../media/image2.png"/><Relationship Id="rId4" Type="http://schemas.openxmlformats.org/officeDocument/2006/relationships/hyperlink" Target="http://www.corestandards.org/Math/Content/4/NBT/B/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hyperlink" Target="http://highpoint.state.nj.us/education/AchieveNJ/teacher/SampleRubricForImportantMarkersOfFutureSuccess.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openxmlformats.org/officeDocument/2006/relationships/hyperlink" Target="http://highpoint.state.nj.us/education/AchieveNJ/teacher/NextSstepsForDistricts.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nj.gov/education/AchieveNJ" TargetMode="External"/><Relationship Id="rId3" Type="http://schemas.openxmlformats.org/officeDocument/2006/relationships/hyperlink" Target="http://www.state.nj.us/education/AchieveNJ/teacher/14-15SGOGuidebook.pdf" TargetMode="External"/><Relationship Id="rId7" Type="http://schemas.openxmlformats.org/officeDocument/2006/relationships/hyperlink" Target="http://www.state.nj.us/education/AchieveNJ/resources/events.shtml" TargetMode="External"/><Relationship Id="rId2" Type="http://schemas.openxmlformats.org/officeDocument/2006/relationships/notesSlide" Target="../notesSlides/notesSlide74.xml"/><Relationship Id="rId1" Type="http://schemas.openxmlformats.org/officeDocument/2006/relationships/slideLayout" Target="../slideLayouts/slideLayout8.xml"/><Relationship Id="rId6" Type="http://schemas.openxmlformats.org/officeDocument/2006/relationships/hyperlink" Target="http://www.state.nj.us/education/genfo/faq/faq_eval.shtml" TargetMode="External"/><Relationship Id="rId5" Type="http://schemas.openxmlformats.org/officeDocument/2006/relationships/hyperlink" Target="http://www.state.nj.us/education/AchieveNJ/teacher/exemplars.shtml" TargetMode="External"/><Relationship Id="rId10" Type="http://schemas.openxmlformats.org/officeDocument/2006/relationships/image" Target="../media/image2.png"/><Relationship Id="rId4" Type="http://schemas.openxmlformats.org/officeDocument/2006/relationships/hyperlink" Target="http://www.state.nj.us/education/AchieveNJ/teacher/forms.shtml" TargetMode="External"/><Relationship Id="rId9" Type="http://schemas.openxmlformats.org/officeDocument/2006/relationships/hyperlink" Target="mailto:educatorevaluation@doe.state.nj.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http://highpoint.state.nj.us/education/AchieveNJ/teacher/SGOQualityRatingRubric.pdf" TargetMode="Externa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lumMod val="50000"/>
            </a:schemeClr>
          </a:solidFill>
          <a:effectLst>
            <a:outerShdw blurRad="50800" dist="215900" dir="8100000" algn="tr" rotWithShape="0">
              <a:prstClr val="black">
                <a:alpha val="40000"/>
              </a:prstClr>
            </a:outerShdw>
          </a:effectLst>
        </p:spPr>
        <p:txBody>
          <a:bodyPr/>
          <a:lstStyle/>
          <a:p>
            <a:r>
              <a:rPr lang="en-US" dirty="0" smtClean="0">
                <a:solidFill>
                  <a:schemeClr val="bg1"/>
                </a:solidFill>
              </a:rPr>
              <a:t>SGO 2.0:</a:t>
            </a:r>
            <a:br>
              <a:rPr lang="en-US" dirty="0" smtClean="0">
                <a:solidFill>
                  <a:schemeClr val="bg1"/>
                </a:solidFill>
              </a:rPr>
            </a:br>
            <a:r>
              <a:rPr lang="en-US" dirty="0" smtClean="0">
                <a:solidFill>
                  <a:schemeClr val="bg1"/>
                </a:solidFill>
              </a:rPr>
              <a:t>from Compliance to Quality</a:t>
            </a:r>
            <a:endParaRPr lang="en-US" dirty="0">
              <a:solidFill>
                <a:schemeClr val="bg1"/>
              </a:solidFill>
            </a:endParaRPr>
          </a:p>
        </p:txBody>
      </p:sp>
      <p:sp>
        <p:nvSpPr>
          <p:cNvPr id="3" name="Subtitle 2"/>
          <p:cNvSpPr>
            <a:spLocks noGrp="1"/>
          </p:cNvSpPr>
          <p:nvPr>
            <p:ph type="subTitle" idx="1"/>
          </p:nvPr>
        </p:nvSpPr>
        <p:spPr>
          <a:xfrm>
            <a:off x="1371600" y="3886200"/>
            <a:ext cx="6400800" cy="1371600"/>
          </a:xfrm>
          <a:solidFill>
            <a:schemeClr val="tx2">
              <a:lumMod val="20000"/>
              <a:lumOff val="80000"/>
            </a:schemeClr>
          </a:solidFill>
          <a:ln w="38100">
            <a:solidFill>
              <a:srgbClr val="F6A20A"/>
            </a:solidFill>
          </a:ln>
        </p:spPr>
        <p:txBody>
          <a:bodyPr anchor="ctr">
            <a:normAutofit fontScale="92500"/>
          </a:bodyPr>
          <a:lstStyle/>
          <a:p>
            <a:r>
              <a:rPr lang="en-US" dirty="0" smtClean="0">
                <a:solidFill>
                  <a:schemeClr val="tx1"/>
                </a:solidFill>
              </a:rPr>
              <a:t>Increasing SGO Quality through Better Assessments and Target Setting</a:t>
            </a:r>
            <a:endParaRPr lang="en-US" dirty="0">
              <a:solidFill>
                <a:schemeClr val="tx1"/>
              </a:solidFill>
            </a:endParaRPr>
          </a:p>
        </p:txBody>
      </p:sp>
      <p:pic>
        <p:nvPicPr>
          <p:cNvPr id="4" name="Picture 3"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8" name="Slide Number Placeholder 7"/>
          <p:cNvSpPr>
            <a:spLocks noGrp="1"/>
          </p:cNvSpPr>
          <p:nvPr>
            <p:ph type="sldNum" sz="quarter" idx="12"/>
          </p:nvPr>
        </p:nvSpPr>
        <p:spPr/>
        <p:txBody>
          <a:bodyPr/>
          <a:lstStyle/>
          <a:p>
            <a:fld id="{75D383DA-9A8A-4624-B277-3E26864D20C8}" type="slidenum">
              <a:rPr lang="en-US" smtClean="0"/>
              <a:pPr/>
              <a:t>1</a:t>
            </a:fld>
            <a:endParaRPr lang="en-US"/>
          </a:p>
        </p:txBody>
      </p:sp>
      <p:sp>
        <p:nvSpPr>
          <p:cNvPr id="6" name="TextBox 5"/>
          <p:cNvSpPr txBox="1"/>
          <p:nvPr/>
        </p:nvSpPr>
        <p:spPr>
          <a:xfrm>
            <a:off x="409903" y="6321972"/>
            <a:ext cx="1593321" cy="369332"/>
          </a:xfrm>
          <a:prstGeom prst="rect">
            <a:avLst/>
          </a:prstGeom>
          <a:noFill/>
        </p:spPr>
        <p:txBody>
          <a:bodyPr wrap="none" rtlCol="0">
            <a:spAutoFit/>
          </a:bodyPr>
          <a:lstStyle/>
          <a:p>
            <a:r>
              <a:rPr lang="en-US" dirty="0" smtClean="0"/>
              <a:t>Revised  9.1.14</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General and Specific SGOs</a:t>
            </a:r>
            <a:endParaRPr lang="en-US" sz="3200" dirty="0"/>
          </a:p>
        </p:txBody>
      </p:sp>
      <p:sp>
        <p:nvSpPr>
          <p:cNvPr id="7" name="Rectangle 6"/>
          <p:cNvSpPr/>
          <p:nvPr/>
        </p:nvSpPr>
        <p:spPr>
          <a:xfrm>
            <a:off x="236484" y="1433840"/>
            <a:ext cx="8702564" cy="523220"/>
          </a:xfrm>
          <a:prstGeom prst="rect">
            <a:avLst/>
          </a:prstGeom>
          <a:gradFill flip="none" rotWithShape="1">
            <a:gsLst>
              <a:gs pos="37000">
                <a:schemeClr val="accent6">
                  <a:lumMod val="75000"/>
                </a:schemeClr>
              </a:gs>
              <a:gs pos="100000">
                <a:schemeClr val="accent1">
                  <a:tint val="50000"/>
                  <a:shade val="100000"/>
                  <a:satMod val="350000"/>
                  <a:alpha val="41000"/>
                </a:scheme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smtClean="0">
                <a:solidFill>
                  <a:prstClr val="white"/>
                </a:solidFill>
              </a:rPr>
              <a:t>General</a:t>
            </a:r>
            <a:r>
              <a:rPr lang="en-US" sz="2000" dirty="0" smtClean="0">
                <a:solidFill>
                  <a:prstClr val="white"/>
                </a:solidFill>
              </a:rPr>
              <a:t>	</a:t>
            </a:r>
            <a:r>
              <a:rPr lang="en-US" dirty="0" smtClean="0">
                <a:solidFill>
                  <a:prstClr val="white"/>
                </a:solidFill>
              </a:rPr>
              <a:t>													</a:t>
            </a:r>
            <a:r>
              <a:rPr lang="en-US" sz="2000" b="1" dirty="0" smtClean="0">
                <a:solidFill>
                  <a:prstClr val="black"/>
                </a:solidFill>
              </a:rPr>
              <a:t>Specific</a:t>
            </a:r>
            <a:endParaRPr lang="en-US" b="1" dirty="0">
              <a:solidFill>
                <a:prstClr val="black"/>
              </a:solidFill>
            </a:endParaRPr>
          </a:p>
        </p:txBody>
      </p:sp>
      <p:sp>
        <p:nvSpPr>
          <p:cNvPr id="6" name="Content Placeholder 2"/>
          <p:cNvSpPr txBox="1">
            <a:spLocks/>
          </p:cNvSpPr>
          <p:nvPr/>
        </p:nvSpPr>
        <p:spPr>
          <a:xfrm>
            <a:off x="236483" y="2420471"/>
            <a:ext cx="4272454" cy="108952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342900" indent="-342900" defTabSz="457200">
              <a:lnSpc>
                <a:spcPct val="120000"/>
              </a:lnSpc>
              <a:spcBef>
                <a:spcPct val="20000"/>
              </a:spcBef>
              <a:buClr>
                <a:srgbClr val="F89C15">
                  <a:lumMod val="60000"/>
                  <a:lumOff val="40000"/>
                </a:srgbClr>
              </a:buClr>
              <a:buFont typeface="Arial"/>
              <a:buChar char="•"/>
              <a:defRPr/>
            </a:pPr>
            <a:r>
              <a:rPr lang="en-US" dirty="0" smtClean="0">
                <a:solidFill>
                  <a:prstClr val="black"/>
                </a:solidFill>
                <a:latin typeface="Arial" pitchFamily="34" charset="0"/>
                <a:cs typeface="Arial" pitchFamily="34" charset="0"/>
              </a:rPr>
              <a:t>C</a:t>
            </a:r>
            <a:r>
              <a:rPr lang="en-US" dirty="0" err="1" smtClean="0">
                <a:solidFill>
                  <a:prstClr val="black"/>
                </a:solidFill>
                <a:latin typeface="Arial" pitchFamily="34" charset="0"/>
                <a:cs typeface="Arial" pitchFamily="34" charset="0"/>
              </a:rPr>
              <a:t>aptures</a:t>
            </a:r>
            <a:r>
              <a:rPr lang="en-US" dirty="0" smtClean="0">
                <a:solidFill>
                  <a:prstClr val="black"/>
                </a:solidFill>
                <a:latin typeface="Arial" pitchFamily="34" charset="0"/>
                <a:cs typeface="Arial" pitchFamily="34" charset="0"/>
              </a:rPr>
              <a:t> a </a:t>
            </a:r>
            <a:r>
              <a:rPr lang="en-US" u="sng" dirty="0" smtClean="0">
                <a:solidFill>
                  <a:prstClr val="black"/>
                </a:solidFill>
                <a:latin typeface="Arial" pitchFamily="34" charset="0"/>
                <a:cs typeface="Arial" pitchFamily="34" charset="0"/>
              </a:rPr>
              <a:t>significant proportion</a:t>
            </a:r>
            <a:r>
              <a:rPr lang="en-US" dirty="0" smtClean="0">
                <a:solidFill>
                  <a:prstClr val="black"/>
                </a:solidFill>
                <a:latin typeface="Arial" pitchFamily="34" charset="0"/>
                <a:cs typeface="Arial" pitchFamily="34" charset="0"/>
              </a:rPr>
              <a:t> of the students and </a:t>
            </a:r>
            <a:r>
              <a:rPr lang="en-US" u="sng" dirty="0" smtClean="0">
                <a:solidFill>
                  <a:prstClr val="black"/>
                </a:solidFill>
                <a:latin typeface="Arial" pitchFamily="34" charset="0"/>
                <a:cs typeface="Arial" pitchFamily="34" charset="0"/>
              </a:rPr>
              <a:t>key standards</a:t>
            </a:r>
            <a:r>
              <a:rPr lang="en-US" dirty="0" smtClean="0">
                <a:solidFill>
                  <a:prstClr val="black"/>
                </a:solidFill>
                <a:latin typeface="Arial" pitchFamily="34" charset="0"/>
                <a:cs typeface="Arial" pitchFamily="34" charset="0"/>
              </a:rPr>
              <a:t> for a</a:t>
            </a:r>
            <a:r>
              <a:rPr lang="en-US" u="sng"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given course or subject area</a:t>
            </a:r>
          </a:p>
        </p:txBody>
      </p:sp>
      <p:sp>
        <p:nvSpPr>
          <p:cNvPr id="8" name="Content Placeholder 2"/>
          <p:cNvSpPr txBox="1">
            <a:spLocks/>
          </p:cNvSpPr>
          <p:nvPr/>
        </p:nvSpPr>
        <p:spPr>
          <a:xfrm>
            <a:off x="4761186" y="2450992"/>
            <a:ext cx="4177862" cy="108952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342900" indent="-342900" defTabSz="457200">
              <a:lnSpc>
                <a:spcPct val="120000"/>
              </a:lnSpc>
              <a:spcBef>
                <a:spcPct val="20000"/>
              </a:spcBef>
              <a:buClr>
                <a:srgbClr val="F89C15">
                  <a:lumMod val="60000"/>
                  <a:lumOff val="40000"/>
                </a:srgbClr>
              </a:buClr>
              <a:buFont typeface="Arial"/>
              <a:buChar char="•"/>
              <a:defRPr/>
            </a:pPr>
            <a:r>
              <a:rPr lang="en-US" dirty="0" smtClean="0">
                <a:solidFill>
                  <a:prstClr val="black"/>
                </a:solidFill>
                <a:latin typeface="Arial" pitchFamily="34" charset="0"/>
                <a:cs typeface="Arial" pitchFamily="34" charset="0"/>
              </a:rPr>
              <a:t>Focuses on a </a:t>
            </a:r>
            <a:r>
              <a:rPr lang="en-US" u="sng" dirty="0" smtClean="0">
                <a:solidFill>
                  <a:prstClr val="black"/>
                </a:solidFill>
                <a:latin typeface="Arial" pitchFamily="34" charset="0"/>
                <a:cs typeface="Arial" pitchFamily="34" charset="0"/>
              </a:rPr>
              <a:t>particular subgroup</a:t>
            </a:r>
            <a:r>
              <a:rPr lang="en-US" dirty="0" smtClean="0">
                <a:solidFill>
                  <a:prstClr val="black"/>
                </a:solidFill>
                <a:latin typeface="Arial" pitchFamily="34" charset="0"/>
                <a:cs typeface="Arial" pitchFamily="34" charset="0"/>
              </a:rPr>
              <a:t> of students, and/or </a:t>
            </a:r>
            <a:r>
              <a:rPr lang="en-US" u="sng" dirty="0" smtClean="0">
                <a:solidFill>
                  <a:prstClr val="black"/>
                </a:solidFill>
                <a:latin typeface="Arial" pitchFamily="34" charset="0"/>
                <a:cs typeface="Arial" pitchFamily="34" charset="0"/>
              </a:rPr>
              <a:t>specific content or skill</a:t>
            </a:r>
          </a:p>
        </p:txBody>
      </p:sp>
      <p:sp>
        <p:nvSpPr>
          <p:cNvPr id="9" name="Content Placeholder 2"/>
          <p:cNvSpPr txBox="1">
            <a:spLocks/>
          </p:cNvSpPr>
          <p:nvPr/>
        </p:nvSpPr>
        <p:spPr>
          <a:xfrm>
            <a:off x="4761186" y="3692921"/>
            <a:ext cx="4177862" cy="1089529"/>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91440" indent="-91440" defTabSz="457200">
              <a:lnSpc>
                <a:spcPct val="120000"/>
              </a:lnSpc>
              <a:spcBef>
                <a:spcPct val="20000"/>
              </a:spcBef>
              <a:buClr>
                <a:srgbClr val="F89C15">
                  <a:lumMod val="60000"/>
                  <a:lumOff val="40000"/>
                </a:srgbClr>
              </a:buClr>
              <a:defRPr/>
            </a:pPr>
            <a:r>
              <a:rPr lang="en-US" dirty="0" smtClean="0">
                <a:solidFill>
                  <a:prstClr val="black"/>
                </a:solidFill>
                <a:latin typeface="Arial" pitchFamily="34" charset="0"/>
                <a:cs typeface="Arial" pitchFamily="34" charset="0"/>
              </a:rPr>
              <a:t>	For teachers whose general SGO already includes all of their students, or those who receive an SGP</a:t>
            </a:r>
            <a:endParaRPr lang="en-US" u="sng" dirty="0" smtClean="0">
              <a:solidFill>
                <a:prstClr val="black"/>
              </a:solidFill>
              <a:latin typeface="Arial" pitchFamily="34" charset="0"/>
              <a:cs typeface="Arial" pitchFamily="34" charset="0"/>
            </a:endParaRPr>
          </a:p>
        </p:txBody>
      </p:sp>
      <p:sp>
        <p:nvSpPr>
          <p:cNvPr id="10" name="Content Placeholder 2"/>
          <p:cNvSpPr txBox="1">
            <a:spLocks/>
          </p:cNvSpPr>
          <p:nvPr/>
        </p:nvSpPr>
        <p:spPr>
          <a:xfrm>
            <a:off x="331075" y="3692921"/>
            <a:ext cx="4177862" cy="75713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p>
            <a:pPr marL="91440" indent="-342900" defTabSz="457200">
              <a:lnSpc>
                <a:spcPct val="120000"/>
              </a:lnSpc>
              <a:spcBef>
                <a:spcPct val="20000"/>
              </a:spcBef>
              <a:buClr>
                <a:srgbClr val="F89C15">
                  <a:lumMod val="60000"/>
                  <a:lumOff val="40000"/>
                </a:srgbClr>
              </a:buClr>
              <a:defRPr/>
            </a:pPr>
            <a:r>
              <a:rPr lang="en-US" dirty="0" smtClean="0">
                <a:solidFill>
                  <a:prstClr val="black"/>
                </a:solidFill>
                <a:latin typeface="Arial" pitchFamily="34" charset="0"/>
                <a:cs typeface="Arial" pitchFamily="34" charset="0"/>
              </a:rPr>
              <a:t>	Most teachers will be setting this type of SGO</a:t>
            </a:r>
            <a:endParaRPr lang="en-US" u="sng" dirty="0" smtClean="0">
              <a:solidFill>
                <a:prstClr val="black"/>
              </a:solidFill>
              <a:latin typeface="Arial" pitchFamily="34" charset="0"/>
              <a:cs typeface="Arial" pitchFamily="34" charset="0"/>
            </a:endParaRPr>
          </a:p>
        </p:txBody>
      </p:sp>
      <p:sp>
        <p:nvSpPr>
          <p:cNvPr id="11" name="Rectangle 10"/>
          <p:cNvSpPr/>
          <p:nvPr/>
        </p:nvSpPr>
        <p:spPr>
          <a:xfrm rot="19778872">
            <a:off x="1153182" y="2752620"/>
            <a:ext cx="6319078" cy="2554545"/>
          </a:xfrm>
          <a:prstGeom prst="rect">
            <a:avLst/>
          </a:prstGeom>
          <a:noFill/>
        </p:spPr>
        <p:txBody>
          <a:bodyPr wrap="square" lIns="91440" tIns="45720" rIns="91440" bIns="45720">
            <a:spAutoFit/>
          </a:bodyPr>
          <a:lstStyle/>
          <a:p>
            <a:pPr algn="ctr"/>
            <a:r>
              <a:rPr lang="en-US" sz="8000" dirty="0" smtClean="0">
                <a:solidFill>
                  <a:schemeClr val="bg1">
                    <a:lumMod val="85000"/>
                  </a:schemeClr>
                </a:solidFill>
                <a:latin typeface="Arial Black" pitchFamily="34" charset="0"/>
              </a:rPr>
              <a:t>SGO 1.0 </a:t>
            </a:r>
          </a:p>
          <a:p>
            <a:pPr algn="ctr"/>
            <a:r>
              <a:rPr lang="en-US" sz="8000" dirty="0" smtClean="0">
                <a:solidFill>
                  <a:schemeClr val="bg1">
                    <a:lumMod val="85000"/>
                  </a:schemeClr>
                </a:solidFill>
                <a:latin typeface="Arial Black" pitchFamily="34" charset="0"/>
              </a:rPr>
              <a:t>2013-14</a:t>
            </a:r>
            <a:endParaRPr lang="en-US" sz="8000" dirty="0">
              <a:solidFill>
                <a:schemeClr val="bg1">
                  <a:lumMod val="85000"/>
                </a:schemeClr>
              </a:solidFill>
              <a:latin typeface="Arial Black" pitchFamily="34" charset="0"/>
            </a:endParaRPr>
          </a:p>
        </p:txBody>
      </p:sp>
      <p:pic>
        <p:nvPicPr>
          <p:cNvPr id="1026" name="Picture 2" descr="C:\Users\cblancha\AppData\Local\Microsoft\Windows\Temporary Internet Files\Content.IE5\M3BNQG39\MC900432537[1].png"/>
          <p:cNvPicPr>
            <a:picLocks noChangeAspect="1" noChangeArrowheads="1"/>
          </p:cNvPicPr>
          <p:nvPr/>
        </p:nvPicPr>
        <p:blipFill>
          <a:blip r:embed="rId3" cstate="print"/>
          <a:srcRect/>
          <a:stretch>
            <a:fillRect/>
          </a:stretch>
        </p:blipFill>
        <p:spPr bwMode="auto">
          <a:xfrm>
            <a:off x="1447800" y="304800"/>
            <a:ext cx="5943600" cy="594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245659" y="1520029"/>
          <a:ext cx="8720209" cy="4880771"/>
        </p:xfrm>
        <a:graphic>
          <a:graphicData uri="http://schemas.openxmlformats.org/drawingml/2006/table">
            <a:tbl>
              <a:tblPr/>
              <a:tblGrid>
                <a:gridCol w="1766640"/>
                <a:gridCol w="1357936"/>
                <a:gridCol w="725794"/>
                <a:gridCol w="2036905"/>
                <a:gridCol w="1338778"/>
                <a:gridCol w="1494156"/>
              </a:tblGrid>
              <a:tr h="392164">
                <a:tc>
                  <a:txBody>
                    <a:bodyPr/>
                    <a:lstStyle/>
                    <a:p>
                      <a:pPr marL="0" marR="0">
                        <a:lnSpc>
                          <a:spcPct val="115000"/>
                        </a:lnSpc>
                        <a:spcBef>
                          <a:spcPts val="0"/>
                        </a:spcBef>
                        <a:spcAft>
                          <a:spcPts val="0"/>
                        </a:spcAft>
                      </a:pPr>
                      <a:r>
                        <a:rPr lang="en-US" sz="1200" b="1" dirty="0">
                          <a:latin typeface="+mn-lt"/>
                          <a:ea typeface="Calibri"/>
                          <a:cs typeface="Times New Roman"/>
                        </a:rPr>
                        <a:t>Name</a:t>
                      </a: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b="1">
                          <a:latin typeface="+mn-lt"/>
                          <a:ea typeface="Calibri"/>
                          <a:cs typeface="Times New Roman"/>
                        </a:rPr>
                        <a:t>School</a:t>
                      </a:r>
                      <a:endParaRPr lang="en-US" sz="120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b="1">
                          <a:latin typeface="+mn-lt"/>
                          <a:ea typeface="Calibri"/>
                          <a:cs typeface="Times New Roman"/>
                        </a:rPr>
                        <a:t>Grade</a:t>
                      </a:r>
                      <a:endParaRPr lang="en-US" sz="120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b="1" dirty="0">
                          <a:latin typeface="+mn-lt"/>
                          <a:ea typeface="Calibri"/>
                          <a:cs typeface="Times New Roman"/>
                        </a:rPr>
                        <a:t>Course/Subject</a:t>
                      </a: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b="1" dirty="0">
                          <a:latin typeface="+mn-lt"/>
                          <a:ea typeface="Calibri"/>
                          <a:cs typeface="Times New Roman"/>
                        </a:rPr>
                        <a:t>Number of Students</a:t>
                      </a: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b="1" dirty="0">
                          <a:latin typeface="+mn-lt"/>
                          <a:ea typeface="Calibri"/>
                          <a:cs typeface="Times New Roman"/>
                        </a:rPr>
                        <a:t>Interval of Instruction</a:t>
                      </a: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92131">
                <a:tc>
                  <a:txBody>
                    <a:bodyPr/>
                    <a:lstStyle/>
                    <a:p>
                      <a:pPr marL="0" marR="0" algn="ctr">
                        <a:lnSpc>
                          <a:spcPct val="115000"/>
                        </a:lnSpc>
                        <a:spcBef>
                          <a:spcPts val="0"/>
                        </a:spcBef>
                        <a:spcAft>
                          <a:spcPts val="0"/>
                        </a:spcAft>
                      </a:pP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mn-lt"/>
                        <a:ea typeface="Calibri"/>
                        <a:cs typeface="Times New Roman"/>
                      </a:endParaRP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9</a:t>
                      </a:r>
                      <a:endParaRPr lang="en-US" sz="1400" dirty="0">
                        <a:latin typeface="+mn-lt"/>
                        <a:ea typeface="Calibri"/>
                        <a:cs typeface="Times New Roman"/>
                      </a:endParaRPr>
                    </a:p>
                  </a:txBody>
                  <a:tcPr marL="39569" marR="39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mn-lt"/>
                        </a:rPr>
                        <a:t>Physics</a:t>
                      </a:r>
                      <a:r>
                        <a:rPr lang="en-US" sz="1400" baseline="0" dirty="0" smtClean="0">
                          <a:latin typeface="+mn-lt"/>
                        </a:rPr>
                        <a:t> 1</a:t>
                      </a:r>
                      <a:endParaRPr lang="en-US" sz="1400" dirty="0">
                        <a:latin typeface="+mn-lt"/>
                      </a:endParaRPr>
                    </a:p>
                  </a:txBody>
                  <a:tcPr marL="39569" marR="39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55/55</a:t>
                      </a:r>
                      <a:endParaRPr lang="en-US" sz="1400" dirty="0">
                        <a:latin typeface="+mn-lt"/>
                        <a:ea typeface="Calibri"/>
                        <a:cs typeface="Times New Roman"/>
                      </a:endParaRPr>
                    </a:p>
                  </a:txBody>
                  <a:tcPr marL="39569" marR="39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mn-lt"/>
                        </a:rPr>
                        <a:t>October-April</a:t>
                      </a:r>
                      <a:endParaRPr lang="en-US" sz="1400" dirty="0">
                        <a:latin typeface="+mn-lt"/>
                      </a:endParaRPr>
                    </a:p>
                  </a:txBody>
                  <a:tcPr marL="39569" marR="39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603">
                <a:tc gridSpan="6">
                  <a:txBody>
                    <a:bodyPr/>
                    <a:lstStyle/>
                    <a:p>
                      <a:pPr marL="0" marR="0">
                        <a:lnSpc>
                          <a:spcPct val="100000"/>
                        </a:lnSpc>
                        <a:spcBef>
                          <a:spcPts val="0"/>
                        </a:spcBef>
                        <a:spcAft>
                          <a:spcPts val="0"/>
                        </a:spcAft>
                      </a:pPr>
                      <a:r>
                        <a:rPr lang="en-US" sz="1200" b="1" dirty="0">
                          <a:latin typeface="+mn-lt"/>
                          <a:ea typeface="Calibri"/>
                          <a:cs typeface="Times New Roman"/>
                        </a:rPr>
                        <a:t>Rationale for Student Growth Objective</a:t>
                      </a:r>
                      <a:endParaRPr lang="en-US" sz="1200" dirty="0">
                        <a:latin typeface="+mn-lt"/>
                        <a:ea typeface="Calibri"/>
                        <a:cs typeface="Times New Roman"/>
                      </a:endParaRPr>
                    </a:p>
                    <a:p>
                      <a:pPr marL="0" marR="0">
                        <a:lnSpc>
                          <a:spcPct val="100000"/>
                        </a:lnSpc>
                        <a:spcBef>
                          <a:spcPts val="0"/>
                        </a:spcBef>
                        <a:spcAft>
                          <a:spcPts val="0"/>
                        </a:spcAft>
                      </a:pPr>
                      <a:r>
                        <a:rPr lang="en-US" sz="1200" dirty="0">
                          <a:latin typeface="+mn-lt"/>
                          <a:ea typeface="Calibri"/>
                          <a:cs typeface="Times New Roman"/>
                        </a:rPr>
                        <a:t>Name the content standards covered, state the rationale for how these standards are critical for the next level of the subject, other academic disciplines, and/or </a:t>
                      </a:r>
                      <a:r>
                        <a:rPr lang="en-US" sz="1200" dirty="0" smtClean="0">
                          <a:latin typeface="+mn-lt"/>
                          <a:ea typeface="Calibri"/>
                          <a:cs typeface="Times New Roman"/>
                        </a:rPr>
                        <a:t>life/college/career?</a:t>
                      </a:r>
                      <a:r>
                        <a:rPr lang="en-US" sz="1200" baseline="0" dirty="0" smtClean="0">
                          <a:latin typeface="+mn-lt"/>
                          <a:ea typeface="Calibri"/>
                          <a:cs typeface="Times New Roman"/>
                        </a:rPr>
                        <a:t>  </a:t>
                      </a:r>
                      <a:r>
                        <a:rPr lang="en-US" sz="1200" dirty="0" smtClean="0">
                          <a:latin typeface="+mn-lt"/>
                          <a:ea typeface="Calibri"/>
                          <a:cs typeface="Times New Roman"/>
                        </a:rPr>
                        <a:t>Name </a:t>
                      </a:r>
                      <a:r>
                        <a:rPr lang="en-US" sz="1200" dirty="0">
                          <a:latin typeface="+mn-lt"/>
                          <a:ea typeface="Calibri"/>
                          <a:cs typeface="Times New Roman"/>
                        </a:rPr>
                        <a:t>and briefly describe the format of the assessment method.  </a:t>
                      </a:r>
                    </a:p>
                  </a:txBody>
                  <a:tcPr marL="39569" marR="39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5413">
                <a:tc gridSpan="6">
                  <a:txBody>
                    <a:bodyPr/>
                    <a:lstStyle/>
                    <a:p>
                      <a:pPr marL="0" marR="0">
                        <a:lnSpc>
                          <a:spcPct val="115000"/>
                        </a:lnSpc>
                        <a:spcBef>
                          <a:spcPts val="0"/>
                        </a:spcBef>
                        <a:spcAft>
                          <a:spcPts val="0"/>
                        </a:spcAft>
                      </a:pPr>
                      <a:r>
                        <a:rPr lang="en-US" sz="1400" b="1" dirty="0" smtClean="0">
                          <a:latin typeface="+mn-lt"/>
                          <a:ea typeface="Calibri"/>
                          <a:cs typeface="Times New Roman"/>
                        </a:rPr>
                        <a:t>Standards</a:t>
                      </a:r>
                      <a:endParaRPr lang="en-US" sz="1400" dirty="0" smtClean="0">
                        <a:latin typeface="+mn-lt"/>
                        <a:ea typeface="Calibri"/>
                        <a:cs typeface="Times New Roman"/>
                      </a:endParaRPr>
                    </a:p>
                    <a:p>
                      <a:pPr marL="0" marR="0">
                        <a:lnSpc>
                          <a:spcPct val="115000"/>
                        </a:lnSpc>
                        <a:spcBef>
                          <a:spcPts val="0"/>
                        </a:spcBef>
                        <a:spcAft>
                          <a:spcPts val="0"/>
                        </a:spcAft>
                      </a:pPr>
                      <a:r>
                        <a:rPr lang="en-US" sz="1400" dirty="0" smtClean="0">
                          <a:latin typeface="+mn-lt"/>
                          <a:ea typeface="Calibri"/>
                          <a:cs typeface="Times New Roman"/>
                        </a:rPr>
                        <a:t>NJCCCS physical science 5.2.12 C, D and E  </a:t>
                      </a:r>
                    </a:p>
                    <a:p>
                      <a:pPr marL="0" marR="0">
                        <a:lnSpc>
                          <a:spcPct val="115000"/>
                        </a:lnSpc>
                        <a:spcBef>
                          <a:spcPts val="0"/>
                        </a:spcBef>
                        <a:spcAft>
                          <a:spcPts val="0"/>
                        </a:spcAft>
                      </a:pPr>
                      <a:r>
                        <a:rPr lang="en-US" sz="1400" dirty="0" smtClean="0">
                          <a:latin typeface="+mn-lt"/>
                          <a:ea typeface="Calibri"/>
                          <a:cs typeface="Times New Roman"/>
                        </a:rPr>
                        <a:t>NJCCCS science practices 5.1.12 A-D</a:t>
                      </a:r>
                    </a:p>
                    <a:p>
                      <a:pPr marL="342900" marR="0" lvl="0" indent="-342900">
                        <a:lnSpc>
                          <a:spcPct val="115000"/>
                        </a:lnSpc>
                        <a:spcBef>
                          <a:spcPts val="0"/>
                        </a:spcBef>
                        <a:spcAft>
                          <a:spcPts val="0"/>
                        </a:spcAft>
                        <a:buFont typeface="Symbol"/>
                        <a:buNone/>
                      </a:pPr>
                      <a:r>
                        <a:rPr lang="en-US" sz="1400" b="1" dirty="0" smtClean="0">
                          <a:latin typeface="+mn-lt"/>
                          <a:ea typeface="Calibri"/>
                          <a:cs typeface="Times New Roman"/>
                        </a:rPr>
                        <a:t>Impact</a:t>
                      </a:r>
                      <a:r>
                        <a:rPr lang="en-US" sz="1400" b="1" baseline="0" dirty="0" smtClean="0">
                          <a:latin typeface="+mn-lt"/>
                          <a:ea typeface="Calibri"/>
                          <a:cs typeface="Times New Roman"/>
                        </a:rPr>
                        <a:t> of Standards</a:t>
                      </a:r>
                      <a:endParaRPr lang="en-US" sz="1400" b="1" dirty="0" smtClean="0">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mn-lt"/>
                          <a:ea typeface="Calibri"/>
                          <a:cs typeface="Times New Roman"/>
                        </a:rPr>
                        <a:t>This SGO includes all of the NJCCCS related to physics  creating a foundation important for students who</a:t>
                      </a:r>
                      <a:r>
                        <a:rPr lang="en-US" sz="1400" baseline="0" dirty="0" smtClean="0">
                          <a:latin typeface="+mn-lt"/>
                          <a:ea typeface="Calibri"/>
                          <a:cs typeface="Times New Roman"/>
                        </a:rPr>
                        <a:t> will take AP and/or college-level physics and is </a:t>
                      </a:r>
                      <a:r>
                        <a:rPr lang="en-US" sz="1400" b="1" baseline="0" dirty="0" smtClean="0">
                          <a:solidFill>
                            <a:schemeClr val="tx1"/>
                          </a:solidFill>
                          <a:latin typeface="+mn-lt"/>
                          <a:ea typeface="Calibri"/>
                          <a:cs typeface="Times New Roman"/>
                        </a:rPr>
                        <a:t>fundamental to many careers</a:t>
                      </a:r>
                      <a:r>
                        <a:rPr lang="en-US" sz="1400" baseline="0" dirty="0" smtClean="0">
                          <a:solidFill>
                            <a:schemeClr val="tx1"/>
                          </a:solidFill>
                          <a:latin typeface="+mn-lt"/>
                          <a:ea typeface="Calibri"/>
                          <a:cs typeface="Times New Roman"/>
                        </a:rPr>
                        <a:t> including architecture, mechanics, engineering, medicine.</a:t>
                      </a:r>
                      <a:endParaRPr lang="en-US" sz="1400" dirty="0" smtClean="0">
                        <a:solidFill>
                          <a:schemeClr val="tx1"/>
                        </a:solidFill>
                        <a:latin typeface="+mn-lt"/>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solidFill>
                            <a:schemeClr val="tx1"/>
                          </a:solidFill>
                          <a:latin typeface="+mn-lt"/>
                          <a:ea typeface="Calibri"/>
                          <a:cs typeface="Times New Roman"/>
                        </a:rPr>
                        <a:t>The SGO also includes all of the science practice standards, standards </a:t>
                      </a:r>
                      <a:r>
                        <a:rPr lang="en-US" sz="1400" b="1" dirty="0" smtClean="0">
                          <a:solidFill>
                            <a:schemeClr val="tx1"/>
                          </a:solidFill>
                          <a:latin typeface="+mn-lt"/>
                          <a:ea typeface="Calibri"/>
                          <a:cs typeface="Times New Roman"/>
                        </a:rPr>
                        <a:t>crucial in helping student become scientific thinkers</a:t>
                      </a:r>
                      <a:r>
                        <a:rPr lang="en-US" sz="1400" baseline="0" dirty="0" smtClean="0">
                          <a:solidFill>
                            <a:schemeClr val="tx1"/>
                          </a:solidFill>
                          <a:latin typeface="+mn-lt"/>
                          <a:ea typeface="Calibri"/>
                          <a:cs typeface="Times New Roman"/>
                        </a:rPr>
                        <a:t>.  This mindset is </a:t>
                      </a:r>
                      <a:r>
                        <a:rPr lang="en-US" sz="1400" b="1" baseline="0" dirty="0" smtClean="0">
                          <a:solidFill>
                            <a:schemeClr val="tx1"/>
                          </a:solidFill>
                          <a:latin typeface="+mn-lt"/>
                          <a:ea typeface="Calibri"/>
                          <a:cs typeface="Times New Roman"/>
                        </a:rPr>
                        <a:t>valuable for making  decisions </a:t>
                      </a:r>
                      <a:r>
                        <a:rPr lang="en-US" sz="1400" baseline="0" dirty="0" smtClean="0">
                          <a:solidFill>
                            <a:schemeClr val="tx1"/>
                          </a:solidFill>
                          <a:latin typeface="+mn-lt"/>
                          <a:ea typeface="Calibri"/>
                          <a:cs typeface="Times New Roman"/>
                        </a:rPr>
                        <a:t>when a large amount of information is available and must be analyzed for value and accuracy.  It is </a:t>
                      </a:r>
                      <a:r>
                        <a:rPr lang="en-US" sz="1400" b="1" baseline="0" dirty="0" smtClean="0">
                          <a:solidFill>
                            <a:schemeClr val="tx1"/>
                          </a:solidFill>
                          <a:latin typeface="+mn-lt"/>
                          <a:ea typeface="Calibri"/>
                          <a:cs typeface="Times New Roman"/>
                        </a:rPr>
                        <a:t>critical in most academic disciplines.</a:t>
                      </a:r>
                      <a:endParaRPr lang="en-US" sz="1400" dirty="0" smtClean="0">
                        <a:solidFill>
                          <a:schemeClr val="tx1"/>
                        </a:solidFill>
                        <a:latin typeface="+mn-lt"/>
                        <a:ea typeface="Calibri"/>
                        <a:cs typeface="Times New Roman"/>
                      </a:endParaRPr>
                    </a:p>
                    <a:p>
                      <a:pPr marL="0" marR="0">
                        <a:lnSpc>
                          <a:spcPct val="115000"/>
                        </a:lnSpc>
                        <a:spcBef>
                          <a:spcPts val="0"/>
                        </a:spcBef>
                        <a:spcAft>
                          <a:spcPts val="0"/>
                        </a:spcAft>
                      </a:pPr>
                      <a:r>
                        <a:rPr lang="en-US" sz="1400" b="1" dirty="0" smtClean="0">
                          <a:latin typeface="+mn-lt"/>
                          <a:ea typeface="Calibri"/>
                          <a:cs typeface="Times New Roman"/>
                        </a:rPr>
                        <a:t>Assessment </a:t>
                      </a:r>
                    </a:p>
                    <a:p>
                      <a:pPr marL="0" marR="0">
                        <a:lnSpc>
                          <a:spcPct val="115000"/>
                        </a:lnSpc>
                        <a:spcBef>
                          <a:spcPts val="0"/>
                        </a:spcBef>
                        <a:spcAft>
                          <a:spcPts val="0"/>
                        </a:spcAft>
                      </a:pPr>
                      <a:r>
                        <a:rPr lang="en-US" sz="1400" dirty="0" smtClean="0">
                          <a:latin typeface="+mn-lt"/>
                          <a:ea typeface="Calibri"/>
                          <a:cs typeface="Times New Roman"/>
                        </a:rPr>
                        <a:t>Physics department’s common assessment administered at the end of the 3</a:t>
                      </a:r>
                      <a:r>
                        <a:rPr lang="en-US" sz="1400" baseline="30000" dirty="0" smtClean="0">
                          <a:latin typeface="+mn-lt"/>
                          <a:ea typeface="Calibri"/>
                          <a:cs typeface="Times New Roman"/>
                        </a:rPr>
                        <a:t>rd</a:t>
                      </a:r>
                      <a:r>
                        <a:rPr lang="en-US" sz="1400" dirty="0" smtClean="0">
                          <a:latin typeface="+mn-lt"/>
                          <a:ea typeface="Calibri"/>
                          <a:cs typeface="Times New Roman"/>
                        </a:rPr>
                        <a:t> marking period</a:t>
                      </a:r>
                    </a:p>
                    <a:p>
                      <a:pPr marL="0" marR="0">
                        <a:lnSpc>
                          <a:spcPct val="115000"/>
                        </a:lnSpc>
                        <a:spcBef>
                          <a:spcPts val="0"/>
                        </a:spcBef>
                        <a:spcAft>
                          <a:spcPts val="0"/>
                        </a:spcAft>
                      </a:pPr>
                      <a:r>
                        <a:rPr lang="en-US" sz="1400" dirty="0" smtClean="0">
                          <a:latin typeface="+mn-lt"/>
                          <a:ea typeface="Calibri"/>
                          <a:cs typeface="Times New Roman"/>
                        </a:rPr>
                        <a:t>Written: 60 multiple choice (4 choice), 5 short response questions,</a:t>
                      </a:r>
                    </a:p>
                    <a:p>
                      <a:pPr marL="0" marR="0">
                        <a:lnSpc>
                          <a:spcPct val="115000"/>
                        </a:lnSpc>
                        <a:spcBef>
                          <a:spcPts val="0"/>
                        </a:spcBef>
                        <a:spcAft>
                          <a:spcPts val="0"/>
                        </a:spcAft>
                      </a:pPr>
                      <a:r>
                        <a:rPr lang="en-US" sz="1400" dirty="0" smtClean="0">
                          <a:latin typeface="+mn-lt"/>
                          <a:ea typeface="Calibri"/>
                          <a:cs typeface="Times New Roman"/>
                        </a:rPr>
                        <a:t>Practical: Students design a simple apparatus, take measurements and collect data. </a:t>
                      </a:r>
                    </a:p>
                  </a:txBody>
                  <a:tcPr marL="39569" marR="395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sz="1400" dirty="0">
                        <a:latin typeface="+mn-lt"/>
                      </a:endParaRPr>
                    </a:p>
                  </a:txBody>
                  <a:tcPr marL="39569" marR="39569" marT="0" marB="0" anchor="ctr">
                    <a:lnL w="12700" cap="flat" cmpd="sng" algn="ctr">
                      <a:solidFill>
                        <a:srgbClr val="000000"/>
                      </a:solidFill>
                      <a:prstDash val="solid"/>
                      <a:round/>
                      <a:headEnd type="none" w="med" len="med"/>
                      <a:tailEnd type="none" w="med" len="med"/>
                    </a:lnL>
                  </a:tcPr>
                </a:tc>
                <a:tc h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39569" marR="39569" marT="0" marB="0" anchor="ctr"/>
                </a:tc>
                <a:tc hMerge="1">
                  <a:txBody>
                    <a:bodyPr/>
                    <a:lstStyle/>
                    <a:p>
                      <a:pPr algn="ctr"/>
                      <a:endParaRPr lang="en-US" sz="1400" dirty="0">
                        <a:latin typeface="+mn-lt"/>
                      </a:endParaRPr>
                    </a:p>
                  </a:txBody>
                  <a:tcPr marL="39569" marR="39569" marT="0" marB="0" anchor="ctr"/>
                </a:tc>
                <a:tc h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39569" marR="39569" marT="0" marB="0" anchor="ctr"/>
                </a:tc>
                <a:tc hMerge="1">
                  <a:txBody>
                    <a:bodyPr/>
                    <a:lstStyle/>
                    <a:p>
                      <a:pPr algn="ctr"/>
                      <a:endParaRPr lang="en-US" sz="1400" dirty="0">
                        <a:latin typeface="+mn-lt"/>
                      </a:endParaRPr>
                    </a:p>
                  </a:txBody>
                  <a:tcPr marL="39569" marR="39569" marT="0" marB="0" anchor="ctr"/>
                </a:tc>
              </a:tr>
            </a:tbl>
          </a:graphicData>
        </a:graphic>
      </p:graphicFrame>
      <p:sp>
        <p:nvSpPr>
          <p:cNvPr id="7" name="Oval 6"/>
          <p:cNvSpPr/>
          <p:nvPr/>
        </p:nvSpPr>
        <p:spPr>
          <a:xfrm>
            <a:off x="1797162" y="3054604"/>
            <a:ext cx="1600200" cy="669877"/>
          </a:xfrm>
          <a:prstGeom prst="ellipse">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424551" y="6157357"/>
            <a:ext cx="2375065" cy="584775"/>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High quality test normally administered at this time</a:t>
            </a:r>
            <a:endParaRPr lang="en-US" sz="1600" dirty="0"/>
          </a:p>
        </p:txBody>
      </p:sp>
      <p:sp>
        <p:nvSpPr>
          <p:cNvPr id="19" name="Oval 18"/>
          <p:cNvSpPr/>
          <p:nvPr/>
        </p:nvSpPr>
        <p:spPr>
          <a:xfrm>
            <a:off x="0" y="5359493"/>
            <a:ext cx="6327569" cy="902436"/>
          </a:xfrm>
          <a:prstGeom prst="ellipse">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8" idx="1"/>
            <a:endCxn id="19" idx="5"/>
          </p:cNvCxnSpPr>
          <p:nvPr/>
        </p:nvCxnSpPr>
        <p:spPr>
          <a:xfrm flipH="1" flipV="1">
            <a:off x="5400917" y="6129770"/>
            <a:ext cx="1023634" cy="319975"/>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457200" y="274638"/>
            <a:ext cx="8382000" cy="1096962"/>
          </a:xfrm>
          <a:prstGeom prst="rect">
            <a:avLst/>
          </a:prstGeom>
          <a:solidFill>
            <a:schemeClr val="tx2">
              <a:lumMod val="50000"/>
            </a:schemeClr>
          </a:solidFill>
        </p:spPr>
        <p:txBody>
          <a:bodyPr anchor="ctr">
            <a:noAutofit/>
          </a:bodyPr>
          <a:lstStyle/>
          <a:p>
            <a:pPr lvl="0" algn="ctr">
              <a:spcBef>
                <a:spcPct val="0"/>
              </a:spcBef>
              <a:defRPr/>
            </a:pPr>
            <a:r>
              <a:rPr lang="en-US" sz="3200" dirty="0" smtClean="0">
                <a:solidFill>
                  <a:schemeClr val="bg1"/>
                </a:solidFill>
              </a:rPr>
              <a:t>2014-15 SGO Form</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53" name="TextBox 52"/>
          <p:cNvSpPr txBox="1"/>
          <p:nvPr/>
        </p:nvSpPr>
        <p:spPr>
          <a:xfrm>
            <a:off x="344385" y="1619038"/>
            <a:ext cx="2766950" cy="584775"/>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Significant proportion of students, standards and course</a:t>
            </a:r>
            <a:endParaRPr lang="en-US" sz="1600" dirty="0"/>
          </a:p>
        </p:txBody>
      </p:sp>
      <p:sp>
        <p:nvSpPr>
          <p:cNvPr id="54" name="Oval 53"/>
          <p:cNvSpPr/>
          <p:nvPr/>
        </p:nvSpPr>
        <p:spPr>
          <a:xfrm>
            <a:off x="6414448" y="1702251"/>
            <a:ext cx="2483892" cy="767817"/>
          </a:xfrm>
          <a:prstGeom prst="ellipse">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a:stCxn id="53" idx="3"/>
            <a:endCxn id="54" idx="2"/>
          </p:cNvCxnSpPr>
          <p:nvPr/>
        </p:nvCxnSpPr>
        <p:spPr>
          <a:xfrm>
            <a:off x="3111335" y="1911426"/>
            <a:ext cx="3303113" cy="174734"/>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7" idx="0"/>
            <a:endCxn id="53" idx="2"/>
          </p:cNvCxnSpPr>
          <p:nvPr/>
        </p:nvCxnSpPr>
        <p:spPr>
          <a:xfrm flipH="1" flipV="1">
            <a:off x="1727860" y="2203813"/>
            <a:ext cx="869402" cy="850791"/>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75D383DA-9A8A-4624-B277-3E26864D20C8}" type="slidenum">
              <a:rPr lang="en-US" smtClean="0"/>
              <a:pPr/>
              <a:t>11</a:t>
            </a:fld>
            <a:endParaRPr lang="en-US"/>
          </a:p>
        </p:txBody>
      </p:sp>
      <p:sp>
        <p:nvSpPr>
          <p:cNvPr id="13" name="TextBox 12"/>
          <p:cNvSpPr txBox="1"/>
          <p:nvPr/>
        </p:nvSpPr>
        <p:spPr>
          <a:xfrm>
            <a:off x="220718" y="6425604"/>
            <a:ext cx="1956048" cy="369332"/>
          </a:xfrm>
          <a:prstGeom prst="rect">
            <a:avLst/>
          </a:prstGeom>
          <a:noFill/>
        </p:spPr>
        <p:txBody>
          <a:bodyPr wrap="none" rtlCol="0">
            <a:spAutoFit/>
          </a:bodyPr>
          <a:lstStyle/>
          <a:p>
            <a:r>
              <a:rPr lang="en-US" dirty="0" smtClean="0">
                <a:hlinkClick r:id="rId3"/>
              </a:rPr>
              <a:t>2014-15 SGO Form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2">
              <a:lumMod val="50000"/>
            </a:schemeClr>
          </a:solidFill>
        </p:spPr>
        <p:txBody>
          <a:bodyPr>
            <a:normAutofit/>
          </a:bodyPr>
          <a:lstStyle/>
          <a:p>
            <a:pPr algn="l"/>
            <a:r>
              <a:rPr lang="en-US" sz="3600" dirty="0" smtClean="0">
                <a:solidFill>
                  <a:schemeClr val="bg1"/>
                </a:solidFill>
              </a:rPr>
              <a:t>What SGOs Are, and What They Are Not </a:t>
            </a:r>
            <a:endParaRPr lang="en-US" sz="3600" dirty="0">
              <a:solidFill>
                <a:schemeClr val="bg1"/>
              </a:solidFill>
            </a:endParaRPr>
          </a:p>
        </p:txBody>
      </p:sp>
      <p:sp>
        <p:nvSpPr>
          <p:cNvPr id="7" name="Text Placeholder 6"/>
          <p:cNvSpPr>
            <a:spLocks noGrp="1"/>
          </p:cNvSpPr>
          <p:nvPr>
            <p:ph type="body" idx="1"/>
          </p:nvPr>
        </p:nvSpPr>
        <p:spPr>
          <a:solidFill>
            <a:srgbClr val="7CA1CE"/>
          </a:solidFill>
        </p:spPr>
        <p:txBody>
          <a:bodyPr>
            <a:normAutofit/>
          </a:bodyPr>
          <a:lstStyle/>
          <a:p>
            <a:pPr algn="ctr"/>
            <a:r>
              <a:rPr lang="en-US" sz="3200" dirty="0" smtClean="0">
                <a:solidFill>
                  <a:schemeClr val="bg1"/>
                </a:solidFill>
              </a:rPr>
              <a:t>Misconception</a:t>
            </a:r>
          </a:p>
        </p:txBody>
      </p:sp>
      <p:sp>
        <p:nvSpPr>
          <p:cNvPr id="10" name="Content Placeholder 9"/>
          <p:cNvSpPr>
            <a:spLocks noGrp="1"/>
          </p:cNvSpPr>
          <p:nvPr>
            <p:ph sz="half" idx="2"/>
          </p:nvPr>
        </p:nvSpPr>
        <p:spPr>
          <a:xfrm>
            <a:off x="457200" y="3124199"/>
            <a:ext cx="4040188" cy="3001963"/>
          </a:xfrm>
        </p:spPr>
        <p:txBody>
          <a:bodyPr>
            <a:normAutofit/>
          </a:bodyPr>
          <a:lstStyle/>
          <a:p>
            <a:pPr algn="ctr">
              <a:buNone/>
            </a:pPr>
            <a:r>
              <a:rPr lang="en-US" sz="2800" dirty="0" smtClean="0"/>
              <a:t>	 SGOs are an administrator-driven compliance exercise</a:t>
            </a:r>
          </a:p>
        </p:txBody>
      </p:sp>
      <p:sp>
        <p:nvSpPr>
          <p:cNvPr id="8" name="Text Placeholder 7"/>
          <p:cNvSpPr>
            <a:spLocks noGrp="1"/>
          </p:cNvSpPr>
          <p:nvPr>
            <p:ph type="body" sz="quarter" idx="3"/>
          </p:nvPr>
        </p:nvSpPr>
        <p:spPr>
          <a:solidFill>
            <a:srgbClr val="FFC000"/>
          </a:solidFill>
        </p:spPr>
        <p:txBody>
          <a:bodyPr/>
          <a:lstStyle/>
          <a:p>
            <a:pPr algn="ctr"/>
            <a:r>
              <a:rPr lang="en-US" sz="3200" dirty="0" smtClean="0"/>
              <a:t>Reality</a:t>
            </a:r>
            <a:endParaRPr lang="en-US" dirty="0"/>
          </a:p>
        </p:txBody>
      </p:sp>
      <p:sp>
        <p:nvSpPr>
          <p:cNvPr id="9" name="Content Placeholder 8"/>
          <p:cNvSpPr>
            <a:spLocks noGrp="1"/>
          </p:cNvSpPr>
          <p:nvPr>
            <p:ph sz="quarter" idx="4"/>
          </p:nvPr>
        </p:nvSpPr>
        <p:spPr>
          <a:xfrm>
            <a:off x="4419601" y="2895600"/>
            <a:ext cx="4267200" cy="2925763"/>
          </a:xfrm>
        </p:spPr>
        <p:txBody>
          <a:bodyPr>
            <a:normAutofit/>
          </a:bodyPr>
          <a:lstStyle/>
          <a:p>
            <a:pPr algn="ctr">
              <a:buNone/>
            </a:pPr>
            <a:r>
              <a:rPr lang="en-US" sz="2800" dirty="0" smtClean="0"/>
              <a:t>	SGOs are driven by teachers, supported by administrators, and centered on student learning</a:t>
            </a:r>
            <a:endParaRPr lang="en-US" sz="2800" dirty="0"/>
          </a:p>
        </p:txBody>
      </p:sp>
      <p:sp>
        <p:nvSpPr>
          <p:cNvPr id="11" name="Oval 10"/>
          <p:cNvSpPr/>
          <p:nvPr/>
        </p:nvSpPr>
        <p:spPr>
          <a:xfrm>
            <a:off x="8001000" y="76200"/>
            <a:ext cx="1066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#2</a:t>
            </a:r>
            <a:endParaRPr lang="en-US" sz="4000" dirty="0">
              <a:solidFill>
                <a:schemeClr val="tx1"/>
              </a:solidFill>
            </a:endParaRPr>
          </a:p>
        </p:txBody>
      </p:sp>
      <p:pic>
        <p:nvPicPr>
          <p:cNvPr id="12" name="Picture 11"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13" name="Slide Number Placeholder 12"/>
          <p:cNvSpPr>
            <a:spLocks noGrp="1"/>
          </p:cNvSpPr>
          <p:nvPr>
            <p:ph type="sldNum" sz="quarter" idx="12"/>
          </p:nvPr>
        </p:nvSpPr>
        <p:spPr/>
        <p:txBody>
          <a:bodyPr/>
          <a:lstStyle/>
          <a:p>
            <a:fld id="{75D383DA-9A8A-4624-B277-3E26864D20C8}"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xit" presetSubtype="0" fill="hold" grpId="0" nodeType="withEffect">
                                  <p:stCondLst>
                                    <p:cond delay="0"/>
                                  </p:stCondLst>
                                  <p:childTnLst>
                                    <p:animEffect transition="out" filter="fade">
                                      <p:cBhvr>
                                        <p:cTn id="9" dur="2000"/>
                                        <p:tgtEl>
                                          <p:spTgt spid="10">
                                            <p:txEl>
                                              <p:pRg st="0" end="0"/>
                                            </p:txEl>
                                          </p:spTgt>
                                        </p:tgtEl>
                                      </p:cBhvr>
                                    </p:animEffect>
                                    <p:set>
                                      <p:cBhvr>
                                        <p:cTn id="10" dur="1" fill="hold">
                                          <p:stCondLst>
                                            <p:cond delay="1999"/>
                                          </p:stCondLst>
                                        </p:cTn>
                                        <p:tgtEl>
                                          <p:spTgt spid="10">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7">
                                            <p:txEl>
                                              <p:pRg st="0" end="0"/>
                                            </p:txEl>
                                          </p:spTgt>
                                        </p:tgtEl>
                                      </p:cBhvr>
                                    </p:animEffect>
                                    <p:set>
                                      <p:cBhvr>
                                        <p:cTn id="13" dur="1" fill="hold">
                                          <p:stCondLst>
                                            <p:cond delay="1999"/>
                                          </p:stCondLst>
                                        </p:cTn>
                                        <p:tgtEl>
                                          <p:spTgt spid="7">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7">
                                            <p:bg/>
                                          </p:spTgt>
                                        </p:tgtEl>
                                      </p:cBhvr>
                                    </p:animEffect>
                                    <p:set>
                                      <p:cBhvr>
                                        <p:cTn id="16"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2800" dirty="0" smtClean="0">
                <a:solidFill>
                  <a:schemeClr val="bg1"/>
                </a:solidFill>
              </a:rPr>
              <a:t>SGOs are driven by teachers, supported by administrators, and centered on student achievement</a:t>
            </a:r>
            <a:endParaRPr lang="en-US" sz="2800" dirty="0">
              <a:solidFill>
                <a:schemeClr val="bg1"/>
              </a:solidFill>
            </a:endParaRPr>
          </a:p>
        </p:txBody>
      </p:sp>
      <p:pic>
        <p:nvPicPr>
          <p:cNvPr id="5" name="Picture 4" descr="acheiveNJ.png"/>
          <p:cNvPicPr>
            <a:picLocks noChangeAspect="1"/>
          </p:cNvPicPr>
          <p:nvPr/>
        </p:nvPicPr>
        <p:blipFill>
          <a:blip r:embed="rId3" cstate="print"/>
          <a:stretch>
            <a:fillRect/>
          </a:stretch>
        </p:blipFill>
        <p:spPr>
          <a:xfrm>
            <a:off x="7467600" y="5943600"/>
            <a:ext cx="1371600" cy="672860"/>
          </a:xfrm>
          <a:prstGeom prst="rect">
            <a:avLst/>
          </a:prstGeom>
        </p:spPr>
      </p:pic>
      <p:graphicFrame>
        <p:nvGraphicFramePr>
          <p:cNvPr id="7" name="Content Placeholder 3"/>
          <p:cNvGraphicFramePr>
            <a:graphicFrameLocks noGrp="1"/>
          </p:cNvGraphicFramePr>
          <p:nvPr>
            <p:ph idx="1"/>
          </p:nvPr>
        </p:nvGraphicFramePr>
        <p:xfrm>
          <a:off x="399143" y="1295401"/>
          <a:ext cx="8305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75D383DA-9A8A-4624-B277-3E26864D20C8}"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0743" y="5206150"/>
            <a:ext cx="2162024" cy="674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0" name="Title 1"/>
          <p:cNvSpPr txBox="1">
            <a:spLocks/>
          </p:cNvSpPr>
          <p:nvPr/>
        </p:nvSpPr>
        <p:spPr>
          <a:xfrm>
            <a:off x="457200" y="274638"/>
            <a:ext cx="8229600" cy="1143000"/>
          </a:xfrm>
          <a:prstGeom prst="rect">
            <a:avLst/>
          </a:prstGeom>
          <a:solidFill>
            <a:schemeClr val="tx2">
              <a:lumMod val="50000"/>
            </a:schemeClr>
          </a:solidFill>
        </p:spPr>
        <p:txBody>
          <a:bodyPr vert="horz" lIns="45720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bg1"/>
                </a:solidFill>
                <a:effectLst/>
                <a:uLnTx/>
                <a:uFillTx/>
                <a:latin typeface="Calibri" pitchFamily="34" charset="0"/>
                <a:ea typeface="+mj-ea"/>
                <a:cs typeface="+mj-cs"/>
              </a:rPr>
              <a:t>Updated Resources for 14-15</a:t>
            </a:r>
            <a:endParaRPr kumimoji="0" lang="en-US" sz="4400"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103585" y="1542195"/>
            <a:ext cx="7037169" cy="5221209"/>
          </a:xfrm>
          <a:prstGeom prst="rect">
            <a:avLst/>
          </a:prstGeom>
          <a:noFill/>
          <a:ln w="9525">
            <a:noFill/>
            <a:miter lim="800000"/>
            <a:headEnd/>
            <a:tailEnd/>
          </a:ln>
        </p:spPr>
      </p:pic>
    </p:spTree>
    <p:extLst>
      <p:ext uri="{BB962C8B-B14F-4D97-AF65-F5344CB8AC3E}">
        <p14:creationId xmlns="" xmlns:p14="http://schemas.microsoft.com/office/powerpoint/2010/main" val="91606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118"/>
            <a:ext cx="8229600" cy="1143000"/>
          </a:xfrm>
          <a:solidFill>
            <a:schemeClr val="tx2">
              <a:lumMod val="20000"/>
              <a:lumOff val="80000"/>
            </a:schemeClr>
          </a:solidFill>
          <a:ln w="38100">
            <a:solidFill>
              <a:srgbClr val="F6A20A"/>
            </a:solidFill>
          </a:ln>
        </p:spPr>
        <p:txBody>
          <a:bodyPr>
            <a:noAutofit/>
          </a:bodyPr>
          <a:lstStyle/>
          <a:p>
            <a:r>
              <a:rPr lang="en-US" sz="3200" dirty="0" smtClean="0"/>
              <a:t>Develop a foundational understanding of how to develop and choose high quality assessments.</a:t>
            </a:r>
            <a:endParaRPr lang="en-US" sz="3200" dirty="0"/>
          </a:p>
        </p:txBody>
      </p:sp>
      <p:pic>
        <p:nvPicPr>
          <p:cNvPr id="4" name="Picture 3"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5"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Part 2</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15</a:t>
            </a:fld>
            <a:endParaRPr lang="en-US"/>
          </a:p>
        </p:txBody>
      </p:sp>
      <p:pic>
        <p:nvPicPr>
          <p:cNvPr id="7" name="Picture 2" descr="http://www.cal.org/flad/tutorial/images/1scale1.jpg"/>
          <p:cNvPicPr>
            <a:picLocks noGrp="1" noChangeAspect="1" noChangeArrowheads="1"/>
          </p:cNvPicPr>
          <p:nvPr>
            <p:ph sz="half" idx="1"/>
          </p:nvPr>
        </p:nvPicPr>
        <p:blipFill>
          <a:blip r:embed="rId4" cstate="print">
            <a:grayscl/>
          </a:blip>
          <a:stretch>
            <a:fillRect/>
          </a:stretch>
        </p:blipFill>
        <p:spPr bwMode="auto">
          <a:xfrm>
            <a:off x="2795534" y="3310760"/>
            <a:ext cx="3552933" cy="3045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a:spLocks noGrp="1"/>
          </p:cNvSpPr>
          <p:nvPr>
            <p:ph type="title"/>
          </p:nvPr>
        </p:nvSpPr>
        <p:spPr>
          <a:xfrm>
            <a:off x="381000" y="533400"/>
            <a:ext cx="8229600" cy="1143000"/>
          </a:xfrm>
          <a:solidFill>
            <a:schemeClr val="tx2"/>
          </a:solidFill>
          <a:ln w="57150">
            <a:solidFill>
              <a:srgbClr val="F6A20A"/>
            </a:solidFill>
          </a:ln>
        </p:spPr>
        <p:txBody>
          <a:bodyPr/>
          <a:lstStyle/>
          <a:p>
            <a:r>
              <a:rPr lang="en-US" dirty="0" smtClean="0">
                <a:solidFill>
                  <a:schemeClr val="bg1"/>
                </a:solidFill>
              </a:rPr>
              <a:t>Turn and Talk</a:t>
            </a:r>
            <a:endParaRPr lang="en-US" dirty="0">
              <a:solidFill>
                <a:schemeClr val="bg1"/>
              </a:solidFill>
            </a:endParaRPr>
          </a:p>
        </p:txBody>
      </p:sp>
      <p:sp>
        <p:nvSpPr>
          <p:cNvPr id="5" name="Content Placeholder 17"/>
          <p:cNvSpPr>
            <a:spLocks noGrp="1"/>
          </p:cNvSpPr>
          <p:nvPr>
            <p:ph idx="1"/>
          </p:nvPr>
        </p:nvSpPr>
        <p:spPr>
          <a:xfrm>
            <a:off x="457200" y="2590801"/>
            <a:ext cx="8229600" cy="1142999"/>
          </a:xfrm>
          <a:solidFill>
            <a:srgbClr val="F6A20A"/>
          </a:solidFill>
        </p:spPr>
        <p:txBody>
          <a:bodyPr anchor="ctr">
            <a:normAutofit/>
          </a:bodyPr>
          <a:lstStyle/>
          <a:p>
            <a:pPr algn="ctr">
              <a:buNone/>
            </a:pPr>
            <a:r>
              <a:rPr lang="en-US" dirty="0" smtClean="0"/>
              <a:t>What is the relationship between assessment quality and SGO quality?</a:t>
            </a:r>
          </a:p>
        </p:txBody>
      </p:sp>
      <p:pic>
        <p:nvPicPr>
          <p:cNvPr id="6" name="Picture 5"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7" name="Slide Number Placeholder 6"/>
          <p:cNvSpPr>
            <a:spLocks noGrp="1"/>
          </p:cNvSpPr>
          <p:nvPr>
            <p:ph type="sldNum" sz="quarter" idx="12"/>
          </p:nvPr>
        </p:nvSpPr>
        <p:spPr/>
        <p:txBody>
          <a:bodyPr/>
          <a:lstStyle/>
          <a:p>
            <a:fld id="{75D383DA-9A8A-4624-B277-3E26864D20C8}"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09800" y="1676400"/>
            <a:ext cx="4800600" cy="1015663"/>
          </a:xfrm>
          <a:prstGeom prst="rect">
            <a:avLst/>
          </a:prstGeom>
          <a:solidFill>
            <a:schemeClr val="tx2">
              <a:lumMod val="20000"/>
              <a:lumOff val="80000"/>
            </a:schemeClr>
          </a:solidFill>
          <a:ln w="38100">
            <a:solidFill>
              <a:srgbClr val="F6A20A"/>
            </a:solidFill>
          </a:ln>
        </p:spPr>
        <p:txBody>
          <a:bodyPr wrap="square">
            <a:spAutoFit/>
          </a:bodyPr>
          <a:lstStyle/>
          <a:p>
            <a:pPr marL="0" lvl="1" algn="ctr"/>
            <a:r>
              <a:rPr lang="en-US" sz="2000" dirty="0" smtClean="0"/>
              <a:t>Poorly designed assessments do not accurately measure student knowledge and learning.</a:t>
            </a:r>
          </a:p>
        </p:txBody>
      </p:sp>
      <p:sp>
        <p:nvSpPr>
          <p:cNvPr id="13" name="Rectangle 12"/>
          <p:cNvSpPr/>
          <p:nvPr/>
        </p:nvSpPr>
        <p:spPr>
          <a:xfrm>
            <a:off x="2209800" y="3505200"/>
            <a:ext cx="4800600" cy="1015663"/>
          </a:xfrm>
          <a:prstGeom prst="rect">
            <a:avLst/>
          </a:prstGeom>
          <a:solidFill>
            <a:schemeClr val="tx2">
              <a:lumMod val="20000"/>
              <a:lumOff val="80000"/>
            </a:schemeClr>
          </a:solidFill>
          <a:ln w="38100">
            <a:solidFill>
              <a:srgbClr val="F6A20A"/>
            </a:solidFill>
          </a:ln>
        </p:spPr>
        <p:txBody>
          <a:bodyPr wrap="square" anchor="ctr">
            <a:spAutoFit/>
          </a:bodyPr>
          <a:lstStyle/>
          <a:p>
            <a:pPr marL="0" lvl="1" algn="ctr"/>
            <a:r>
              <a:rPr lang="en-US" sz="2000" dirty="0" smtClean="0"/>
              <a:t>If SGOs are based on low-quality assessments, then the SGO process cannot yield accurate or meaningful results.</a:t>
            </a:r>
          </a:p>
        </p:txBody>
      </p:sp>
      <p:sp>
        <p:nvSpPr>
          <p:cNvPr id="14" name="Rectangle 13"/>
          <p:cNvSpPr/>
          <p:nvPr/>
        </p:nvSpPr>
        <p:spPr>
          <a:xfrm>
            <a:off x="2286000" y="5334000"/>
            <a:ext cx="4724400" cy="1015663"/>
          </a:xfrm>
          <a:prstGeom prst="rect">
            <a:avLst/>
          </a:prstGeom>
          <a:solidFill>
            <a:schemeClr val="tx2">
              <a:lumMod val="20000"/>
              <a:lumOff val="80000"/>
            </a:schemeClr>
          </a:solidFill>
          <a:ln w="38100">
            <a:solidFill>
              <a:srgbClr val="F6A20A"/>
            </a:solidFill>
          </a:ln>
        </p:spPr>
        <p:txBody>
          <a:bodyPr wrap="square">
            <a:spAutoFit/>
          </a:bodyPr>
          <a:lstStyle/>
          <a:p>
            <a:pPr marL="0" lvl="1" algn="ctr"/>
            <a:r>
              <a:rPr lang="en-US" sz="2000" dirty="0" smtClean="0"/>
              <a:t>If SGOs do not yield accurate or meaningful results, they will fail to </a:t>
            </a:r>
            <a:r>
              <a:rPr lang="en-US" sz="2000" b="1" dirty="0" smtClean="0"/>
              <a:t>promote good instruction</a:t>
            </a:r>
            <a:r>
              <a:rPr lang="en-US" sz="2000" dirty="0" smtClean="0"/>
              <a:t> and </a:t>
            </a:r>
            <a:r>
              <a:rPr lang="en-US" sz="2000" b="1" dirty="0" smtClean="0"/>
              <a:t>improve student learning.</a:t>
            </a:r>
          </a:p>
        </p:txBody>
      </p:sp>
      <p:sp>
        <p:nvSpPr>
          <p:cNvPr id="208898" name="AutoShape 2" descr="data:image/jpeg;base64,/9j/4AAQSkZJRgABAQAAAQABAAD/2wCEAAkGBwgHBgkIBwgKCgkLDRYPDQwMDRsUFRAWIB0iIiAdHx8kKDQsJCYxJx8fLT0tMTU3Ojo6Iys/RD84QzQ5OjcBCgoKDQwNGg8PGjclHyU3Nzc3Nzc3Nzc3Nzc3Nzc3Nzc3Nzc3Nzc3Nzc3Nzc3Nzc3Nzc3Nzc3Nzc3Nzc3Nzc3N//AABEIAF4AXgMBIgACEQEDEQH/xAAcAAEAAgIDAQAAAAAAAAAAAAAABAcFBgEDCAL/xAAzEAABBAECBAQEAwkAAAAAAAABAAIDBAUGERIhMUEHUWGBFHGRwRMiYggVMjNCcoKS8P/EABQBAQAAAAAAAAAAAAAAAAAAAAD/xAAUEQEAAAAAAAAAAAAAAAAAAAAA/9oADAMBAAIRAxEAPwC8UREBERAREQEREBERAREQEREBERAREQEREBERAREQEREBRcnfrYvH2L92QRVq8ZkkeezQN1KVX/tDXpa2hoq0R2bbuxxyerQ1z9v9mtQahPrjxD1zesO0ZUmrY+F3CBC1gPpxyP5cXoNuvfqo9XxD15ojMRV9YQzWK8nN0NhjeIt7mORvIn3I+XVXZorDwYLS2NoVmBojrtLyP63kbucfmSV8a10xT1bgLGMuNaHuaXV5i3cwybflcPuO43CCLmtc4bGaQZqUTfjVJmA1mNOzpnnoweR5Hfy2Pkqcq6q8Uta2JrWn2zx1Wu2DKzGRxM9ON/8AEfc+y1fT+Ayea1TT0Xftvhir25Q+MvG0RH8wsB6khnL6+a9U43H1cXQgo0IWQ1oGBkcbRyAQQ9KNyLNN41ubLzkhXb8TxuBPHtz3I5fRZZEQEREBERAVeeOuGly+g5pa7S6THzNtlo7sALXfQOJ/xVhrhzQ5pa4Ag8iD3QaV4X6yx+pNN04/iY25GtC2KzA52zuJo24gO4O2+/sufEXX+N0lipvw7EM2WewitWDuIhx6OeB0aOvrtsFqeqfAujkL0lrAZD93skcXOrSRccbT+ggggenP26Lr034E1ad6Oznsn8bEwg/DQxcDX/3OJ3I9Bt80FZPwepMNisdr0ueDPbMjZOfG12+7Xv8A0vPF/wA4L0VoPWuN1jiY7FWRkV1rQLNRzhxxO+7T2P33CztzHU7uPkx9qvHJTkj/AA3Qlv5eHy27KmMz4D2G3nTadzLI4S7dkdprg6P0429foEF5IsTpTGz4bTeNxtuRks9WBscj2EkOIHUb81lk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00" name="AutoShape 4" descr="data:image/jpeg;base64,/9j/4AAQSkZJRgABAQAAAQABAAD/2wCEAAkGBwgHBgkIBwgKCgkLDRYPDQwMDRsUFRAWIB0iIiAdHx8kKDQsJCYxJx8fLT0tMTU3Ojo6Iys/RD84QzQ5OjcBCgoKDQwNGg8PGjclHyU3Nzc3Nzc3Nzc3Nzc3Nzc3Nzc3Nzc3Nzc3Nzc3Nzc3Nzc3Nzc3Nzc3Nzc3Nzc3Nzc3N//AABEIAF4AXgMBIgACEQEDEQH/xAAcAAEAAgIDAQAAAAAAAAAAAAAABAcFBgEDCAL/xAAzEAABBAECBAQEAwkAAAAAAAABAAIDBAUGERIhMUEHUWGBFHGRwRMiYggVMjNCcoKS8P/EABQBAQAAAAAAAAAAAAAAAAAAAAD/xAAUEQEAAAAAAAAAAAAAAAAAAAAA/9oADAMBAAIRAxEAPwC8UREBERAREQEREBERAREQEREBERAREQEREBERAREQEREBRcnfrYvH2L92QRVq8ZkkeezQN1KVX/tDXpa2hoq0R2bbuxxyerQ1z9v9mtQahPrjxD1zesO0ZUmrY+F3CBC1gPpxyP5cXoNuvfqo9XxD15ojMRV9YQzWK8nN0NhjeIt7mORvIn3I+XVXZorDwYLS2NoVmBojrtLyP63kbucfmSV8a10xT1bgLGMuNaHuaXV5i3cwybflcPuO43CCLmtc4bGaQZqUTfjVJmA1mNOzpnnoweR5Hfy2Pkqcq6q8Uta2JrWn2zx1Wu2DKzGRxM9ON/8AEfc+y1fT+Ayea1TT0Xftvhir25Q+MvG0RH8wsB6khnL6+a9U43H1cXQgo0IWQ1oGBkcbRyAQQ9KNyLNN41ubLzkhXb8TxuBPHtz3I5fRZZEQEREBERAVeeOuGly+g5pa7S6THzNtlo7sALXfQOJ/xVhrhzQ5pa4Ag8iD3QaV4X6yx+pNN04/iY25GtC2KzA52zuJo24gO4O2+/sufEXX+N0lipvw7EM2WewitWDuIhx6OeB0aOvrtsFqeqfAujkL0lrAZD93skcXOrSRccbT+ggggenP26Lr034E1ad6Oznsn8bEwg/DQxcDX/3OJ3I9Bt80FZPwepMNisdr0ueDPbMjZOfG12+7Xv8A0vPF/wA4L0VoPWuN1jiY7FWRkV1rQLNRzhxxO+7T2P33CztzHU7uPkx9qvHJTkj/AA3Qlv5eHy27KmMz4D2G3nTadzLI4S7dkdprg6P0429foEF5IsTpTGz4bTeNxtuRks9WBscj2EkOIHUb81lk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02" name="AutoShape 6" descr="data:image/jpeg;base64,/9j/4AAQSkZJRgABAQAAAQABAAD/2wCEAAkGBwgHBgkIBwgKCgkLDRYPDQwMDRsUFRAWIB0iIiAdHx8kKDQsJCYxJx8fLT0tMTU3Ojo6Iys/RD84QzQ5OjcBCgoKDQwNGg8PGjclHyU3Nzc3Nzc3Nzc3Nzc3Nzc3Nzc3Nzc3Nzc3Nzc3Nzc3Nzc3Nzc3Nzc3Nzc3Nzc3Nzc3N//AABEIAF4AXgMBIgACEQEDEQH/xAAaAAEAAwEBAQAAAAAAAAAAAAAABQYHBAgD/8QAKxAAAQMEAAUEAQUBAAAAAAAAAAECAwQFBhEHITFBYRITUYEUMkJScqEi/8QAFAEBAAAAAAAAAAAAAAAAAAAAAP/EABQRAQAAAAAAAAAAAAAAAAAAAAD/2gAMAwEAAhEDEQA/ANxAAAAAAAAAAAAAAAAAAAAAAAAAAAAAAAAAAAAAAAAAAAAAAAAAAAA+c6ubC90abejVVqfK6Aomd8VLLiVU6gbHJX3FqbfDE5EbH8I53ZfCIqkDYOOtrrKxlPerZNbUe70pM2T3WN/tyRUT6U6OBVBbKqy1F7lbHUX2erk/LlkRFkiXfJE/jvr534Lzl1lsl6s88eQRQ/isjc5079NWHl+pHdtAdVzvtstlndd6ysiZQNYj0mRdo5F6enXXfbRUcM4nUWYZG+12221UcMcLpVqJ1ROioiJ6U3re179jEbIyjvORUGL11/mTGIKuT8Z0iehHbX/Fd8r09S9NnqK1WyhtFFHR22lipqeNNNjjbpPv5XyB2AAAAAAAAAADJsr4Y3WC91F9wO6ut9VOqumpvcWNrnL1VFTlpd9FTWyMg4b5zkzmR5rkUkdA1yK6COX3Ffrwmmovld6+DbABS71w0x25YvFYoqZKVlOirTTsTckb16uVf3b7ovX6TUfgGP5pjl5WivF2ZcrEkDvaertvY/aaTn/0nLfLaoaI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457200" y="304800"/>
            <a:ext cx="2667000" cy="1077218"/>
          </a:xfrm>
          <a:prstGeom prst="rect">
            <a:avLst/>
          </a:prstGeom>
          <a:solidFill>
            <a:srgbClr val="F6A20A"/>
          </a:solidFill>
        </p:spPr>
        <p:txBody>
          <a:bodyPr wrap="square">
            <a:spAutoFit/>
          </a:bodyPr>
          <a:lstStyle/>
          <a:p>
            <a:pPr algn="ctr"/>
            <a:r>
              <a:rPr lang="en-US" sz="3200" dirty="0" smtClean="0">
                <a:ea typeface="Calibri"/>
                <a:cs typeface="Times New Roman"/>
              </a:rPr>
              <a:t>SGO </a:t>
            </a:r>
          </a:p>
          <a:p>
            <a:pPr algn="ctr"/>
            <a:r>
              <a:rPr lang="en-US" sz="3200" dirty="0" smtClean="0">
                <a:ea typeface="Calibri"/>
                <a:cs typeface="Times New Roman"/>
              </a:rPr>
              <a:t>Quality </a:t>
            </a:r>
            <a:endParaRPr lang="en-US" sz="1600" dirty="0"/>
          </a:p>
        </p:txBody>
      </p:sp>
      <p:sp>
        <p:nvSpPr>
          <p:cNvPr id="20" name="Rectangle 19"/>
          <p:cNvSpPr/>
          <p:nvPr/>
        </p:nvSpPr>
        <p:spPr>
          <a:xfrm>
            <a:off x="5943600" y="304800"/>
            <a:ext cx="2673350" cy="1077218"/>
          </a:xfrm>
          <a:prstGeom prst="rect">
            <a:avLst/>
          </a:prstGeom>
          <a:solidFill>
            <a:schemeClr val="tx2">
              <a:lumMod val="60000"/>
              <a:lumOff val="40000"/>
            </a:schemeClr>
          </a:solidFill>
        </p:spPr>
        <p:txBody>
          <a:bodyPr wrap="square">
            <a:spAutoFit/>
          </a:bodyPr>
          <a:lstStyle/>
          <a:p>
            <a:pPr algn="ctr"/>
            <a:r>
              <a:rPr lang="en-US" sz="3200" dirty="0" smtClean="0">
                <a:solidFill>
                  <a:schemeClr val="bg1"/>
                </a:solidFill>
                <a:ea typeface="Calibri"/>
                <a:cs typeface="Times New Roman"/>
              </a:rPr>
              <a:t>Assessment Quality</a:t>
            </a:r>
            <a:endParaRPr lang="en-US" sz="1600" dirty="0">
              <a:solidFill>
                <a:schemeClr val="bg1"/>
              </a:solidFill>
            </a:endParaRPr>
          </a:p>
        </p:txBody>
      </p:sp>
      <p:sp>
        <p:nvSpPr>
          <p:cNvPr id="25" name="Down Arrow 24"/>
          <p:cNvSpPr/>
          <p:nvPr/>
        </p:nvSpPr>
        <p:spPr>
          <a:xfrm>
            <a:off x="4267200" y="28194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267200" y="46482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cheiveNJ.png"/>
          <p:cNvPicPr>
            <a:picLocks noChangeAspect="1"/>
          </p:cNvPicPr>
          <p:nvPr/>
        </p:nvPicPr>
        <p:blipFill>
          <a:blip r:embed="rId3" cstate="print"/>
          <a:stretch>
            <a:fillRect/>
          </a:stretch>
        </p:blipFill>
        <p:spPr>
          <a:xfrm>
            <a:off x="7541173" y="5940973"/>
            <a:ext cx="1371600" cy="672860"/>
          </a:xfrm>
          <a:prstGeom prst="rect">
            <a:avLst/>
          </a:prstGeom>
        </p:spPr>
      </p:pic>
      <p:sp>
        <p:nvSpPr>
          <p:cNvPr id="15" name="TextBox 14"/>
          <p:cNvSpPr txBox="1"/>
          <p:nvPr/>
        </p:nvSpPr>
        <p:spPr>
          <a:xfrm>
            <a:off x="3420097" y="665018"/>
            <a:ext cx="1976823" cy="461665"/>
          </a:xfrm>
          <a:prstGeom prst="rect">
            <a:avLst/>
          </a:prstGeom>
          <a:noFill/>
        </p:spPr>
        <p:txBody>
          <a:bodyPr wrap="none" rtlCol="0">
            <a:spAutoFit/>
          </a:bodyPr>
          <a:lstStyle/>
          <a:p>
            <a:r>
              <a:rPr lang="en-US" sz="2400" dirty="0" smtClean="0"/>
              <a:t>depends upon</a:t>
            </a:r>
            <a:endParaRPr lang="en-US" sz="2400" dirty="0"/>
          </a:p>
        </p:txBody>
      </p:sp>
      <p:sp>
        <p:nvSpPr>
          <p:cNvPr id="16" name="Slide Number Placeholder 15"/>
          <p:cNvSpPr>
            <a:spLocks noGrp="1"/>
          </p:cNvSpPr>
          <p:nvPr>
            <p:ph type="sldNum" sz="quarter" idx="12"/>
          </p:nvPr>
        </p:nvSpPr>
        <p:spPr/>
        <p:txBody>
          <a:bodyPr/>
          <a:lstStyle/>
          <a:p>
            <a:fld id="{75D383DA-9A8A-4624-B277-3E26864D20C8}" type="slidenum">
              <a:rPr lang="en-US" smtClean="0"/>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602421"/>
          </a:xfrm>
        </p:spPr>
        <p:txBody>
          <a:bodyPr>
            <a:normAutofit/>
          </a:bodyPr>
          <a:lstStyle/>
          <a:p>
            <a:pPr>
              <a:buNone/>
            </a:pPr>
            <a:r>
              <a:rPr lang="en-US" sz="2800" dirty="0" smtClean="0"/>
              <a:t>Teachers may use but are not limited to:</a:t>
            </a:r>
          </a:p>
          <a:p>
            <a:r>
              <a:rPr lang="en-US" sz="2400" dirty="0" smtClean="0"/>
              <a:t>Portfolios</a:t>
            </a:r>
          </a:p>
          <a:p>
            <a:r>
              <a:rPr lang="en-US" sz="2400" dirty="0" smtClean="0"/>
              <a:t>Performance Assessments</a:t>
            </a:r>
          </a:p>
          <a:p>
            <a:r>
              <a:rPr lang="en-US" sz="2400" dirty="0" smtClean="0"/>
              <a:t>Benchmark Assessments</a:t>
            </a:r>
          </a:p>
          <a:p>
            <a:r>
              <a:rPr lang="en-US" sz="2400" dirty="0" smtClean="0"/>
              <a:t>Finals (modified as needed)</a:t>
            </a:r>
          </a:p>
          <a:p>
            <a:r>
              <a:rPr lang="en-US" sz="2400" dirty="0" smtClean="0"/>
              <a:t>Program-based Assessments</a:t>
            </a:r>
          </a:p>
          <a:p>
            <a:r>
              <a:rPr lang="en-US" sz="2400" dirty="0" smtClean="0"/>
              <a:t>Standardized Tests, e.g. AP</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75D383DA-9A8A-4624-B277-3E26864D20C8}" type="slidenum">
              <a:rPr lang="en-US" smtClean="0"/>
              <a:pPr/>
              <a:t>18</a:t>
            </a:fld>
            <a:endParaRPr lang="en-US"/>
          </a:p>
        </p:txBody>
      </p:sp>
      <p:sp>
        <p:nvSpPr>
          <p:cNvPr id="5" name="Title 1"/>
          <p:cNvSpPr>
            <a:spLocks noGrp="1"/>
          </p:cNvSpPr>
          <p:nvPr>
            <p:ph type="title"/>
          </p:nvPr>
        </p:nvSpPr>
        <p:spPr>
          <a:xfrm>
            <a:off x="381000" y="381000"/>
            <a:ext cx="8534400" cy="1143000"/>
          </a:xfrm>
          <a:solidFill>
            <a:schemeClr val="tx2">
              <a:lumMod val="50000"/>
            </a:schemeClr>
          </a:solidFill>
        </p:spPr>
        <p:txBody>
          <a:bodyPr>
            <a:noAutofit/>
          </a:bodyPr>
          <a:lstStyle/>
          <a:p>
            <a:r>
              <a:rPr lang="en-US" sz="3600" dirty="0" smtClean="0">
                <a:solidFill>
                  <a:schemeClr val="bg1"/>
                </a:solidFill>
                <a:cs typeface="Times New Roman"/>
              </a:rPr>
              <a:t>Types of Assessments for SGOs</a:t>
            </a:r>
            <a:endParaRPr lang="en-US" sz="2800" dirty="0">
              <a:solidFill>
                <a:srgbClr val="F6A20A"/>
              </a:solidFill>
            </a:endParaRPr>
          </a:p>
        </p:txBody>
      </p:sp>
      <p:sp>
        <p:nvSpPr>
          <p:cNvPr id="6" name="TextBox 5"/>
          <p:cNvSpPr txBox="1"/>
          <p:nvPr/>
        </p:nvSpPr>
        <p:spPr>
          <a:xfrm>
            <a:off x="533404" y="5063363"/>
            <a:ext cx="7924800" cy="1384995"/>
          </a:xfrm>
          <a:prstGeom prst="rect">
            <a:avLst/>
          </a:prstGeom>
          <a:solidFill>
            <a:schemeClr val="tx2">
              <a:lumMod val="20000"/>
              <a:lumOff val="80000"/>
            </a:schemeClr>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Whether locally-developed or commercial, multiple choice or rubric-based, assessments should follow the rules of good assessment design.</a:t>
            </a:r>
          </a:p>
        </p:txBody>
      </p:sp>
      <p:pic>
        <p:nvPicPr>
          <p:cNvPr id="7" name="Picture 6" descr="acheiveNJ.png"/>
          <p:cNvPicPr>
            <a:picLocks noChangeAspect="1"/>
          </p:cNvPicPr>
          <p:nvPr/>
        </p:nvPicPr>
        <p:blipFill>
          <a:blip r:embed="rId3" cstate="print"/>
          <a:stretch>
            <a:fillRect/>
          </a:stretch>
        </p:blipFill>
        <p:spPr>
          <a:xfrm>
            <a:off x="7541173" y="5940973"/>
            <a:ext cx="1371600" cy="6728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143000"/>
          </a:xfrm>
          <a:solidFill>
            <a:schemeClr val="tx2">
              <a:lumMod val="50000"/>
            </a:schemeClr>
          </a:solidFill>
        </p:spPr>
        <p:txBody>
          <a:bodyPr>
            <a:noAutofit/>
          </a:bodyPr>
          <a:lstStyle/>
          <a:p>
            <a:r>
              <a:rPr lang="en-US" sz="3600" dirty="0" smtClean="0">
                <a:solidFill>
                  <a:schemeClr val="bg1"/>
                </a:solidFill>
                <a:cs typeface="Times New Roman"/>
              </a:rPr>
              <a:t>What Does Good Assessment Look Like?</a:t>
            </a:r>
            <a:endParaRPr lang="en-US" sz="2800" dirty="0">
              <a:solidFill>
                <a:srgbClr val="F6A20A"/>
              </a:solidFill>
            </a:endParaRPr>
          </a:p>
        </p:txBody>
      </p:sp>
      <p:pic>
        <p:nvPicPr>
          <p:cNvPr id="5" name="Picture 6" descr="https://encrypted-tbn2.gstatic.com/images?q=tbn:ANd9GcTxuqIjux1zlvvqLZr5227NRJb4SaKR1IZI_PbkL_HTZoQXJjyS0jbVJ-jl">
            <a:hlinkClick r:id="rId3"/>
          </p:cNvPr>
          <p:cNvPicPr>
            <a:picLocks noChangeAspect="1" noChangeArrowheads="1"/>
          </p:cNvPicPr>
          <p:nvPr/>
        </p:nvPicPr>
        <p:blipFill>
          <a:blip r:embed="rId4" cstate="print"/>
          <a:srcRect/>
          <a:stretch>
            <a:fillRect/>
          </a:stretch>
        </p:blipFill>
        <p:spPr bwMode="auto">
          <a:xfrm>
            <a:off x="2362200" y="2133600"/>
            <a:ext cx="4114800" cy="4024166"/>
          </a:xfrm>
          <a:prstGeom prst="rect">
            <a:avLst/>
          </a:prstGeom>
          <a:noFill/>
        </p:spPr>
      </p:pic>
      <p:pic>
        <p:nvPicPr>
          <p:cNvPr id="8" name="Picture 7" descr="acheiveNJ.png"/>
          <p:cNvPicPr>
            <a:picLocks noChangeAspect="1"/>
          </p:cNvPicPr>
          <p:nvPr/>
        </p:nvPicPr>
        <p:blipFill>
          <a:blip r:embed="rId5" cstate="print"/>
          <a:stretch>
            <a:fillRect/>
          </a:stretch>
        </p:blipFill>
        <p:spPr>
          <a:xfrm>
            <a:off x="7493876" y="5799083"/>
            <a:ext cx="1371600" cy="672860"/>
          </a:xfrm>
          <a:prstGeom prst="rect">
            <a:avLst/>
          </a:prstGeom>
        </p:spPr>
      </p:pic>
      <p:sp>
        <p:nvSpPr>
          <p:cNvPr id="6" name="Slide Number Placeholder 5"/>
          <p:cNvSpPr>
            <a:spLocks noGrp="1"/>
          </p:cNvSpPr>
          <p:nvPr>
            <p:ph type="sldNum" sz="quarter" idx="12"/>
          </p:nvPr>
        </p:nvSpPr>
        <p:spPr/>
        <p:txBody>
          <a:bodyPr/>
          <a:lstStyle/>
          <a:p>
            <a:fld id="{75D383DA-9A8A-4624-B277-3E26864D20C8}"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txBox="1">
            <a:spLocks/>
          </p:cNvSpPr>
          <p:nvPr/>
        </p:nvSpPr>
        <p:spPr>
          <a:xfrm>
            <a:off x="457200" y="1622371"/>
            <a:ext cx="8077200" cy="4792645"/>
          </a:xfrm>
          <a:prstGeom prst="rect">
            <a:avLst/>
          </a:prstGeom>
        </p:spPr>
        <p:txBody>
          <a:bodyPr vert="horz" lIns="91440" tIns="45720" rIns="91440" bIns="45720" rtlCol="0">
            <a:normAutofit/>
          </a:bodyPr>
          <a:lstStyle/>
          <a:p>
            <a:pPr marL="457200" indent="-457200" defTabSz="457200">
              <a:spcBef>
                <a:spcPts val="600"/>
              </a:spcBef>
              <a:spcAft>
                <a:spcPts val="600"/>
              </a:spcAft>
              <a:buFont typeface="Arial" charset="0"/>
              <a:buNone/>
              <a:defRPr/>
            </a:pPr>
            <a:endParaRPr lang="en-US" sz="2000" dirty="0" smtClean="0">
              <a:solidFill>
                <a:prstClr val="black"/>
              </a:solidFill>
            </a:endParaRPr>
          </a:p>
        </p:txBody>
      </p:sp>
      <p:grpSp>
        <p:nvGrpSpPr>
          <p:cNvPr id="6" name="Group 43"/>
          <p:cNvGrpSpPr/>
          <p:nvPr/>
        </p:nvGrpSpPr>
        <p:grpSpPr>
          <a:xfrm>
            <a:off x="457200" y="2556196"/>
            <a:ext cx="3691466" cy="3170374"/>
            <a:chOff x="337435" y="2394995"/>
            <a:chExt cx="3811231" cy="3416240"/>
          </a:xfrm>
        </p:grpSpPr>
        <p:graphicFrame>
          <p:nvGraphicFramePr>
            <p:cNvPr id="19" name="Chart 18"/>
            <p:cNvGraphicFramePr/>
            <p:nvPr>
              <p:extLst>
                <p:ext uri="{D42A27DB-BD31-4B8C-83A1-F6EECF244321}">
                  <p14:modId xmlns="" xmlns:p14="http://schemas.microsoft.com/office/powerpoint/2010/main" val="4016932250"/>
                </p:ext>
              </p:extLst>
            </p:nvPr>
          </p:nvGraphicFramePr>
          <p:xfrm>
            <a:off x="337435" y="2554111"/>
            <a:ext cx="3811231" cy="32571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2380" y="2394995"/>
              <a:ext cx="2841991" cy="696455"/>
            </a:xfrm>
            <a:prstGeom prst="rect">
              <a:avLst/>
            </a:prstGeom>
            <a:noFill/>
            <a:ln>
              <a:noFill/>
            </a:ln>
          </p:spPr>
          <p:txBody>
            <a:bodyPr wrap="square" rtlCol="0">
              <a:spAutoFit/>
            </a:bodyPr>
            <a:lstStyle/>
            <a:p>
              <a:pPr algn="ctr" defTabSz="457200"/>
              <a:r>
                <a:rPr lang="en-US" b="1" dirty="0" smtClean="0">
                  <a:solidFill>
                    <a:prstClr val="black"/>
                  </a:solidFill>
                </a:rPr>
                <a:t>Teachers without an </a:t>
              </a:r>
              <a:r>
                <a:rPr lang="en-US" b="1" dirty="0" err="1" smtClean="0">
                  <a:solidFill>
                    <a:prstClr val="black"/>
                  </a:solidFill>
                </a:rPr>
                <a:t>mSGP</a:t>
              </a:r>
              <a:r>
                <a:rPr lang="en-US" b="1" dirty="0" smtClean="0">
                  <a:solidFill>
                    <a:prstClr val="black"/>
                  </a:solidFill>
                </a:rPr>
                <a:t> set two SGOs</a:t>
              </a:r>
              <a:endParaRPr lang="en-US" b="1" dirty="0">
                <a:solidFill>
                  <a:prstClr val="black"/>
                </a:solidFill>
              </a:endParaRPr>
            </a:p>
          </p:txBody>
        </p:sp>
      </p:grpSp>
      <p:grpSp>
        <p:nvGrpSpPr>
          <p:cNvPr id="8" name="Group 44"/>
          <p:cNvGrpSpPr/>
          <p:nvPr/>
        </p:nvGrpSpPr>
        <p:grpSpPr>
          <a:xfrm>
            <a:off x="4930201" y="2556196"/>
            <a:ext cx="3762244" cy="3334925"/>
            <a:chOff x="4808140" y="2382234"/>
            <a:chExt cx="3884305" cy="3593553"/>
          </a:xfrm>
        </p:grpSpPr>
        <p:graphicFrame>
          <p:nvGraphicFramePr>
            <p:cNvPr id="22" name="Chart 21"/>
            <p:cNvGraphicFramePr/>
            <p:nvPr>
              <p:extLst>
                <p:ext uri="{D42A27DB-BD31-4B8C-83A1-F6EECF244321}">
                  <p14:modId xmlns="" xmlns:p14="http://schemas.microsoft.com/office/powerpoint/2010/main" val="2320814108"/>
                </p:ext>
              </p:extLst>
            </p:nvPr>
          </p:nvGraphicFramePr>
          <p:xfrm>
            <a:off x="4808140" y="2395660"/>
            <a:ext cx="3884305" cy="358012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5149782" y="2382234"/>
              <a:ext cx="3236336" cy="696455"/>
            </a:xfrm>
            <a:prstGeom prst="rect">
              <a:avLst/>
            </a:prstGeom>
            <a:noFill/>
            <a:ln>
              <a:noFill/>
            </a:ln>
          </p:spPr>
          <p:txBody>
            <a:bodyPr wrap="square" rtlCol="0">
              <a:spAutoFit/>
            </a:bodyPr>
            <a:lstStyle/>
            <a:p>
              <a:pPr algn="ctr" defTabSz="457200"/>
              <a:r>
                <a:rPr lang="en-US" b="1" dirty="0" smtClean="0">
                  <a:solidFill>
                    <a:prstClr val="black"/>
                  </a:solidFill>
                </a:rPr>
                <a:t>Teachers with an </a:t>
              </a:r>
              <a:r>
                <a:rPr lang="en-US" b="1" dirty="0" err="1" smtClean="0">
                  <a:solidFill>
                    <a:prstClr val="black"/>
                  </a:solidFill>
                </a:rPr>
                <a:t>mSGP</a:t>
              </a:r>
              <a:r>
                <a:rPr lang="en-US" b="1" dirty="0" smtClean="0">
                  <a:solidFill>
                    <a:prstClr val="black"/>
                  </a:solidFill>
                </a:rPr>
                <a:t> set one or two SGOs</a:t>
              </a:r>
              <a:endParaRPr lang="en-US" b="1" dirty="0">
                <a:solidFill>
                  <a:prstClr val="black"/>
                </a:solidFill>
              </a:endParaRPr>
            </a:p>
          </p:txBody>
        </p:sp>
      </p:grpSp>
      <p:cxnSp>
        <p:nvCxnSpPr>
          <p:cNvPr id="28" name="Straight Connector 27"/>
          <p:cNvCxnSpPr/>
          <p:nvPr/>
        </p:nvCxnSpPr>
        <p:spPr>
          <a:xfrm>
            <a:off x="4656665" y="2612640"/>
            <a:ext cx="0" cy="2820137"/>
          </a:xfrm>
          <a:prstGeom prst="line">
            <a:avLst/>
          </a:prstGeom>
          <a:ln w="3175" cmpd="sng">
            <a:solidFill>
              <a:schemeClr val="tx2">
                <a:lumMod val="75000"/>
              </a:schemeClr>
            </a:solidFill>
            <a:prstDash val="dot"/>
          </a:ln>
        </p:spPr>
        <p:style>
          <a:lnRef idx="2">
            <a:schemeClr val="accent3"/>
          </a:lnRef>
          <a:fillRef idx="0">
            <a:schemeClr val="accent3"/>
          </a:fillRef>
          <a:effectRef idx="1">
            <a:schemeClr val="accent3"/>
          </a:effectRef>
          <a:fontRef idx="minor">
            <a:schemeClr val="tx1"/>
          </a:fontRef>
        </p:style>
      </p:cxnSp>
      <p:sp>
        <p:nvSpPr>
          <p:cNvPr id="43" name="Title 1"/>
          <p:cNvSpPr>
            <a:spLocks noGrp="1"/>
          </p:cNvSpPr>
          <p:nvPr>
            <p:ph type="title"/>
          </p:nvPr>
        </p:nvSpPr>
        <p:spPr>
          <a:xfrm>
            <a:off x="-362617" y="1509890"/>
            <a:ext cx="9144000" cy="747889"/>
          </a:xfrm>
          <a:solidFill>
            <a:srgbClr val="FFFFFF"/>
          </a:solidFill>
        </p:spPr>
        <p:txBody>
          <a:bodyPr>
            <a:normAutofit/>
          </a:bodyPr>
          <a:lstStyle/>
          <a:p>
            <a:pPr algn="ctr"/>
            <a:r>
              <a:rPr lang="en-US" sz="2400" b="0" dirty="0" smtClean="0">
                <a:solidFill>
                  <a:schemeClr val="tx2">
                    <a:lumMod val="50000"/>
                  </a:schemeClr>
                </a:solidFill>
              </a:rPr>
              <a:t>1) All teachers set SGOs: 20%* of summative rating</a:t>
            </a:r>
            <a:endParaRPr lang="en-US" sz="2400" b="0" dirty="0">
              <a:solidFill>
                <a:schemeClr val="tx2">
                  <a:lumMod val="50000"/>
                </a:schemeClr>
              </a:solidFill>
            </a:endParaRPr>
          </a:p>
        </p:txBody>
      </p:sp>
      <p:sp>
        <p:nvSpPr>
          <p:cNvPr id="3" name="Rectangle 2"/>
          <p:cNvSpPr/>
          <p:nvPr/>
        </p:nvSpPr>
        <p:spPr>
          <a:xfrm>
            <a:off x="5530743" y="5206150"/>
            <a:ext cx="2162024" cy="674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4" name="Rectangle 33"/>
          <p:cNvSpPr/>
          <p:nvPr/>
        </p:nvSpPr>
        <p:spPr>
          <a:xfrm>
            <a:off x="1280424" y="5095618"/>
            <a:ext cx="2389480" cy="456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sp>
        <p:nvSpPr>
          <p:cNvPr id="2" name="Rectangle 1"/>
          <p:cNvSpPr/>
          <p:nvPr/>
        </p:nvSpPr>
        <p:spPr>
          <a:xfrm>
            <a:off x="6176497" y="5521125"/>
            <a:ext cx="125956" cy="12595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p:nvSpPr>
        <p:spPr>
          <a:xfrm>
            <a:off x="6171917" y="5129603"/>
            <a:ext cx="125956" cy="1259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3" name="Rectangle 32"/>
          <p:cNvSpPr/>
          <p:nvPr/>
        </p:nvSpPr>
        <p:spPr>
          <a:xfrm>
            <a:off x="6177387" y="5330015"/>
            <a:ext cx="125956" cy="12595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extBox 4"/>
          <p:cNvSpPr txBox="1"/>
          <p:nvPr/>
        </p:nvSpPr>
        <p:spPr>
          <a:xfrm>
            <a:off x="6294746" y="5057018"/>
            <a:ext cx="1866282" cy="276999"/>
          </a:xfrm>
          <a:prstGeom prst="rect">
            <a:avLst/>
          </a:prstGeom>
          <a:noFill/>
        </p:spPr>
        <p:txBody>
          <a:bodyPr wrap="square" rtlCol="0">
            <a:spAutoFit/>
          </a:bodyPr>
          <a:lstStyle/>
          <a:p>
            <a:pPr defTabSz="457200"/>
            <a:r>
              <a:rPr lang="en-US" sz="1200" dirty="0" smtClean="0">
                <a:solidFill>
                  <a:prstClr val="black"/>
                </a:solidFill>
              </a:rPr>
              <a:t>Teacher Practice</a:t>
            </a:r>
            <a:endParaRPr lang="en-US" sz="1200" dirty="0">
              <a:solidFill>
                <a:prstClr val="black"/>
              </a:solidFill>
            </a:endParaRPr>
          </a:p>
        </p:txBody>
      </p:sp>
      <p:sp>
        <p:nvSpPr>
          <p:cNvPr id="36" name="TextBox 35"/>
          <p:cNvSpPr txBox="1"/>
          <p:nvPr/>
        </p:nvSpPr>
        <p:spPr>
          <a:xfrm>
            <a:off x="6297417" y="5232509"/>
            <a:ext cx="2395028" cy="276999"/>
          </a:xfrm>
          <a:prstGeom prst="rect">
            <a:avLst/>
          </a:prstGeom>
          <a:noFill/>
        </p:spPr>
        <p:txBody>
          <a:bodyPr wrap="square" rtlCol="0">
            <a:spAutoFit/>
          </a:bodyPr>
          <a:lstStyle/>
          <a:p>
            <a:pPr defTabSz="457200"/>
            <a:r>
              <a:rPr lang="en-US" sz="1200" dirty="0" smtClean="0">
                <a:solidFill>
                  <a:prstClr val="black"/>
                </a:solidFill>
              </a:rPr>
              <a:t>Student Growth Percentile</a:t>
            </a:r>
            <a:endParaRPr lang="en-US" sz="1200" dirty="0">
              <a:solidFill>
                <a:prstClr val="black"/>
              </a:solidFill>
            </a:endParaRPr>
          </a:p>
        </p:txBody>
      </p:sp>
      <p:sp>
        <p:nvSpPr>
          <p:cNvPr id="37" name="TextBox 36"/>
          <p:cNvSpPr txBox="1"/>
          <p:nvPr/>
        </p:nvSpPr>
        <p:spPr>
          <a:xfrm>
            <a:off x="6287956" y="5411935"/>
            <a:ext cx="1972820" cy="276999"/>
          </a:xfrm>
          <a:prstGeom prst="rect">
            <a:avLst/>
          </a:prstGeom>
          <a:noFill/>
        </p:spPr>
        <p:txBody>
          <a:bodyPr wrap="square" rtlCol="0">
            <a:spAutoFit/>
          </a:bodyPr>
          <a:lstStyle/>
          <a:p>
            <a:pPr defTabSz="457200"/>
            <a:r>
              <a:rPr lang="en-US" sz="1200" dirty="0" smtClean="0">
                <a:solidFill>
                  <a:prstClr val="black"/>
                </a:solidFill>
              </a:rPr>
              <a:t>Student Growth Objectives</a:t>
            </a:r>
            <a:endParaRPr lang="en-US" sz="1200" dirty="0">
              <a:solidFill>
                <a:prstClr val="black"/>
              </a:solidFill>
            </a:endParaRPr>
          </a:p>
        </p:txBody>
      </p:sp>
      <p:sp>
        <p:nvSpPr>
          <p:cNvPr id="30" name="Rectangle 29"/>
          <p:cNvSpPr/>
          <p:nvPr/>
        </p:nvSpPr>
        <p:spPr>
          <a:xfrm>
            <a:off x="1645632" y="5301180"/>
            <a:ext cx="125956" cy="12595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1" name="Rectangle 30"/>
          <p:cNvSpPr/>
          <p:nvPr/>
        </p:nvSpPr>
        <p:spPr>
          <a:xfrm>
            <a:off x="1648446" y="5080235"/>
            <a:ext cx="125956" cy="1259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1780737" y="5015077"/>
            <a:ext cx="1664729" cy="276999"/>
          </a:xfrm>
          <a:prstGeom prst="rect">
            <a:avLst/>
          </a:prstGeom>
          <a:noFill/>
        </p:spPr>
        <p:txBody>
          <a:bodyPr wrap="square" rtlCol="0">
            <a:spAutoFit/>
          </a:bodyPr>
          <a:lstStyle/>
          <a:p>
            <a:pPr defTabSz="457200"/>
            <a:r>
              <a:rPr lang="en-US" sz="1200" dirty="0" smtClean="0">
                <a:solidFill>
                  <a:prstClr val="black"/>
                </a:solidFill>
              </a:rPr>
              <a:t>Teacher Practice</a:t>
            </a:r>
            <a:endParaRPr lang="en-US" sz="1200" dirty="0">
              <a:solidFill>
                <a:prstClr val="black"/>
              </a:solidFill>
            </a:endParaRPr>
          </a:p>
        </p:txBody>
      </p:sp>
      <p:sp>
        <p:nvSpPr>
          <p:cNvPr id="38" name="TextBox 37"/>
          <p:cNvSpPr txBox="1"/>
          <p:nvPr/>
        </p:nvSpPr>
        <p:spPr>
          <a:xfrm>
            <a:off x="1787233" y="5196070"/>
            <a:ext cx="1972820" cy="276999"/>
          </a:xfrm>
          <a:prstGeom prst="rect">
            <a:avLst/>
          </a:prstGeom>
          <a:noFill/>
        </p:spPr>
        <p:txBody>
          <a:bodyPr wrap="square" rtlCol="0">
            <a:spAutoFit/>
          </a:bodyPr>
          <a:lstStyle/>
          <a:p>
            <a:pPr defTabSz="457200"/>
            <a:r>
              <a:rPr lang="en-US" sz="1200" dirty="0" smtClean="0">
                <a:solidFill>
                  <a:prstClr val="black"/>
                </a:solidFill>
              </a:rPr>
              <a:t>Student Growth Objectives</a:t>
            </a:r>
            <a:endParaRPr lang="en-US" sz="1200" dirty="0">
              <a:solidFill>
                <a:prstClr val="black"/>
              </a:solidFill>
            </a:endParaRPr>
          </a:p>
        </p:txBody>
      </p:sp>
      <p:sp>
        <p:nvSpPr>
          <p:cNvPr id="40" name="Title 1"/>
          <p:cNvSpPr txBox="1">
            <a:spLocks/>
          </p:cNvSpPr>
          <p:nvPr/>
        </p:nvSpPr>
        <p:spPr>
          <a:xfrm>
            <a:off x="457200" y="274638"/>
            <a:ext cx="8229600" cy="1143000"/>
          </a:xfrm>
          <a:prstGeom prst="rect">
            <a:avLst/>
          </a:prstGeom>
          <a:solidFill>
            <a:schemeClr val="tx2">
              <a:lumMod val="50000"/>
            </a:schemeClr>
          </a:solidFill>
        </p:spPr>
        <p:txBody>
          <a:bodyPr vert="horz" lIns="45720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bg1"/>
                </a:solidFill>
                <a:effectLst/>
                <a:uLnTx/>
                <a:uFillTx/>
                <a:latin typeface="Calibri" pitchFamily="34" charset="0"/>
                <a:ea typeface="+mj-ea"/>
                <a:cs typeface="+mj-cs"/>
              </a:rPr>
              <a:t>Changes for SGOs in 2014-15</a:t>
            </a:r>
            <a:endParaRPr kumimoji="0" lang="en-US" sz="4400"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41" name="Picture 40" descr="acheiveNJ.png"/>
          <p:cNvPicPr>
            <a:picLocks noChangeAspect="1"/>
          </p:cNvPicPr>
          <p:nvPr/>
        </p:nvPicPr>
        <p:blipFill>
          <a:blip r:embed="rId5" cstate="print"/>
          <a:stretch>
            <a:fillRect/>
          </a:stretch>
        </p:blipFill>
        <p:spPr>
          <a:xfrm>
            <a:off x="7467600" y="5943600"/>
            <a:ext cx="1371600" cy="672860"/>
          </a:xfrm>
          <a:prstGeom prst="rect">
            <a:avLst/>
          </a:prstGeom>
        </p:spPr>
      </p:pic>
      <p:sp>
        <p:nvSpPr>
          <p:cNvPr id="25" name="TextBox 24"/>
          <p:cNvSpPr txBox="1"/>
          <p:nvPr/>
        </p:nvSpPr>
        <p:spPr>
          <a:xfrm>
            <a:off x="1182414" y="6148552"/>
            <a:ext cx="6274025" cy="461665"/>
          </a:xfrm>
          <a:prstGeom prst="rect">
            <a:avLst/>
          </a:prstGeom>
          <a:noFill/>
        </p:spPr>
        <p:txBody>
          <a:bodyPr wrap="none" rtlCol="0">
            <a:spAutoFit/>
          </a:bodyPr>
          <a:lstStyle/>
          <a:p>
            <a:r>
              <a:rPr lang="en-US" sz="2400" dirty="0" smtClean="0">
                <a:solidFill>
                  <a:schemeClr val="tx2">
                    <a:lumMod val="50000"/>
                  </a:schemeClr>
                </a:solidFill>
                <a:latin typeface="+mj-lt"/>
              </a:rPr>
              <a:t>2) SGOs approved by supervisor by October 31</a:t>
            </a:r>
            <a:endParaRPr lang="en-US" sz="2400" dirty="0">
              <a:solidFill>
                <a:schemeClr val="tx2">
                  <a:lumMod val="50000"/>
                </a:schemeClr>
              </a:solidFill>
              <a:latin typeface="+mj-lt"/>
            </a:endParaRPr>
          </a:p>
        </p:txBody>
      </p:sp>
    </p:spTree>
    <p:extLst>
      <p:ext uri="{BB962C8B-B14F-4D97-AF65-F5344CB8AC3E}">
        <p14:creationId xmlns="" xmlns:p14="http://schemas.microsoft.com/office/powerpoint/2010/main" val="916067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graphicFrame>
        <p:nvGraphicFramePr>
          <p:cNvPr id="4" name="Content Placeholder 4"/>
          <p:cNvGraphicFramePr>
            <a:graphicFrameLocks noGrp="1"/>
          </p:cNvGraphicFramePr>
          <p:nvPr>
            <p:ph idx="1"/>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431221" y="24089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cheiveNJ.png"/>
          <p:cNvPicPr>
            <a:picLocks noChangeAspect="1"/>
          </p:cNvPicPr>
          <p:nvPr/>
        </p:nvPicPr>
        <p:blipFill>
          <a:blip r:embed="rId8" cstate="print"/>
          <a:stretch>
            <a:fillRect/>
          </a:stretch>
        </p:blipFill>
        <p:spPr>
          <a:xfrm>
            <a:off x="7620000" y="5925204"/>
            <a:ext cx="1371600" cy="672860"/>
          </a:xfrm>
          <a:prstGeom prst="rect">
            <a:avLst/>
          </a:prstGeom>
        </p:spPr>
      </p:pic>
      <p:sp>
        <p:nvSpPr>
          <p:cNvPr id="8" name="Oval 7"/>
          <p:cNvSpPr/>
          <p:nvPr/>
        </p:nvSpPr>
        <p:spPr>
          <a:xfrm>
            <a:off x="3874247" y="151913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17575" y="4232917"/>
            <a:ext cx="1353745"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26122" y="418515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87552" y="2551820"/>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99490" y="5188502"/>
            <a:ext cx="137952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5" y="760441"/>
            <a:ext cx="1910068" cy="584775"/>
          </a:xfrm>
          <a:prstGeom prst="rect">
            <a:avLst/>
          </a:prstGeom>
        </p:spPr>
        <p:txBody>
          <a:bodyPr wrap="square">
            <a:spAutoFit/>
          </a:bodyPr>
          <a:lstStyle/>
          <a:p>
            <a:r>
              <a:rPr lang="en-US" sz="3200" b="1" dirty="0" smtClean="0">
                <a:solidFill>
                  <a:srgbClr val="FC9804"/>
                </a:solidFill>
                <a:latin typeface="+mj-lt"/>
              </a:rPr>
              <a:t>Purpose</a:t>
            </a:r>
            <a:endParaRPr lang="en-US" sz="2000" b="1" dirty="0">
              <a:latin typeface="+mj-lt"/>
            </a:endParaRPr>
          </a:p>
        </p:txBody>
      </p:sp>
      <p:sp>
        <p:nvSpPr>
          <p:cNvPr id="15" name="Slide Number Placeholder 14"/>
          <p:cNvSpPr>
            <a:spLocks noGrp="1"/>
          </p:cNvSpPr>
          <p:nvPr>
            <p:ph type="sldNum" sz="quarter" idx="12"/>
          </p:nvPr>
        </p:nvSpPr>
        <p:spPr/>
        <p:txBody>
          <a:bodyPr/>
          <a:lstStyle/>
          <a:p>
            <a:fld id="{75D383DA-9A8A-4624-B277-3E26864D20C8}" type="slidenum">
              <a:rPr lang="en-US" smtClean="0"/>
              <a:pPr/>
              <a:t>20</a:t>
            </a:fld>
            <a:endParaRPr lang="en-US"/>
          </a:p>
        </p:txBody>
      </p:sp>
      <p:sp>
        <p:nvSpPr>
          <p:cNvPr id="17" name="TextBox 16"/>
          <p:cNvSpPr txBox="1"/>
          <p:nvPr/>
        </p:nvSpPr>
        <p:spPr>
          <a:xfrm>
            <a:off x="252249" y="6290441"/>
            <a:ext cx="2163093" cy="369332"/>
          </a:xfrm>
          <a:prstGeom prst="rect">
            <a:avLst/>
          </a:prstGeom>
          <a:noFill/>
        </p:spPr>
        <p:txBody>
          <a:bodyPr wrap="none" rtlCol="0">
            <a:spAutoFit/>
          </a:bodyPr>
          <a:lstStyle/>
          <a:p>
            <a:r>
              <a:rPr lang="en-US" dirty="0" smtClean="0">
                <a:hlinkClick r:id="rId9"/>
              </a:rPr>
              <a:t>Note Taking Handout</a:t>
            </a:r>
            <a:endParaRPr lang="en-US" dirty="0"/>
          </a:p>
        </p:txBody>
      </p:sp>
      <p:sp>
        <p:nvSpPr>
          <p:cNvPr id="16" name="TextBox 15"/>
          <p:cNvSpPr txBox="1"/>
          <p:nvPr/>
        </p:nvSpPr>
        <p:spPr>
          <a:xfrm>
            <a:off x="4127500" y="5715000"/>
            <a:ext cx="3365500" cy="1292662"/>
          </a:xfrm>
          <a:prstGeom prst="rect">
            <a:avLst/>
          </a:prstGeom>
          <a:noFill/>
        </p:spPr>
        <p:txBody>
          <a:bodyPr wrap="square" rtlCol="0">
            <a:spAutoFit/>
          </a:bodyPr>
          <a:lstStyle/>
          <a:p>
            <a:r>
              <a:rPr lang="en-US" sz="1200" dirty="0" smtClean="0"/>
              <a:t>Note</a:t>
            </a:r>
            <a:r>
              <a:rPr lang="en-US" sz="1200" dirty="0" smtClean="0"/>
              <a:t>: The elements of assessment design have been updated for the </a:t>
            </a:r>
            <a:r>
              <a:rPr lang="en-US" sz="1200" dirty="0" smtClean="0"/>
              <a:t>2015-16 </a:t>
            </a:r>
            <a:r>
              <a:rPr lang="en-US" sz="1200" dirty="0" smtClean="0"/>
              <a:t>school year. When accessing information about the elements of assessment design please consult the </a:t>
            </a:r>
            <a:r>
              <a:rPr lang="en-US" sz="1200" dirty="0" err="1" smtClean="0">
                <a:hlinkClick r:id="rId10"/>
              </a:rPr>
              <a:t>SGO</a:t>
            </a:r>
            <a:r>
              <a:rPr lang="en-US" sz="1200" dirty="0" smtClean="0">
                <a:hlinkClick r:id="rId10"/>
              </a:rPr>
              <a:t> 2.1 Presentation</a:t>
            </a:r>
            <a:r>
              <a:rPr lang="en-US" sz="1200" dirty="0" smtClean="0"/>
              <a: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https://encrypted-tbn1.gstatic.com/images?q=tbn:ANd9GcQt4fZ_PDwRZAoyl7j4CSwp6mlba-BXmJmxgd8u7fX9edlM6nw-iA"/>
          <p:cNvPicPr>
            <a:picLocks noChangeAspect="1" noChangeArrowheads="1"/>
          </p:cNvPicPr>
          <p:nvPr/>
        </p:nvPicPr>
        <p:blipFill>
          <a:blip r:embed="rId3" cstate="print"/>
          <a:srcRect/>
          <a:stretch>
            <a:fillRect/>
          </a:stretch>
        </p:blipFill>
        <p:spPr bwMode="auto">
          <a:xfrm>
            <a:off x="594175" y="1598989"/>
            <a:ext cx="7966500" cy="4958089"/>
          </a:xfrm>
          <a:prstGeom prst="rect">
            <a:avLst/>
          </a:prstGeom>
          <a:noFill/>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noProof="0" dirty="0" smtClean="0">
                <a:solidFill>
                  <a:srgbClr val="F6A20A"/>
                </a:solidFill>
                <a:latin typeface="+mj-lt"/>
                <a:ea typeface="+mj-ea"/>
                <a:cs typeface="+mj-cs"/>
              </a:rPr>
              <a:t>Begin with the End in Mind</a:t>
            </a:r>
            <a:endParaRPr kumimoji="0" lang="en-US" sz="3200" b="1" i="0" u="none" strike="noStrike" kern="1200" cap="none" spc="0" normalizeH="0" baseline="0" noProof="0" dirty="0" smtClean="0">
              <a:ln>
                <a:noFill/>
              </a:ln>
              <a:solidFill>
                <a:srgbClr val="F6A20A"/>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634144" y="2207166"/>
              <a:ext cx="1383684" cy="14610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rPr>
                <a:t>Purpose</a:t>
              </a:r>
              <a:endParaRPr lang="en-US" sz="2200" b="1" kern="1200" dirty="0">
                <a:solidFill>
                  <a:schemeClr val="tx1"/>
                </a:solidFill>
              </a:endParaRPr>
            </a:p>
          </p:txBody>
        </p:sp>
      </p:gr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623848" y="4913194"/>
            <a:ext cx="6038193" cy="1408778"/>
          </a:xfrm>
          <a:prstGeom prst="rect">
            <a:avLst/>
          </a:prstGeom>
          <a:solidFill>
            <a:schemeClr val="accent1">
              <a:lumMod val="40000"/>
              <a:lumOff val="60000"/>
            </a:schemeClr>
          </a:solidFill>
          <a:ln w="38100">
            <a:solidFill>
              <a:srgbClr val="F6A20A"/>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SGO assessments are measures of how well our students have met the learning goals we have set for them</a:t>
            </a:r>
            <a:endParaRPr kumimoji="0" lang="en-US" sz="2800" b="0" i="0" u="none" strike="noStrike" kern="1200" cap="none" spc="0" normalizeH="0" baseline="0" noProof="0" dirty="0">
              <a:ln>
                <a:noFill/>
              </a:ln>
              <a:effectLst/>
              <a:uLnTx/>
              <a:uFillTx/>
              <a:latin typeface="+mj-lt"/>
              <a:ea typeface="+mj-ea"/>
              <a:cs typeface="+mj-cs"/>
            </a:endParaRPr>
          </a:p>
        </p:txBody>
      </p:sp>
      <p:sp>
        <p:nvSpPr>
          <p:cNvPr id="12" name="Slide Number Placeholder 11"/>
          <p:cNvSpPr>
            <a:spLocks noGrp="1"/>
          </p:cNvSpPr>
          <p:nvPr>
            <p:ph type="sldNum" sz="quarter" idx="12"/>
          </p:nvPr>
        </p:nvSpPr>
        <p:spPr/>
        <p:txBody>
          <a:bodyPr/>
          <a:lstStyle/>
          <a:p>
            <a:fld id="{75D383DA-9A8A-4624-B277-3E26864D20C8}" type="slidenum">
              <a:rPr lang="en-US" smtClean="0"/>
              <a:pPr/>
              <a:t>21</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pic>
        <p:nvPicPr>
          <p:cNvPr id="5" name="Picture 4" descr="acheiveNJ.png"/>
          <p:cNvPicPr>
            <a:picLocks noChangeAspect="1"/>
          </p:cNvPicPr>
          <p:nvPr/>
        </p:nvPicPr>
        <p:blipFill>
          <a:blip r:embed="rId8" cstate="print"/>
          <a:stretch>
            <a:fillRect/>
          </a:stretch>
        </p:blipFill>
        <p:spPr>
          <a:xfrm>
            <a:off x="7620000" y="5925204"/>
            <a:ext cx="1371600" cy="672860"/>
          </a:xfrm>
          <a:prstGeom prst="rect">
            <a:avLst/>
          </a:prstGeom>
        </p:spPr>
      </p:pic>
      <p:sp>
        <p:nvSpPr>
          <p:cNvPr id="8" name="Oval 7"/>
          <p:cNvSpPr/>
          <p:nvPr/>
        </p:nvSpPr>
        <p:spPr>
          <a:xfrm>
            <a:off x="5435032" y="243353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17531" y="4248683"/>
            <a:ext cx="1353745"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26123" y="418515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3318" y="2520289"/>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99490" y="5183244"/>
            <a:ext cx="137952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5" y="760441"/>
            <a:ext cx="4633974" cy="584775"/>
          </a:xfrm>
          <a:prstGeom prst="rect">
            <a:avLst/>
          </a:prstGeom>
        </p:spPr>
        <p:txBody>
          <a:bodyPr wrap="square">
            <a:spAutoFit/>
          </a:bodyPr>
          <a:lstStyle/>
          <a:p>
            <a:r>
              <a:rPr lang="en-US" sz="3200" b="1" dirty="0" smtClean="0">
                <a:solidFill>
                  <a:srgbClr val="FC9804"/>
                </a:solidFill>
                <a:latin typeface="+mj-lt"/>
              </a:rPr>
              <a:t>Valid/Accurate Inferences</a:t>
            </a:r>
            <a:endParaRPr lang="en-US" sz="2000" b="1" dirty="0">
              <a:latin typeface="+mj-lt"/>
            </a:endParaRPr>
          </a:p>
        </p:txBody>
      </p:sp>
      <p:sp>
        <p:nvSpPr>
          <p:cNvPr id="15" name="Slide Number Placeholder 14"/>
          <p:cNvSpPr>
            <a:spLocks noGrp="1"/>
          </p:cNvSpPr>
          <p:nvPr>
            <p:ph type="sldNum" sz="quarter" idx="12"/>
          </p:nvPr>
        </p:nvSpPr>
        <p:spPr/>
        <p:txBody>
          <a:bodyPr/>
          <a:lstStyle/>
          <a:p>
            <a:fld id="{75D383DA-9A8A-4624-B277-3E26864D20C8}" type="slidenum">
              <a:rPr lang="en-US" smtClean="0"/>
              <a:pPr/>
              <a:t>22</a:t>
            </a:fld>
            <a:endParaRPr lang="en-US"/>
          </a:p>
        </p:txBody>
      </p:sp>
      <p:sp>
        <p:nvSpPr>
          <p:cNvPr id="19" name="Oval 18"/>
          <p:cNvSpPr/>
          <p:nvPr/>
        </p:nvSpPr>
        <p:spPr>
          <a:xfrm>
            <a:off x="5410200" y="2406869"/>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61065" y="4217157"/>
            <a:ext cx="131018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41889" y="4200923"/>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34822" y="25202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21533" y="5135949"/>
            <a:ext cx="131018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xit" presetSubtype="0" fill="hold" grpId="0" nodeType="withEffect">
                                  <p:stCondLst>
                                    <p:cond delay="0"/>
                                  </p:stCondLst>
                                  <p:childTnLst>
                                    <p:animEffect transition="out" filter="fade">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555884" y="2280689"/>
              <a:ext cx="1634777"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pPr>
              <a:r>
                <a:rPr lang="en-US" sz="2200" b="1" dirty="0" smtClean="0">
                  <a:solidFill>
                    <a:schemeClr val="tx1"/>
                  </a:solidFill>
                </a:rPr>
                <a:t>Valid/</a:t>
              </a:r>
            </a:p>
            <a:p>
              <a:pPr lvl="0" algn="ctr" defTabSz="977900">
                <a:spcBef>
                  <a:spcPct val="0"/>
                </a:spcBef>
              </a:pPr>
              <a:r>
                <a:rPr lang="en-US" sz="2200" b="1" kern="1200" dirty="0" smtClean="0">
                  <a:solidFill>
                    <a:schemeClr val="tx1"/>
                  </a:solidFill>
                </a:rPr>
                <a:t>Accurate Inferences</a:t>
              </a:r>
              <a:endParaRPr lang="en-US" sz="2200" b="1" kern="1200" dirty="0">
                <a:solidFill>
                  <a:schemeClr val="tx1"/>
                </a:solidFill>
              </a:endParaRPr>
            </a:p>
          </p:txBody>
        </p:sp>
      </p:gr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acheiveNJ.png"/>
          <p:cNvPicPr>
            <a:picLocks noChangeAspect="1"/>
          </p:cNvPicPr>
          <p:nvPr/>
        </p:nvPicPr>
        <p:blipFill>
          <a:blip r:embed="rId4" cstate="print"/>
          <a:stretch>
            <a:fillRect/>
          </a:stretch>
        </p:blipFill>
        <p:spPr>
          <a:xfrm>
            <a:off x="7391400" y="6032740"/>
            <a:ext cx="1371600" cy="672860"/>
          </a:xfrm>
          <a:prstGeom prst="rect">
            <a:avLst/>
          </a:prstGeom>
        </p:spPr>
      </p:pic>
      <p:pic>
        <p:nvPicPr>
          <p:cNvPr id="22" name="Picture 6" descr="C:\Users\cblancha\AppData\Local\Microsoft\Windows\Temporary Internet Files\Content.IE5\2IO4TAGP\MP900387009[1].jpg"/>
          <p:cNvPicPr>
            <a:picLocks noChangeAspect="1" noChangeArrowheads="1"/>
          </p:cNvPicPr>
          <p:nvPr/>
        </p:nvPicPr>
        <p:blipFill>
          <a:blip r:embed="rId5" cstate="print"/>
          <a:srcRect/>
          <a:stretch>
            <a:fillRect/>
          </a:stretch>
        </p:blipFill>
        <p:spPr bwMode="auto">
          <a:xfrm>
            <a:off x="609600" y="2057400"/>
            <a:ext cx="2609088" cy="3657600"/>
          </a:xfrm>
          <a:prstGeom prst="rect">
            <a:avLst/>
          </a:prstGeom>
          <a:noFill/>
        </p:spPr>
      </p:pic>
      <p:pic>
        <p:nvPicPr>
          <p:cNvPr id="24" name="Picture 1"/>
          <p:cNvPicPr>
            <a:picLocks noChangeAspect="1"/>
          </p:cNvPicPr>
          <p:nvPr/>
        </p:nvPicPr>
        <p:blipFill>
          <a:blip r:embed="rId6" cstate="print"/>
          <a:srcRect/>
          <a:stretch>
            <a:fillRect/>
          </a:stretch>
        </p:blipFill>
        <p:spPr bwMode="auto">
          <a:xfrm rot="21062285">
            <a:off x="3999582" y="3343695"/>
            <a:ext cx="4929187" cy="3149600"/>
          </a:xfrm>
          <a:prstGeom prst="rect">
            <a:avLst/>
          </a:prstGeom>
          <a:noFill/>
          <a:ln w="9525">
            <a:noFill/>
            <a:miter lim="800000"/>
            <a:headEnd/>
            <a:tailEnd/>
          </a:ln>
        </p:spPr>
      </p:pic>
      <p:pic>
        <p:nvPicPr>
          <p:cNvPr id="25" name="Picture 6"/>
          <p:cNvPicPr>
            <a:picLocks noChangeAspect="1"/>
          </p:cNvPicPr>
          <p:nvPr/>
        </p:nvPicPr>
        <p:blipFill>
          <a:blip r:embed="rId7" cstate="print"/>
          <a:srcRect/>
          <a:stretch>
            <a:fillRect/>
          </a:stretch>
        </p:blipFill>
        <p:spPr bwMode="auto">
          <a:xfrm rot="21196939">
            <a:off x="3257853" y="1856421"/>
            <a:ext cx="4450181" cy="1583118"/>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75D383DA-9A8A-4624-B277-3E26864D20C8}" type="slidenum">
              <a:rPr lang="en-US" smtClean="0"/>
              <a:pPr/>
              <a:t>23</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5" name="Shape 140"/>
          <p:cNvGraphicFramePr/>
          <p:nvPr/>
        </p:nvGraphicFramePr>
        <p:xfrm>
          <a:off x="1011640" y="2555298"/>
          <a:ext cx="7239000" cy="3430227"/>
        </p:xfrm>
        <a:graphic>
          <a:graphicData uri="http://schemas.openxmlformats.org/drawingml/2006/table">
            <a:tbl>
              <a:tblPr firstCol="1" bandRow="1">
                <a:noFill/>
              </a:tblPr>
              <a:tblGrid>
                <a:gridCol w="1676400"/>
                <a:gridCol w="5562600"/>
              </a:tblGrid>
              <a:tr h="489279">
                <a:tc gridSpan="2">
                  <a:txBody>
                    <a:bodyPr/>
                    <a:lstStyle/>
                    <a:p>
                      <a:pPr lvl="0" algn="ctr" rtl="0">
                        <a:spcBef>
                          <a:spcPts val="0"/>
                        </a:spcBef>
                        <a:spcAft>
                          <a:spcPts val="0"/>
                        </a:spcAft>
                        <a:buSzPct val="25000"/>
                        <a:buNone/>
                      </a:pPr>
                      <a:r>
                        <a:rPr lang="en-US" sz="2400" b="1" dirty="0" smtClean="0">
                          <a:latin typeface="+mn-lt"/>
                        </a:rPr>
                        <a:t>Valid/Accurate Inferences</a:t>
                      </a:r>
                      <a:endParaRPr lang="en-US" sz="2400" b="1" dirty="0">
                        <a:latin typeface="+mn-lt"/>
                      </a:endParaRPr>
                    </a:p>
                  </a:txBody>
                  <a:tcPr marL="91450" marR="91450" marT="45725" marB="45725" anchor="ctr">
                    <a:solidFill>
                      <a:srgbClr val="F6A20A"/>
                    </a:solidFill>
                  </a:tcPr>
                </a:tc>
                <a:tc hMerge="1">
                  <a:txBody>
                    <a:bodyPr/>
                    <a:lstStyle/>
                    <a:p>
                      <a:pPr lvl="0" rtl="0">
                        <a:lnSpc>
                          <a:spcPct val="90000"/>
                        </a:lnSpc>
                        <a:spcAft>
                          <a:spcPts val="465"/>
                        </a:spcAft>
                        <a:buClr>
                          <a:srgbClr val="000000"/>
                        </a:buClr>
                        <a:buSzPct val="45833"/>
                        <a:buFont typeface="Arial"/>
                        <a:buNone/>
                      </a:pPr>
                      <a:endParaRPr lang="en-US" sz="2400" dirty="0"/>
                    </a:p>
                  </a:txBody>
                  <a:tcPr marL="91450" marR="91450" marT="45725" marB="45725" anchor="ctr">
                    <a:solidFill>
                      <a:schemeClr val="bg1"/>
                    </a:solidFill>
                  </a:tcPr>
                </a:tc>
              </a:tr>
              <a:tr h="1140078">
                <a:tc>
                  <a:txBody>
                    <a:bodyPr/>
                    <a:lstStyle/>
                    <a:p>
                      <a:pPr marL="91440" lvl="0" algn="l" rtl="0">
                        <a:spcBef>
                          <a:spcPts val="0"/>
                        </a:spcBef>
                        <a:spcAft>
                          <a:spcPts val="0"/>
                        </a:spcAft>
                        <a:buSzPct val="25000"/>
                        <a:buNone/>
                      </a:pPr>
                      <a:r>
                        <a:rPr lang="en-US" sz="2400" dirty="0">
                          <a:latin typeface="+mn-lt"/>
                        </a:rPr>
                        <a:t>Why</a:t>
                      </a:r>
                      <a:r>
                        <a:rPr lang="en-US" sz="2400" baseline="0" dirty="0">
                          <a:latin typeface="+mn-lt"/>
                        </a:rPr>
                        <a:t> does it matter?</a:t>
                      </a:r>
                    </a:p>
                  </a:txBody>
                  <a:tcPr marL="91450" marR="91450" marT="45725" marB="45725" anchor="ctr">
                    <a:solidFill>
                      <a:schemeClr val="bg1"/>
                    </a:solidFill>
                  </a:tcPr>
                </a:tc>
                <a:tc>
                  <a:txBody>
                    <a:bodyPr/>
                    <a:lstStyle/>
                    <a:p>
                      <a:pPr marL="91440" lvl="0" indent="0" rtl="0">
                        <a:lnSpc>
                          <a:spcPct val="90000"/>
                        </a:lnSpc>
                        <a:spcAft>
                          <a:spcPts val="465"/>
                        </a:spcAft>
                        <a:buClr>
                          <a:srgbClr val="000000"/>
                        </a:buClr>
                        <a:buSzPct val="100000"/>
                        <a:buFont typeface="Arial"/>
                        <a:buNone/>
                      </a:pPr>
                      <a:r>
                        <a:rPr lang="en-US" sz="2400" dirty="0" smtClean="0">
                          <a:solidFill>
                            <a:schemeClr val="tx1"/>
                          </a:solidFill>
                        </a:rPr>
                        <a:t>The</a:t>
                      </a:r>
                      <a:r>
                        <a:rPr lang="en-US" sz="2400" baseline="0" dirty="0" smtClean="0">
                          <a:solidFill>
                            <a:schemeClr val="tx1"/>
                          </a:solidFill>
                        </a:rPr>
                        <a:t> assessment </a:t>
                      </a:r>
                      <a:r>
                        <a:rPr lang="en-US" sz="2400" b="1" baseline="0" dirty="0" smtClean="0">
                          <a:solidFill>
                            <a:schemeClr val="tx1"/>
                          </a:solidFill>
                        </a:rPr>
                        <a:t>should measure what it sets out to measure</a:t>
                      </a:r>
                      <a:r>
                        <a:rPr lang="en-US" sz="2400" baseline="0" dirty="0" smtClean="0">
                          <a:solidFill>
                            <a:schemeClr val="tx1"/>
                          </a:solidFill>
                        </a:rPr>
                        <a:t>.</a:t>
                      </a:r>
                      <a:endParaRPr lang="en-US" sz="2400" b="1" dirty="0">
                        <a:solidFill>
                          <a:schemeClr val="tx1"/>
                        </a:solidFill>
                      </a:endParaRPr>
                    </a:p>
                  </a:txBody>
                  <a:tcPr marL="91450" marR="91450" marT="45725" marB="45725" anchor="ctr">
                    <a:solidFill>
                      <a:schemeClr val="bg1"/>
                    </a:solidFill>
                  </a:tcPr>
                </a:tc>
              </a:tr>
              <a:tr h="1140078">
                <a:tc>
                  <a:txBody>
                    <a:bodyPr/>
                    <a:lstStyle/>
                    <a:p>
                      <a:pPr marL="91440" lvl="0" algn="l" rtl="0">
                        <a:spcBef>
                          <a:spcPts val="0"/>
                        </a:spcBef>
                        <a:spcAft>
                          <a:spcPts val="0"/>
                        </a:spcAft>
                        <a:buSzPct val="25000"/>
                        <a:buNone/>
                      </a:pPr>
                      <a:r>
                        <a:rPr lang="en-US" sz="2400" dirty="0" smtClean="0">
                          <a:latin typeface="+mn-lt"/>
                        </a:rPr>
                        <a:t>What does it look like</a:t>
                      </a:r>
                      <a:r>
                        <a:rPr lang="en-US" sz="2400" baseline="0" dirty="0" smtClean="0">
                          <a:latin typeface="+mn-lt"/>
                        </a:rPr>
                        <a:t>?</a:t>
                      </a:r>
                      <a:endParaRPr lang="en-US" sz="2400" baseline="0" dirty="0">
                        <a:latin typeface="+mn-lt"/>
                      </a:endParaRPr>
                    </a:p>
                  </a:txBody>
                  <a:tcPr marL="91450" marR="91450" marT="45725" marB="45725" anchor="ctr">
                    <a:solidFill>
                      <a:schemeClr val="bg1"/>
                    </a:solidFill>
                  </a:tcPr>
                </a:tc>
                <a:tc>
                  <a:txBody>
                    <a:bodyPr/>
                    <a:lstStyle/>
                    <a:p>
                      <a:pPr marL="91440" lvl="0" indent="0" rtl="0">
                        <a:lnSpc>
                          <a:spcPct val="90000"/>
                        </a:lnSpc>
                        <a:spcAft>
                          <a:spcPts val="465"/>
                        </a:spcAft>
                        <a:buClr>
                          <a:srgbClr val="000000"/>
                        </a:buClr>
                        <a:buSzPct val="100000"/>
                        <a:buFontTx/>
                        <a:buNone/>
                      </a:pPr>
                      <a:r>
                        <a:rPr lang="en-US" sz="2400" b="0" dirty="0" smtClean="0">
                          <a:solidFill>
                            <a:schemeClr val="tx1"/>
                          </a:solidFill>
                        </a:rPr>
                        <a:t>The</a:t>
                      </a:r>
                      <a:r>
                        <a:rPr lang="en-US" sz="2400" b="0" baseline="0" dirty="0" smtClean="0">
                          <a:solidFill>
                            <a:schemeClr val="tx1"/>
                          </a:solidFill>
                        </a:rPr>
                        <a:t> a</a:t>
                      </a:r>
                      <a:r>
                        <a:rPr lang="en-US" sz="2400" b="0" dirty="0" smtClean="0">
                          <a:solidFill>
                            <a:schemeClr val="tx1"/>
                          </a:solidFill>
                        </a:rPr>
                        <a:t>ssessment</a:t>
                      </a:r>
                      <a:r>
                        <a:rPr lang="en-US" sz="2400" b="0" baseline="0" dirty="0" smtClean="0">
                          <a:solidFill>
                            <a:schemeClr val="tx1"/>
                          </a:solidFill>
                        </a:rPr>
                        <a:t> is </a:t>
                      </a:r>
                      <a:r>
                        <a:rPr lang="en-US" sz="2400" b="1" baseline="0" dirty="0" smtClean="0">
                          <a:solidFill>
                            <a:schemeClr val="tx1"/>
                          </a:solidFill>
                        </a:rPr>
                        <a:t>a</a:t>
                      </a:r>
                      <a:r>
                        <a:rPr lang="en-US" sz="2400" b="1" dirty="0" smtClean="0">
                          <a:solidFill>
                            <a:schemeClr val="tx1"/>
                          </a:solidFill>
                        </a:rPr>
                        <a:t>ligned</a:t>
                      </a:r>
                      <a:r>
                        <a:rPr lang="en-US" sz="2400" b="1" baseline="0" dirty="0" smtClean="0">
                          <a:solidFill>
                            <a:schemeClr val="tx1"/>
                          </a:solidFill>
                        </a:rPr>
                        <a:t> </a:t>
                      </a:r>
                      <a:r>
                        <a:rPr lang="en-US" sz="2400" b="0" dirty="0" smtClean="0">
                          <a:solidFill>
                            <a:schemeClr val="tx1"/>
                          </a:solidFill>
                        </a:rPr>
                        <a:t>to </a:t>
                      </a:r>
                      <a:r>
                        <a:rPr lang="en-US" sz="2400" b="1" dirty="0" smtClean="0">
                          <a:solidFill>
                            <a:schemeClr val="tx1"/>
                          </a:solidFill>
                        </a:rPr>
                        <a:t>standards</a:t>
                      </a:r>
                      <a:r>
                        <a:rPr lang="en-US" sz="2400" b="0" dirty="0" smtClean="0">
                          <a:solidFill>
                            <a:schemeClr val="tx1"/>
                          </a:solidFill>
                        </a:rPr>
                        <a:t>, </a:t>
                      </a:r>
                      <a:r>
                        <a:rPr lang="en-US" sz="2400" b="1" dirty="0" smtClean="0">
                          <a:solidFill>
                            <a:schemeClr val="tx1"/>
                          </a:solidFill>
                        </a:rPr>
                        <a:t>skills</a:t>
                      </a:r>
                      <a:r>
                        <a:rPr lang="en-US" sz="2400" b="0" dirty="0" smtClean="0">
                          <a:solidFill>
                            <a:schemeClr val="tx1"/>
                          </a:solidFill>
                        </a:rPr>
                        <a:t>, and </a:t>
                      </a:r>
                      <a:r>
                        <a:rPr lang="en-US" sz="2400" b="1" dirty="0" smtClean="0">
                          <a:solidFill>
                            <a:schemeClr val="tx1"/>
                          </a:solidFill>
                        </a:rPr>
                        <a:t>rigor</a:t>
                      </a:r>
                      <a:r>
                        <a:rPr lang="en-US" sz="2400" b="0" dirty="0" smtClean="0">
                          <a:solidFill>
                            <a:schemeClr val="tx1"/>
                          </a:solidFill>
                        </a:rPr>
                        <a:t> of</a:t>
                      </a:r>
                      <a:r>
                        <a:rPr lang="en-US" sz="2400" b="0" baseline="0" dirty="0" smtClean="0">
                          <a:solidFill>
                            <a:schemeClr val="tx1"/>
                          </a:solidFill>
                        </a:rPr>
                        <a:t> the instruction and content of the course.</a:t>
                      </a:r>
                    </a:p>
                    <a:p>
                      <a:pPr marL="91440" lvl="0" indent="0" rtl="0">
                        <a:lnSpc>
                          <a:spcPct val="90000"/>
                        </a:lnSpc>
                        <a:spcAft>
                          <a:spcPts val="465"/>
                        </a:spcAft>
                        <a:buClr>
                          <a:srgbClr val="000000"/>
                        </a:buClr>
                        <a:buSzPct val="100000"/>
                        <a:buFontTx/>
                        <a:buNone/>
                      </a:pPr>
                      <a:r>
                        <a:rPr lang="en-US" sz="2400" b="0" baseline="0" dirty="0" smtClean="0">
                          <a:solidFill>
                            <a:schemeClr val="tx1"/>
                          </a:solidFill>
                        </a:rPr>
                        <a:t>The assessment is </a:t>
                      </a:r>
                      <a:r>
                        <a:rPr lang="en-US" sz="2400" b="1" baseline="0" dirty="0" smtClean="0">
                          <a:solidFill>
                            <a:schemeClr val="tx1"/>
                          </a:solidFill>
                        </a:rPr>
                        <a:t>accessible</a:t>
                      </a:r>
                      <a:r>
                        <a:rPr lang="en-US" sz="2400" b="0" baseline="0" dirty="0" smtClean="0">
                          <a:solidFill>
                            <a:schemeClr val="tx1"/>
                          </a:solidFill>
                        </a:rPr>
                        <a:t> to all students.</a:t>
                      </a:r>
                      <a:endParaRPr lang="en-US" sz="2400" b="0" dirty="0" smtClean="0">
                        <a:solidFill>
                          <a:schemeClr val="tx1"/>
                        </a:solidFill>
                      </a:endParaRPr>
                    </a:p>
                  </a:txBody>
                  <a:tcPr marL="91450" marR="91450" marT="45725" marB="45725" anchor="ctr">
                    <a:solidFill>
                      <a:schemeClr val="bg1"/>
                    </a:solidFill>
                  </a:tcPr>
                </a:tc>
              </a:tr>
            </a:tbl>
          </a:graphicData>
        </a:graphic>
      </p:graphicFrame>
      <p:sp>
        <p:nvSpPr>
          <p:cNvPr id="12" name="Slide Number Placeholder 11"/>
          <p:cNvSpPr>
            <a:spLocks noGrp="1"/>
          </p:cNvSpPr>
          <p:nvPr>
            <p:ph type="sldNum" sz="quarter" idx="12"/>
          </p:nvPr>
        </p:nvSpPr>
        <p:spPr/>
        <p:txBody>
          <a:bodyPr/>
          <a:lstStyle/>
          <a:p>
            <a:fld id="{75D383DA-9A8A-4624-B277-3E26864D20C8}" type="slidenum">
              <a:rPr lang="en-US" smtClean="0"/>
              <a:pPr/>
              <a:t>24</a:t>
            </a:fld>
            <a:endParaRPr lang="en-US"/>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7" name="Oval 16"/>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Oval 4"/>
            <p:cNvSpPr/>
            <p:nvPr/>
          </p:nvSpPr>
          <p:spPr>
            <a:xfrm>
              <a:off x="3555884" y="2280689"/>
              <a:ext cx="1634777"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pPr>
              <a:r>
                <a:rPr lang="en-US" sz="2200" b="1" dirty="0" smtClean="0">
                  <a:solidFill>
                    <a:schemeClr val="tx1"/>
                  </a:solidFill>
                </a:rPr>
                <a:t>Valid/</a:t>
              </a:r>
            </a:p>
            <a:p>
              <a:pPr lvl="0" algn="ctr" defTabSz="977900">
                <a:spcBef>
                  <a:spcPct val="0"/>
                </a:spcBef>
              </a:pPr>
              <a:r>
                <a:rPr lang="en-US" sz="2200" b="1" kern="1200" dirty="0" smtClean="0">
                  <a:solidFill>
                    <a:schemeClr val="tx1"/>
                  </a:solidFill>
                </a:rPr>
                <a:t>Accurate Inferences</a:t>
              </a:r>
              <a:endParaRPr lang="en-US" sz="2200" b="1" kern="1200" dirty="0">
                <a:solidFill>
                  <a:schemeClr val="tx1"/>
                </a:solidFill>
              </a:endParaRPr>
            </a:p>
          </p:txBody>
        </p:sp>
      </p:gr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pic>
        <p:nvPicPr>
          <p:cNvPr id="5" name="Picture 4" descr="acheiveNJ.png"/>
          <p:cNvPicPr>
            <a:picLocks noChangeAspect="1"/>
          </p:cNvPicPr>
          <p:nvPr/>
        </p:nvPicPr>
        <p:blipFill>
          <a:blip r:embed="rId8" cstate="print"/>
          <a:stretch>
            <a:fillRect/>
          </a:stretch>
        </p:blipFill>
        <p:spPr>
          <a:xfrm>
            <a:off x="7620000" y="5925204"/>
            <a:ext cx="1371600" cy="672860"/>
          </a:xfrm>
          <a:prstGeom prst="rect">
            <a:avLst/>
          </a:prstGeom>
        </p:spPr>
      </p:pic>
      <p:sp>
        <p:nvSpPr>
          <p:cNvPr id="9" name="Oval 8"/>
          <p:cNvSpPr/>
          <p:nvPr/>
        </p:nvSpPr>
        <p:spPr>
          <a:xfrm>
            <a:off x="2317531" y="4248683"/>
            <a:ext cx="1353745"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3318" y="2520289"/>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99490" y="5183244"/>
            <a:ext cx="137952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5" y="760441"/>
            <a:ext cx="4633974" cy="584775"/>
          </a:xfrm>
          <a:prstGeom prst="rect">
            <a:avLst/>
          </a:prstGeom>
        </p:spPr>
        <p:txBody>
          <a:bodyPr wrap="square">
            <a:spAutoFit/>
          </a:bodyPr>
          <a:lstStyle/>
          <a:p>
            <a:r>
              <a:rPr lang="en-US" sz="3200" b="1" dirty="0" smtClean="0">
                <a:solidFill>
                  <a:srgbClr val="FC9804"/>
                </a:solidFill>
                <a:latin typeface="+mj-lt"/>
              </a:rPr>
              <a:t>Align to Standards</a:t>
            </a:r>
            <a:endParaRPr lang="en-US" sz="2000" b="1" dirty="0">
              <a:latin typeface="+mj-lt"/>
            </a:endParaRPr>
          </a:p>
        </p:txBody>
      </p:sp>
      <p:sp>
        <p:nvSpPr>
          <p:cNvPr id="15" name="Slide Number Placeholder 14"/>
          <p:cNvSpPr>
            <a:spLocks noGrp="1"/>
          </p:cNvSpPr>
          <p:nvPr>
            <p:ph type="sldNum" sz="quarter" idx="12"/>
          </p:nvPr>
        </p:nvSpPr>
        <p:spPr/>
        <p:txBody>
          <a:bodyPr/>
          <a:lstStyle/>
          <a:p>
            <a:fld id="{75D383DA-9A8A-4624-B277-3E26864D20C8}" type="slidenum">
              <a:rPr lang="en-US" smtClean="0"/>
              <a:pPr/>
              <a:t>25</a:t>
            </a:fld>
            <a:endParaRPr lang="en-US"/>
          </a:p>
        </p:txBody>
      </p:sp>
      <p:sp>
        <p:nvSpPr>
          <p:cNvPr id="20" name="Oval 19"/>
          <p:cNvSpPr/>
          <p:nvPr/>
        </p:nvSpPr>
        <p:spPr>
          <a:xfrm>
            <a:off x="2361065" y="4217157"/>
            <a:ext cx="131018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41892" y="4216689"/>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34822" y="25202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21533" y="5135949"/>
            <a:ext cx="131018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xit" presetSubtype="0" fill="hold" grpId="0" nodeType="withEffect">
                                  <p:stCondLst>
                                    <p:cond delay="0"/>
                                  </p:stCondLst>
                                  <p:childTnLst>
                                    <p:animEffect transition="out" filter="fade">
                                      <p:cBhvr>
                                        <p:cTn id="9" dur="2000"/>
                                        <p:tgtEl>
                                          <p:spTgt spid="21"/>
                                        </p:tgtEl>
                                      </p:cBhvr>
                                    </p:animEffect>
                                    <p:set>
                                      <p:cBhvr>
                                        <p:cTn id="10"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solidFill>
                  <a:schemeClr val="bg1"/>
                </a:solidFill>
                <a:effectLst/>
                <a:uLnTx/>
                <a:uFillTx/>
                <a:latin typeface="+mj-lt"/>
                <a:ea typeface="+mj-ea"/>
                <a:cs typeface="+mj-cs"/>
              </a:rPr>
              <a:t>Analyze This Item</a:t>
            </a:r>
            <a:endParaRPr kumimoji="0" lang="en-US" sz="3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9" name="Content Placeholder 38"/>
          <p:cNvSpPr>
            <a:spLocks noGrp="1"/>
          </p:cNvSpPr>
          <p:nvPr>
            <p:ph idx="1"/>
          </p:nvPr>
        </p:nvSpPr>
        <p:spPr>
          <a:xfrm>
            <a:off x="922299" y="2856193"/>
            <a:ext cx="7315200" cy="2551376"/>
          </a:xfrm>
          <a:solidFill>
            <a:schemeClr val="tx2">
              <a:lumMod val="20000"/>
              <a:lumOff val="80000"/>
            </a:schemeClr>
          </a:solidFill>
          <a:ln w="38100">
            <a:solidFill>
              <a:srgbClr val="F6A20A"/>
            </a:solidFill>
          </a:ln>
        </p:spPr>
        <p:txBody>
          <a:bodyPr>
            <a:normAutofit fontScale="70000" lnSpcReduction="20000"/>
          </a:bodyPr>
          <a:lstStyle/>
          <a:p>
            <a:pPr marL="0" indent="0">
              <a:buNone/>
              <a:defRPr/>
            </a:pPr>
            <a:r>
              <a:rPr lang="en-US" b="1" dirty="0" smtClean="0"/>
              <a:t>Perhaps the most famous of all the arts of the Ming Era was:</a:t>
            </a:r>
          </a:p>
          <a:p>
            <a:pPr marL="514350" indent="-514350" fontAlgn="auto">
              <a:spcAft>
                <a:spcPts val="0"/>
              </a:spcAft>
              <a:buFont typeface="+mj-lt"/>
              <a:buAutoNum type="alphaUcPeriod"/>
              <a:defRPr/>
            </a:pPr>
            <a:r>
              <a:rPr lang="en-US" dirty="0" smtClean="0"/>
              <a:t>the elaborate puzzles of the period, which were popular even in Europe.</a:t>
            </a:r>
          </a:p>
          <a:p>
            <a:pPr marL="514350" indent="-514350" fontAlgn="auto">
              <a:spcAft>
                <a:spcPts val="0"/>
              </a:spcAft>
              <a:buFont typeface="+mj-lt"/>
              <a:buAutoNum type="alphaUcPeriod"/>
              <a:defRPr/>
            </a:pPr>
            <a:r>
              <a:rPr lang="en-US" dirty="0" smtClean="0"/>
              <a:t>blue-and-white porcelain, which Europeans collected in great quantities.	</a:t>
            </a:r>
          </a:p>
          <a:p>
            <a:pPr marL="514350" indent="-514350" fontAlgn="auto">
              <a:spcAft>
                <a:spcPts val="0"/>
              </a:spcAft>
              <a:buFont typeface="+mj-lt"/>
              <a:buAutoNum type="alphaUcPeriod"/>
              <a:defRPr/>
            </a:pPr>
            <a:r>
              <a:rPr lang="en-US" dirty="0" smtClean="0"/>
              <a:t>the construction of large, elaborate palaces, the finest example of which is the Imperial City in Beijing.</a:t>
            </a:r>
          </a:p>
          <a:p>
            <a:pPr marL="514350" indent="-514350" fontAlgn="auto">
              <a:spcAft>
                <a:spcPts val="0"/>
              </a:spcAft>
              <a:buFont typeface="+mj-lt"/>
              <a:buAutoNum type="alphaUcPeriod"/>
              <a:defRPr/>
            </a:pPr>
            <a:r>
              <a:rPr lang="en-US" dirty="0" smtClean="0"/>
              <a:t>high-quality Berber rugs, which are still popular today.</a:t>
            </a:r>
          </a:p>
          <a:p>
            <a:pPr>
              <a:buNone/>
            </a:pPr>
            <a:endParaRPr lang="en-US" dirty="0"/>
          </a:p>
        </p:txBody>
      </p:sp>
      <p:sp>
        <p:nvSpPr>
          <p:cNvPr id="40" name="TextBox 39"/>
          <p:cNvSpPr txBox="1">
            <a:spLocks noChangeArrowheads="1"/>
          </p:cNvSpPr>
          <p:nvPr/>
        </p:nvSpPr>
        <p:spPr bwMode="auto">
          <a:xfrm>
            <a:off x="147141" y="5511251"/>
            <a:ext cx="8839199" cy="1015663"/>
          </a:xfrm>
          <a:prstGeom prst="rect">
            <a:avLst/>
          </a:prstGeom>
          <a:solidFill>
            <a:schemeClr val="accent2">
              <a:lumMod val="20000"/>
              <a:lumOff val="80000"/>
            </a:schemeClr>
          </a:solidFill>
          <a:ln w="9525">
            <a:noFill/>
            <a:miter lim="800000"/>
            <a:headEnd/>
            <a:tailEnd/>
          </a:ln>
          <a:effectLst>
            <a:outerShdw blurRad="40000" dist="20000" dir="5400000" rotWithShape="0">
              <a:srgbClr val="000000">
                <a:alpha val="37999"/>
              </a:srgbClr>
            </a:outerShdw>
          </a:effec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2000" dirty="0">
                <a:latin typeface="+mn-lt"/>
                <a:cs typeface="+mn-cs"/>
              </a:rPr>
              <a:t>6.2.12.C.1.b - Trace the movement of essential commodities (e.g., sugar, cotton) from Asia to Europe to America, and determine the impact trade on the New </a:t>
            </a:r>
            <a:r>
              <a:rPr lang="en-US" sz="2000" dirty="0" smtClean="0">
                <a:latin typeface="+mn-lt"/>
                <a:cs typeface="+mn-cs"/>
              </a:rPr>
              <a:t>Worlds </a:t>
            </a:r>
            <a:r>
              <a:rPr lang="en-US" sz="2000" dirty="0">
                <a:latin typeface="+mn-lt"/>
                <a:cs typeface="+mn-cs"/>
              </a:rPr>
              <a:t>economy and society.</a:t>
            </a:r>
          </a:p>
        </p:txBody>
      </p:sp>
      <p:sp>
        <p:nvSpPr>
          <p:cNvPr id="12" name="TextBox 11"/>
          <p:cNvSpPr txBox="1"/>
          <p:nvPr/>
        </p:nvSpPr>
        <p:spPr>
          <a:xfrm>
            <a:off x="612227" y="1531881"/>
            <a:ext cx="7924800" cy="1200329"/>
          </a:xfrm>
          <a:prstGeom prst="rect">
            <a:avLst/>
          </a:prstGeom>
          <a:solidFill>
            <a:srgbClr val="F6A20A"/>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spcBef>
                <a:spcPct val="0"/>
              </a:spcBef>
              <a:buFont typeface="Arial" pitchFamily="34" charset="0"/>
              <a:buChar char="•"/>
              <a:defRPr/>
            </a:pPr>
            <a:r>
              <a:rPr lang="en-US" sz="2400" dirty="0" smtClean="0">
                <a:solidFill>
                  <a:schemeClr val="tx1"/>
                </a:solidFill>
              </a:rPr>
              <a:t>How valid is the inference we can make about student learning using this question?</a:t>
            </a:r>
          </a:p>
          <a:p>
            <a:pPr marL="457200" lvl="0" indent="-457200">
              <a:spcBef>
                <a:spcPct val="0"/>
              </a:spcBef>
              <a:buFont typeface="Arial" pitchFamily="34" charset="0"/>
              <a:buChar char="•"/>
              <a:defRPr/>
            </a:pPr>
            <a:r>
              <a:rPr lang="en-US" sz="2400" dirty="0" smtClean="0">
                <a:solidFill>
                  <a:schemeClr val="tx1"/>
                </a:solidFill>
              </a:rPr>
              <a:t>How can we make this a better assessment item?</a:t>
            </a:r>
          </a:p>
        </p:txBody>
      </p:sp>
      <p:sp>
        <p:nvSpPr>
          <p:cNvPr id="13" name="Slide Number Placeholder 12"/>
          <p:cNvSpPr>
            <a:spLocks noGrp="1"/>
          </p:cNvSpPr>
          <p:nvPr>
            <p:ph type="sldNum" sz="quarter" idx="12"/>
          </p:nvPr>
        </p:nvSpPr>
        <p:spPr/>
        <p:txBody>
          <a:bodyPr/>
          <a:lstStyle/>
          <a:p>
            <a:fld id="{75D383DA-9A8A-4624-B277-3E26864D20C8}" type="slidenum">
              <a:rPr lang="en-US" smtClean="0"/>
              <a:pPr/>
              <a:t>26</a:t>
            </a:fld>
            <a:endParaRPr lang="en-US" dirty="0"/>
          </a:p>
        </p:txBody>
      </p:sp>
      <p:sp>
        <p:nvSpPr>
          <p:cNvPr id="11" name="TextBox 10"/>
          <p:cNvSpPr txBox="1"/>
          <p:nvPr/>
        </p:nvSpPr>
        <p:spPr>
          <a:xfrm>
            <a:off x="47298" y="6472907"/>
            <a:ext cx="1003801" cy="369332"/>
          </a:xfrm>
          <a:prstGeom prst="rect">
            <a:avLst/>
          </a:prstGeom>
          <a:noFill/>
        </p:spPr>
        <p:txBody>
          <a:bodyPr wrap="none" rtlCol="0">
            <a:spAutoFit/>
          </a:bodyPr>
          <a:lstStyle/>
          <a:p>
            <a:r>
              <a:rPr lang="en-US" dirty="0" smtClean="0">
                <a:hlinkClick r:id="rId4"/>
              </a:rPr>
              <a:t>Handout</a:t>
            </a:r>
            <a:endParaRPr lang="en-US" dirty="0"/>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2100" name="Picture 4" descr="https://encrypted-tbn1.gstatic.com/images?q=tbn:ANd9GcR-F0dxs909iicUC-ymDhgGROzISwGU0EJ31p7SaxshhtYKFJ48VQ"/>
          <p:cNvPicPr>
            <a:picLocks noChangeAspect="1" noChangeArrowheads="1"/>
          </p:cNvPicPr>
          <p:nvPr/>
        </p:nvPicPr>
        <p:blipFill>
          <a:blip r:embed="rId3" cstate="print"/>
          <a:srcRect/>
          <a:stretch>
            <a:fillRect/>
          </a:stretch>
        </p:blipFill>
        <p:spPr bwMode="auto">
          <a:xfrm>
            <a:off x="533400" y="609600"/>
            <a:ext cx="7848600" cy="5878877"/>
          </a:xfrm>
          <a:prstGeom prst="rect">
            <a:avLst/>
          </a:prstGeom>
          <a:noFill/>
        </p:spPr>
      </p:pic>
      <p:sp>
        <p:nvSpPr>
          <p:cNvPr id="6" name="Slide Number Placeholder 5"/>
          <p:cNvSpPr>
            <a:spLocks noGrp="1"/>
          </p:cNvSpPr>
          <p:nvPr>
            <p:ph type="sldNum" sz="quarter" idx="12"/>
          </p:nvPr>
        </p:nvSpPr>
        <p:spPr/>
        <p:txBody>
          <a:bodyPr/>
          <a:lstStyle/>
          <a:p>
            <a:fld id="{75D383DA-9A8A-4624-B277-3E26864D20C8}" type="slidenum">
              <a:rPr lang="en-US" smtClean="0"/>
              <a:pPr/>
              <a:t>27</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acheiveNJ.png"/>
          <p:cNvPicPr>
            <a:picLocks noChangeAspect="1"/>
          </p:cNvPicPr>
          <p:nvPr/>
        </p:nvPicPr>
        <p:blipFill>
          <a:blip r:embed="rId3" cstate="print"/>
          <a:stretch>
            <a:fillRect/>
          </a:stretch>
        </p:blipFill>
        <p:spPr>
          <a:xfrm>
            <a:off x="7391400" y="6032740"/>
            <a:ext cx="1371600" cy="672860"/>
          </a:xfrm>
          <a:prstGeom prst="rect">
            <a:avLst/>
          </a:prstGeom>
        </p:spPr>
      </p:pic>
      <p:sp>
        <p:nvSpPr>
          <p:cNvPr id="23"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Item is not aligned to standards</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0" name="TextBox 39"/>
          <p:cNvSpPr txBox="1">
            <a:spLocks noChangeArrowheads="1"/>
          </p:cNvSpPr>
          <p:nvPr/>
        </p:nvSpPr>
        <p:spPr bwMode="auto">
          <a:xfrm>
            <a:off x="152401" y="1695271"/>
            <a:ext cx="8839199" cy="1015663"/>
          </a:xfrm>
          <a:prstGeom prst="rect">
            <a:avLst/>
          </a:prstGeom>
          <a:solidFill>
            <a:schemeClr val="accent2">
              <a:lumMod val="20000"/>
              <a:lumOff val="80000"/>
            </a:schemeClr>
          </a:solidFill>
          <a:ln w="9525">
            <a:noFill/>
            <a:miter lim="800000"/>
            <a:headEnd/>
            <a:tailEnd/>
          </a:ln>
          <a:effectLst>
            <a:outerShdw blurRad="40000" dist="20000" dir="5400000" rotWithShape="0">
              <a:srgbClr val="000000">
                <a:alpha val="37999"/>
              </a:srgbClr>
            </a:outerShdw>
          </a:effec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2000" dirty="0">
                <a:latin typeface="+mn-lt"/>
                <a:cs typeface="+mn-cs"/>
              </a:rPr>
              <a:t>6.2.12.C.1.b - Trace the movement of essential commodities (e.g., sugar, cotton) from Asia to Europe to America, and determine the impact trade on the New World</a:t>
            </a:r>
            <a:r>
              <a:rPr lang="ja-JP" altLang="en-US" sz="2000">
                <a:latin typeface="+mn-lt"/>
                <a:cs typeface="+mn-cs"/>
              </a:rPr>
              <a:t>’</a:t>
            </a:r>
            <a:r>
              <a:rPr lang="en-US" sz="2000" dirty="0">
                <a:latin typeface="+mn-lt"/>
                <a:cs typeface="+mn-cs"/>
              </a:rPr>
              <a:t>s economy and society.</a:t>
            </a:r>
          </a:p>
        </p:txBody>
      </p:sp>
      <p:sp>
        <p:nvSpPr>
          <p:cNvPr id="9" name="Rectangle 8"/>
          <p:cNvSpPr/>
          <p:nvPr/>
        </p:nvSpPr>
        <p:spPr>
          <a:xfrm>
            <a:off x="4114800" y="1752600"/>
            <a:ext cx="2362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essential commodities</a:t>
            </a:r>
            <a:endParaRPr lang="en-US" dirty="0">
              <a:solidFill>
                <a:schemeClr val="tx1"/>
              </a:solidFill>
            </a:endParaRPr>
          </a:p>
        </p:txBody>
      </p:sp>
      <p:grpSp>
        <p:nvGrpSpPr>
          <p:cNvPr id="2" name="Group 13"/>
          <p:cNvGrpSpPr/>
          <p:nvPr/>
        </p:nvGrpSpPr>
        <p:grpSpPr>
          <a:xfrm>
            <a:off x="969596" y="3063748"/>
            <a:ext cx="7315200" cy="2801018"/>
            <a:chOff x="969596" y="3647090"/>
            <a:chExt cx="7315200" cy="2801018"/>
          </a:xfrm>
        </p:grpSpPr>
        <p:sp>
          <p:nvSpPr>
            <p:cNvPr id="12" name="Content Placeholder 38"/>
            <p:cNvSpPr txBox="1">
              <a:spLocks/>
            </p:cNvSpPr>
            <p:nvPr/>
          </p:nvSpPr>
          <p:spPr>
            <a:xfrm>
              <a:off x="969596" y="3691770"/>
              <a:ext cx="7315200" cy="2756338"/>
            </a:xfrm>
            <a:prstGeom prst="rect">
              <a:avLst/>
            </a:prstGeom>
            <a:solidFill>
              <a:schemeClr val="accent1">
                <a:lumMod val="40000"/>
                <a:lumOff val="60000"/>
              </a:schemeClr>
            </a:solidFill>
            <a:ln w="38100">
              <a:solidFill>
                <a:srgbClr val="F6A20A"/>
              </a:solidFill>
            </a:ln>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Perhaps the most famous of all the arts of the Ming Era was:</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elaborate puzzles of the period, which were popular even in Europe.</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blue-and-white porcelain, which Europeans collected in great quantities.	</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construction of large, elaborate palaces, the finest example of which is the Imperial City in Beijing.</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high-quality Berber rugs, which are still popular today.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5163207" y="3647090"/>
              <a:ext cx="2286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arts of the Ming Era</a:t>
              </a:r>
              <a:endParaRPr lang="en-US" sz="2000" b="1" dirty="0">
                <a:solidFill>
                  <a:schemeClr val="tx1"/>
                </a:solidFill>
              </a:endParaRPr>
            </a:p>
          </p:txBody>
        </p:sp>
      </p:grpSp>
      <p:sp>
        <p:nvSpPr>
          <p:cNvPr id="15" name="Slide Number Placeholder 14"/>
          <p:cNvSpPr>
            <a:spLocks noGrp="1"/>
          </p:cNvSpPr>
          <p:nvPr>
            <p:ph type="sldNum" sz="quarter" idx="12"/>
          </p:nvPr>
        </p:nvSpPr>
        <p:spPr/>
        <p:txBody>
          <a:bodyPr/>
          <a:lstStyle/>
          <a:p>
            <a:fld id="{75D383DA-9A8A-4624-B277-3E26864D20C8}" type="slidenum">
              <a:rPr lang="en-US" smtClean="0"/>
              <a:pPr/>
              <a:t>28</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TextBox 7"/>
          <p:cNvSpPr txBox="1"/>
          <p:nvPr/>
        </p:nvSpPr>
        <p:spPr>
          <a:xfrm>
            <a:off x="533400" y="2209800"/>
            <a:ext cx="7924800" cy="954107"/>
          </a:xfrm>
          <a:prstGeom prst="rect">
            <a:avLst/>
          </a:prstGeom>
          <a:solidFill>
            <a:schemeClr val="tx2">
              <a:lumMod val="20000"/>
              <a:lumOff val="80000"/>
            </a:schemeClr>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Given limited resources, especially time, on </a:t>
            </a:r>
            <a:r>
              <a:rPr lang="en-US" sz="2800" i="1" dirty="0" smtClean="0"/>
              <a:t>which</a:t>
            </a:r>
            <a:r>
              <a:rPr lang="en-US" sz="2800" dirty="0" smtClean="0"/>
              <a:t> standards do we focus our SGOs and assessments?</a:t>
            </a:r>
          </a:p>
        </p:txBody>
      </p:sp>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chemeClr val="tx2">
              <a:lumMod val="60000"/>
              <a:lumOff val="40000"/>
            </a:schemeClr>
          </a:solidFill>
          <a:scene3d>
            <a:camera prst="orthographicFront"/>
            <a:lightRig rig="flat" dir="t"/>
          </a:scene3d>
        </p:grpSpPr>
        <p:sp>
          <p:nvSpPr>
            <p:cNvPr id="13" name="Oval 12"/>
            <p:cNvSpPr/>
            <p:nvPr/>
          </p:nvSpPr>
          <p:spPr>
            <a:xfrm>
              <a:off x="3255875" y="1888638"/>
              <a:ext cx="2175049" cy="2175049"/>
            </a:xfrm>
            <a:prstGeom prst="ellipse">
              <a:avLst/>
            </a:prstGeom>
            <a:solidFill>
              <a:srgbClr val="F6A20A"/>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574404" y="2207166"/>
              <a:ext cx="1537991" cy="153799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rPr>
                <a:t>Align to Standards</a:t>
              </a:r>
              <a:endParaRPr lang="en-US" sz="2200" b="1" kern="1200" dirty="0">
                <a:solidFill>
                  <a:schemeClr val="tx1"/>
                </a:solidFill>
              </a:endParaRPr>
            </a:p>
          </p:txBody>
        </p:sp>
      </p:grpSp>
      <p:pic>
        <p:nvPicPr>
          <p:cNvPr id="11" name="Picture 10" descr="acheiveNJ.png"/>
          <p:cNvPicPr>
            <a:picLocks noChangeAspect="1"/>
          </p:cNvPicPr>
          <p:nvPr/>
        </p:nvPicPr>
        <p:blipFill>
          <a:blip r:embed="rId4" cstate="print"/>
          <a:stretch>
            <a:fillRect/>
          </a:stretch>
        </p:blipFill>
        <p:spPr>
          <a:xfrm>
            <a:off x="7620000" y="5909438"/>
            <a:ext cx="1371600" cy="672860"/>
          </a:xfrm>
          <a:prstGeom prst="rect">
            <a:avLst/>
          </a:prstGeom>
        </p:spPr>
      </p:pic>
      <p:sp>
        <p:nvSpPr>
          <p:cNvPr id="9" name="Slide Number Placeholder 8"/>
          <p:cNvSpPr>
            <a:spLocks noGrp="1"/>
          </p:cNvSpPr>
          <p:nvPr>
            <p:ph type="sldNum" sz="quarter" idx="12"/>
          </p:nvPr>
        </p:nvSpPr>
        <p:spPr/>
        <p:txBody>
          <a:bodyPr/>
          <a:lstStyle/>
          <a:p>
            <a:fld id="{75D383DA-9A8A-4624-B277-3E26864D20C8}" type="slidenum">
              <a:rPr lang="en-US" smtClean="0"/>
              <a:pPr/>
              <a:t>29</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fontScale="90000"/>
          </a:bodyPr>
          <a:lstStyle/>
          <a:p>
            <a:r>
              <a:rPr lang="en-US" dirty="0" smtClean="0">
                <a:solidFill>
                  <a:schemeClr val="bg1"/>
                </a:solidFill>
              </a:rPr>
              <a:t>Note for Districts Using this Presentation and Resources</a:t>
            </a:r>
            <a:endParaRPr lang="en-US" dirty="0">
              <a:solidFill>
                <a:schemeClr val="bg1"/>
              </a:solidFill>
            </a:endParaRPr>
          </a:p>
        </p:txBody>
      </p:sp>
      <p:sp>
        <p:nvSpPr>
          <p:cNvPr id="3" name="Content Placeholder 2"/>
          <p:cNvSpPr>
            <a:spLocks noGrp="1"/>
          </p:cNvSpPr>
          <p:nvPr>
            <p:ph idx="1"/>
          </p:nvPr>
        </p:nvSpPr>
        <p:spPr>
          <a:xfrm>
            <a:off x="457200" y="1694796"/>
            <a:ext cx="8229600" cy="4154211"/>
          </a:xfrm>
          <a:solidFill>
            <a:schemeClr val="tx2">
              <a:lumMod val="20000"/>
              <a:lumOff val="80000"/>
            </a:schemeClr>
          </a:solidFill>
          <a:ln w="38100">
            <a:solidFill>
              <a:srgbClr val="F6A20A"/>
            </a:solidFill>
          </a:ln>
        </p:spPr>
        <p:txBody>
          <a:bodyPr>
            <a:normAutofit fontScale="62500" lnSpcReduction="20000"/>
          </a:bodyPr>
          <a:lstStyle/>
          <a:p>
            <a:r>
              <a:rPr lang="en-US" dirty="0" smtClean="0"/>
              <a:t>This presentation has been designed by the Department for use by educators in districts to help them increase SGO quality.</a:t>
            </a:r>
          </a:p>
          <a:p>
            <a:r>
              <a:rPr lang="en-US" dirty="0" smtClean="0"/>
              <a:t>Read the notes below each slide carefully for additional information and context for the contents of the slides. (For PDF format, download file to view notes.)</a:t>
            </a:r>
          </a:p>
          <a:p>
            <a:r>
              <a:rPr lang="en-US" dirty="0" smtClean="0"/>
              <a:t>Links to resources in PDF format are embedded in the presentation.  Other formats are available on the AchieveNJ website </a:t>
            </a:r>
            <a:r>
              <a:rPr lang="en-US" dirty="0" smtClean="0">
                <a:hlinkClick r:id="rId3"/>
              </a:rPr>
              <a:t>SGO page.</a:t>
            </a:r>
            <a:endParaRPr lang="en-US" dirty="0" smtClean="0"/>
          </a:p>
          <a:p>
            <a:r>
              <a:rPr lang="en-US" dirty="0" smtClean="0"/>
              <a:t>Even though the contents of this presentation represent emerging best practices in SGOs and well established rules for assessment design, districts should understand that these are guidance materials only.  They should be adapted and modified to meet district-specific needs and priorities.</a:t>
            </a:r>
          </a:p>
          <a:p>
            <a:r>
              <a:rPr lang="en-US" dirty="0" smtClean="0"/>
              <a:t>For clarification on any of the topics covered by this presentation please visit </a:t>
            </a:r>
            <a:r>
              <a:rPr lang="en-US" dirty="0" smtClean="0">
                <a:hlinkClick r:id="rId4"/>
              </a:rPr>
              <a:t>http://www.state.nj.us/education/AchieveNJ/</a:t>
            </a:r>
            <a:r>
              <a:rPr lang="en-US" dirty="0" smtClean="0"/>
              <a:t> or email </a:t>
            </a:r>
            <a:r>
              <a:rPr lang="en-US" dirty="0" smtClean="0">
                <a:hlinkClick r:id="rId5"/>
              </a:rPr>
              <a:t>educatorevaluation@doe.state.nj.us</a:t>
            </a:r>
            <a:r>
              <a:rPr lang="en-US" dirty="0" smtClean="0"/>
              <a:t>.     </a:t>
            </a:r>
          </a:p>
          <a:p>
            <a:pPr>
              <a:buNone/>
            </a:pPr>
            <a:endParaRPr lang="en-US" dirty="0"/>
          </a:p>
        </p:txBody>
      </p:sp>
      <p:pic>
        <p:nvPicPr>
          <p:cNvPr id="4" name="Picture 3" descr="acheiveNJ.png"/>
          <p:cNvPicPr>
            <a:picLocks noChangeAspect="1"/>
          </p:cNvPicPr>
          <p:nvPr/>
        </p:nvPicPr>
        <p:blipFill>
          <a:blip r:embed="rId6" cstate="print"/>
          <a:stretch>
            <a:fillRect/>
          </a:stretch>
        </p:blipFill>
        <p:spPr>
          <a:xfrm>
            <a:off x="7467600" y="5943600"/>
            <a:ext cx="1371600" cy="672860"/>
          </a:xfrm>
          <a:prstGeom prst="rect">
            <a:avLst/>
          </a:prstGeom>
        </p:spPr>
      </p:pic>
      <p:sp>
        <p:nvSpPr>
          <p:cNvPr id="5" name="Slide Number Placeholder 4"/>
          <p:cNvSpPr>
            <a:spLocks noGrp="1"/>
          </p:cNvSpPr>
          <p:nvPr>
            <p:ph type="sldNum" sz="quarter" idx="12"/>
          </p:nvPr>
        </p:nvSpPr>
        <p:spPr/>
        <p:txBody>
          <a:bodyPr/>
          <a:lstStyle/>
          <a:p>
            <a:fld id="{75D383DA-9A8A-4624-B277-3E26864D20C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TextBox 7"/>
          <p:cNvSpPr txBox="1"/>
          <p:nvPr/>
        </p:nvSpPr>
        <p:spPr>
          <a:xfrm>
            <a:off x="533400" y="2209800"/>
            <a:ext cx="7924800" cy="3539430"/>
          </a:xfrm>
          <a:prstGeom prst="rect">
            <a:avLst/>
          </a:prstGeom>
          <a:solidFill>
            <a:schemeClr val="tx2">
              <a:lumMod val="20000"/>
              <a:lumOff val="80000"/>
            </a:schemeClr>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Determine the relative importance of the standard using the following criteria</a:t>
            </a:r>
          </a:p>
          <a:p>
            <a:pPr marL="514350" indent="-514350">
              <a:buFont typeface="+mj-lt"/>
              <a:buAutoNum type="arabicPeriod"/>
            </a:pPr>
            <a:r>
              <a:rPr lang="en-US" sz="2800" dirty="0" smtClean="0"/>
              <a:t>How much time is spent teaching the standard?</a:t>
            </a:r>
          </a:p>
          <a:p>
            <a:pPr marL="514350" indent="-514350">
              <a:buFont typeface="+mj-lt"/>
              <a:buAutoNum type="arabicPeriod"/>
            </a:pPr>
            <a:r>
              <a:rPr lang="en-US" sz="2800" dirty="0" smtClean="0"/>
              <a:t>Does the standard have value beyond the current course in:</a:t>
            </a:r>
          </a:p>
          <a:p>
            <a:pPr marL="1028700" lvl="1" indent="-571500">
              <a:buFont typeface="+mj-lt"/>
              <a:buAutoNum type="romanLcPeriod"/>
            </a:pPr>
            <a:r>
              <a:rPr lang="en-US" sz="2800" dirty="0" smtClean="0"/>
              <a:t>the next level of the subject,</a:t>
            </a:r>
          </a:p>
          <a:p>
            <a:pPr marL="1028700" lvl="1" indent="-571500">
              <a:buFont typeface="+mj-lt"/>
              <a:buAutoNum type="romanLcPeriod"/>
            </a:pPr>
            <a:r>
              <a:rPr lang="en-US" sz="2800" dirty="0" smtClean="0"/>
              <a:t>other academic disciplines, or</a:t>
            </a:r>
          </a:p>
          <a:p>
            <a:pPr marL="1028700" lvl="1" indent="-571500">
              <a:buFont typeface="+mj-lt"/>
              <a:buAutoNum type="romanLcPeriod"/>
            </a:pPr>
            <a:r>
              <a:rPr lang="en-US" sz="2800" dirty="0" smtClean="0"/>
              <a:t>life/college/career?</a:t>
            </a:r>
            <a:endParaRPr lang="en-US" sz="2800" dirty="0"/>
          </a:p>
        </p:txBody>
      </p:sp>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chemeClr val="tx2">
              <a:lumMod val="60000"/>
              <a:lumOff val="40000"/>
            </a:schemeClr>
          </a:solidFill>
          <a:scene3d>
            <a:camera prst="orthographicFront"/>
            <a:lightRig rig="flat" dir="t"/>
          </a:scene3d>
        </p:grpSpPr>
        <p:sp>
          <p:nvSpPr>
            <p:cNvPr id="13" name="Oval 12"/>
            <p:cNvSpPr/>
            <p:nvPr/>
          </p:nvSpPr>
          <p:spPr>
            <a:xfrm>
              <a:off x="3255875" y="1888638"/>
              <a:ext cx="2175049" cy="2175049"/>
            </a:xfrm>
            <a:prstGeom prst="ellipse">
              <a:avLst/>
            </a:prstGeom>
            <a:solidFill>
              <a:srgbClr val="F6A20A"/>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574404" y="2207166"/>
              <a:ext cx="1537991" cy="153799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rPr>
                <a:t>Align to Standards</a:t>
              </a:r>
              <a:endParaRPr lang="en-US" sz="2200" b="1" kern="1200" dirty="0">
                <a:solidFill>
                  <a:schemeClr val="tx1"/>
                </a:solidFill>
              </a:endParaRPr>
            </a:p>
          </p:txBody>
        </p:sp>
      </p:grpSp>
      <p:sp>
        <p:nvSpPr>
          <p:cNvPr id="9" name="Slide Number Placeholder 8"/>
          <p:cNvSpPr>
            <a:spLocks noGrp="1"/>
          </p:cNvSpPr>
          <p:nvPr>
            <p:ph type="sldNum" sz="quarter" idx="12"/>
          </p:nvPr>
        </p:nvSpPr>
        <p:spPr/>
        <p:txBody>
          <a:bodyPr/>
          <a:lstStyle/>
          <a:p>
            <a:fld id="{75D383DA-9A8A-4624-B277-3E26864D20C8}" type="slidenum">
              <a:rPr lang="en-US" smtClean="0"/>
              <a:pPr/>
              <a:t>30</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4"/>
          <p:cNvGraphicFramePr/>
          <p:nvPr/>
        </p:nvGraphicFramePr>
        <p:xfrm>
          <a:off x="441435" y="1366344"/>
          <a:ext cx="4267200" cy="3806848"/>
        </p:xfrm>
        <a:graphic>
          <a:graphicData uri="http://schemas.openxmlformats.org/drawingml/2006/table">
            <a:tbl>
              <a:tblPr firstRow="1" bandRow="1"/>
              <a:tblGrid>
                <a:gridCol w="4267200"/>
              </a:tblGrid>
              <a:tr h="446694">
                <a:tc>
                  <a:txBody>
                    <a:bodyPr/>
                    <a:lstStyle/>
                    <a:p>
                      <a:pPr lvl="0" algn="ctr">
                        <a:defRPr sz="1800" b="0" i="0">
                          <a:solidFill>
                            <a:srgbClr val="000000"/>
                          </a:solidFill>
                        </a:defRPr>
                      </a:pPr>
                      <a:r>
                        <a:rPr b="1" dirty="0">
                          <a:solidFill>
                            <a:srgbClr val="FFFFFF"/>
                          </a:solidFill>
                        </a:rPr>
                        <a:t>Standard Name</a:t>
                      </a:r>
                    </a:p>
                  </a:txBody>
                  <a:tcPr marL="45720" marR="45720"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solidFill>
                      <a:srgbClr val="1F497D"/>
                    </a:solidFill>
                  </a:tcPr>
                </a:tc>
              </a:tr>
              <a:tr h="797108">
                <a:tc>
                  <a:txBody>
                    <a:bodyPr/>
                    <a:lstStyle/>
                    <a:p>
                      <a:pPr lvl="0" algn="l">
                        <a:defRPr sz="1800" b="0" i="0"/>
                      </a:pPr>
                      <a:r>
                        <a:rPr b="1" i="1" cap="all" dirty="0">
                          <a:hlinkClick r:id="rId3"/>
                        </a:rPr>
                        <a:t>CCSS.ELA-LITERACY.RL.5.4</a:t>
                      </a:r>
                      <a:r>
                        <a:rPr b="1" i="1" dirty="0"/>
                        <a:t/>
                      </a:r>
                      <a:br>
                        <a:rPr b="1" i="1" dirty="0"/>
                      </a:br>
                      <a:r>
                        <a:rPr sz="1600" b="1" i="1" dirty="0"/>
                        <a:t>Determine the meaning of words and phrases as they are used in a text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97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lang="en-US" sz="1800" b="1" i="1" cap="all" dirty="0" smtClean="0">
                          <a:hlinkClick r:id="rId4"/>
                        </a:rPr>
                        <a:t>CCSS.ELA-LITERACY.RL.5.6</a:t>
                      </a:r>
                      <a:r>
                        <a:rPr lang="en-US" sz="1600" b="1" i="1" dirty="0" smtClean="0"/>
                        <a:t/>
                      </a:r>
                      <a:br>
                        <a:rPr lang="en-US" sz="1600" b="1" i="1" dirty="0" smtClean="0"/>
                      </a:br>
                      <a:r>
                        <a:rPr lang="en-US" sz="1600" b="1" i="1" dirty="0" smtClean="0"/>
                        <a:t>Describe how a narrator's or speaker's point of view influences how events are described </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99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cap="all" dirty="0" smtClean="0">
                          <a:hlinkClick r:id="rId5"/>
                        </a:rPr>
                        <a:t>CCSS.ELA-LITERACY.RL.5.9</a:t>
                      </a:r>
                      <a:r>
                        <a:rPr lang="en-US" sz="1600" b="1" i="1" dirty="0" smtClean="0"/>
                        <a:t/>
                      </a:r>
                      <a:br>
                        <a:rPr lang="en-US" sz="1600" b="1" i="1" dirty="0" smtClean="0"/>
                      </a:br>
                      <a:r>
                        <a:rPr lang="en-US" sz="1600" b="1" i="1" dirty="0" smtClean="0"/>
                        <a:t>Compare and contrast stories in the same genre </a:t>
                      </a:r>
                    </a:p>
                  </a:txBody>
                  <a:tcPr marL="45720" marR="4572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r>
              <a:tr h="798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lang="en-US" sz="1800" b="1" i="1" cap="all" dirty="0" smtClean="0">
                          <a:hlinkClick r:id="rId6"/>
                        </a:rPr>
                        <a:t>CCSS.ELA-LITERACY.RL.5.2</a:t>
                      </a:r>
                      <a:r>
                        <a:rPr lang="en-US" sz="1800" b="1" i="1" dirty="0" smtClean="0"/>
                        <a:t/>
                      </a:r>
                      <a:br>
                        <a:rPr lang="en-US" sz="1800" b="1" i="1" dirty="0" smtClean="0"/>
                      </a:br>
                      <a:r>
                        <a:rPr lang="en-US" sz="1600" b="1" i="1" dirty="0" smtClean="0"/>
                        <a:t>Determine a theme of a story, drama, or poem from details in the text</a:t>
                      </a:r>
                      <a:endParaRPr lang="en-US" sz="1800" b="1" i="1" dirty="0" smtClean="0"/>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pSp>
        <p:nvGrpSpPr>
          <p:cNvPr id="2" name="Group 57"/>
          <p:cNvGrpSpPr/>
          <p:nvPr/>
        </p:nvGrpSpPr>
        <p:grpSpPr>
          <a:xfrm>
            <a:off x="457200" y="101212"/>
            <a:ext cx="8229600" cy="1143000"/>
            <a:chOff x="0" y="0"/>
            <a:chExt cx="8229600" cy="1143000"/>
          </a:xfrm>
        </p:grpSpPr>
        <p:sp>
          <p:nvSpPr>
            <p:cNvPr id="55" name="Shape 55"/>
            <p:cNvSpPr/>
            <p:nvPr/>
          </p:nvSpPr>
          <p:spPr>
            <a:xfrm>
              <a:off x="0" y="0"/>
              <a:ext cx="8229600" cy="1143000"/>
            </a:xfrm>
            <a:prstGeom prst="rect">
              <a:avLst/>
            </a:prstGeom>
            <a:solidFill>
              <a:srgbClr val="1F497D"/>
            </a:solidFill>
            <a:ln w="57150" cap="flat">
              <a:solidFill>
                <a:srgbClr val="F6A20A"/>
              </a:solidFill>
              <a:prstDash val="solid"/>
              <a:bevel/>
            </a:ln>
            <a:effectLst/>
          </p:spPr>
          <p:txBody>
            <a:bodyPr wrap="square" lIns="0" tIns="0" rIns="0" bIns="0" numCol="1" anchor="ctr">
              <a:noAutofit/>
            </a:bodyPr>
            <a:lstStyle/>
            <a:p>
              <a:pPr lvl="0" algn="ctr"/>
              <a:endParaRPr/>
            </a:p>
          </p:txBody>
        </p:sp>
        <p:sp>
          <p:nvSpPr>
            <p:cNvPr id="56" name="Shape 56"/>
            <p:cNvSpPr/>
            <p:nvPr/>
          </p:nvSpPr>
          <p:spPr>
            <a:xfrm>
              <a:off x="0" y="140613"/>
              <a:ext cx="8229600" cy="861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800" b="1">
                  <a:solidFill>
                    <a:srgbClr val="FFFFFF"/>
                  </a:solidFill>
                </a:defRPr>
              </a:lvl1pPr>
            </a:lstStyle>
            <a:p>
              <a:pPr lvl="0">
                <a:defRPr sz="1800" b="0">
                  <a:solidFill>
                    <a:srgbClr val="000000"/>
                  </a:solidFill>
                </a:defRPr>
              </a:pPr>
              <a:r>
                <a:rPr sz="2800" b="1" dirty="0">
                  <a:solidFill>
                    <a:srgbClr val="FFFFFF"/>
                  </a:solidFill>
                </a:rPr>
                <a:t>Determine the relative importance of the standard being taught during the SGO </a:t>
              </a:r>
              <a:r>
                <a:rPr sz="2800" b="1" dirty="0" smtClean="0">
                  <a:solidFill>
                    <a:srgbClr val="FFFFFF"/>
                  </a:solidFill>
                </a:rPr>
                <a:t>period</a:t>
              </a:r>
              <a:r>
                <a:rPr lang="en-US" sz="2800" b="1" dirty="0" smtClean="0">
                  <a:solidFill>
                    <a:srgbClr val="FFFFFF"/>
                  </a:solidFill>
                </a:rPr>
                <a:t>*</a:t>
              </a:r>
              <a:endParaRPr sz="2800" b="1" dirty="0">
                <a:solidFill>
                  <a:srgbClr val="FFFFFF"/>
                </a:solidFill>
              </a:endParaRPr>
            </a:p>
          </p:txBody>
        </p:sp>
      </p:grpSp>
      <p:sp>
        <p:nvSpPr>
          <p:cNvPr id="12" name="Slide Number Placeholder 11"/>
          <p:cNvSpPr>
            <a:spLocks noGrp="1"/>
          </p:cNvSpPr>
          <p:nvPr>
            <p:ph type="sldNum" sz="quarter" idx="12"/>
          </p:nvPr>
        </p:nvSpPr>
        <p:spPr/>
        <p:txBody>
          <a:bodyPr/>
          <a:lstStyle/>
          <a:p>
            <a:fld id="{75D383DA-9A8A-4624-B277-3E26864D20C8}" type="slidenum">
              <a:rPr lang="en-US" smtClean="0"/>
              <a:pPr/>
              <a:t>31</a:t>
            </a:fld>
            <a:endParaRPr lang="en-US"/>
          </a:p>
        </p:txBody>
      </p:sp>
      <p:graphicFrame>
        <p:nvGraphicFramePr>
          <p:cNvPr id="13" name="Table 62"/>
          <p:cNvGraphicFramePr/>
          <p:nvPr/>
        </p:nvGraphicFramePr>
        <p:xfrm>
          <a:off x="4934607" y="1392592"/>
          <a:ext cx="1790700" cy="3778474"/>
        </p:xfrm>
        <a:graphic>
          <a:graphicData uri="http://schemas.openxmlformats.org/drawingml/2006/table">
            <a:tbl>
              <a:tblPr firstRow="1" bandRow="1"/>
              <a:tblGrid>
                <a:gridCol w="914400"/>
                <a:gridCol w="876300"/>
              </a:tblGrid>
              <a:tr h="457434">
                <a:tc>
                  <a:txBody>
                    <a:bodyPr/>
                    <a:lstStyle/>
                    <a:p>
                      <a:pPr lvl="0" algn="ctr">
                        <a:defRPr sz="1800" b="0" i="0">
                          <a:solidFill>
                            <a:srgbClr val="000000"/>
                          </a:solidFill>
                        </a:defRPr>
                      </a:pPr>
                      <a:r>
                        <a:rPr b="1" dirty="0" smtClean="0">
                          <a:solidFill>
                            <a:srgbClr val="FFFFFF"/>
                          </a:solidFill>
                        </a:rPr>
                        <a:t>Rating</a:t>
                      </a:r>
                      <a:r>
                        <a:rPr lang="en-US" b="1" dirty="0" smtClean="0">
                          <a:solidFill>
                            <a:srgbClr val="FFFFFF"/>
                          </a:solidFill>
                        </a:rPr>
                        <a:t>*</a:t>
                      </a:r>
                      <a:endParaRPr b="1" dirty="0">
                        <a:solidFill>
                          <a:srgbClr val="FFFFFF"/>
                        </a:solidFill>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c>
                  <a:txBody>
                    <a:bodyPr/>
                    <a:lstStyle/>
                    <a:p>
                      <a:pPr lvl="0" algn="ctr">
                        <a:defRPr sz="1800" b="0" i="0">
                          <a:solidFill>
                            <a:srgbClr val="000000"/>
                          </a:solidFill>
                        </a:defRPr>
                      </a:pPr>
                      <a:r>
                        <a:rPr b="1" dirty="0" smtClean="0">
                          <a:solidFill>
                            <a:srgbClr val="FFFFFF"/>
                          </a:solidFill>
                        </a:rPr>
                        <a:t>Rank</a:t>
                      </a:r>
                      <a:r>
                        <a:rPr lang="en-US" b="1" dirty="0" smtClean="0">
                          <a:solidFill>
                            <a:srgbClr val="FFFFFF"/>
                          </a:solidFill>
                        </a:rPr>
                        <a:t>*</a:t>
                      </a:r>
                      <a:endParaRPr b="1" dirty="0">
                        <a:solidFill>
                          <a:srgbClr val="FFFFFF"/>
                        </a:solidFill>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r>
              <a:tr h="830260">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30260">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30260">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30260">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bl>
          </a:graphicData>
        </a:graphic>
      </p:graphicFrame>
      <p:sp>
        <p:nvSpPr>
          <p:cNvPr id="10" name="Shape 61"/>
          <p:cNvSpPr/>
          <p:nvPr/>
        </p:nvSpPr>
        <p:spPr>
          <a:xfrm>
            <a:off x="232950" y="5295603"/>
            <a:ext cx="8816454" cy="1231106"/>
          </a:xfrm>
          <a:prstGeom prst="rect">
            <a:avLst/>
          </a:prstGeom>
          <a:solidFill>
            <a:schemeClr val="bg1"/>
          </a:solidFill>
          <a:ln w="38100">
            <a:solidFill>
              <a:srgbClr val="F6A20A"/>
            </a:solidFill>
          </a:ln>
          <a:extLst>
            <a:ext uri="{C572A759-6A51-4108-AA02-DFA0A04FC94B}">
              <ma14:wrappingTextBoxFlag xmlns="" xmlns:ma14="http://schemas.microsoft.com/office/mac/drawingml/2011/main" val="1"/>
            </a:ext>
          </a:extLst>
        </p:spPr>
        <p:txBody>
          <a:bodyPr wrap="square" lIns="0" tIns="0" rIns="0" bIns="0">
            <a:spAutoFit/>
          </a:bodyPr>
          <a:lstStyle/>
          <a:p>
            <a:pPr marL="91440" lvl="0"/>
            <a:r>
              <a:rPr sz="1600" b="1" dirty="0"/>
              <a:t>Rationale for Rating and </a:t>
            </a:r>
            <a:r>
              <a:rPr sz="1600" b="1" dirty="0" smtClean="0"/>
              <a:t>Rank</a:t>
            </a:r>
            <a:r>
              <a:rPr lang="en-US" sz="1600" b="1" dirty="0" smtClean="0"/>
              <a:t>*</a:t>
            </a:r>
          </a:p>
          <a:p>
            <a:pPr marL="91440" lvl="0"/>
            <a:endParaRPr lang="en-US" sz="1600" b="1" dirty="0" smtClean="0"/>
          </a:p>
          <a:p>
            <a:pPr marL="91440" lvl="0"/>
            <a:endParaRPr lang="en-US" sz="1600" b="1" dirty="0" smtClean="0"/>
          </a:p>
          <a:p>
            <a:pPr marL="91440" lvl="0"/>
            <a:endParaRPr lang="en-US" sz="1600" b="1" dirty="0" smtClean="0"/>
          </a:p>
          <a:p>
            <a:pPr marL="91440" lvl="0"/>
            <a:endParaRPr lang="en-US" sz="1600" b="1" dirty="0" smtClean="0"/>
          </a:p>
        </p:txBody>
      </p:sp>
      <p:sp>
        <p:nvSpPr>
          <p:cNvPr id="11" name="TextBox 10"/>
          <p:cNvSpPr txBox="1"/>
          <p:nvPr/>
        </p:nvSpPr>
        <p:spPr>
          <a:xfrm>
            <a:off x="315310" y="6479622"/>
            <a:ext cx="4493173" cy="369332"/>
          </a:xfrm>
          <a:prstGeom prst="rect">
            <a:avLst/>
          </a:prstGeom>
          <a:noFill/>
        </p:spPr>
        <p:txBody>
          <a:bodyPr wrap="square" rtlCol="0">
            <a:spAutoFit/>
          </a:bodyPr>
          <a:lstStyle/>
          <a:p>
            <a:r>
              <a:rPr lang="en-US" b="1" dirty="0" smtClean="0"/>
              <a:t>* Answers will vary based on many factors.</a:t>
            </a:r>
            <a:endParaRPr lang="en-US" b="1" dirty="0"/>
          </a:p>
        </p:txBody>
      </p:sp>
    </p:spTree>
  </p:cSld>
  <p:clrMapOvr>
    <a:masterClrMapping/>
  </p:clrMapOvr>
  <p:transition/>
  <p:timing>
    <p:tnLst>
      <p:par>
        <p:cTn id="1" dur="indefinite" restart="never" fill="hold"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4"/>
          <p:cNvGraphicFramePr/>
          <p:nvPr/>
        </p:nvGraphicFramePr>
        <p:xfrm>
          <a:off x="457200" y="1350575"/>
          <a:ext cx="4267200" cy="3710155"/>
        </p:xfrm>
        <a:graphic>
          <a:graphicData uri="http://schemas.openxmlformats.org/drawingml/2006/table">
            <a:tbl>
              <a:tblPr firstRow="1" bandRow="1"/>
              <a:tblGrid>
                <a:gridCol w="4267200"/>
              </a:tblGrid>
              <a:tr h="493991">
                <a:tc>
                  <a:txBody>
                    <a:bodyPr/>
                    <a:lstStyle/>
                    <a:p>
                      <a:pPr lvl="0" algn="ctr">
                        <a:defRPr sz="1800" b="0" i="0">
                          <a:solidFill>
                            <a:srgbClr val="000000"/>
                          </a:solidFill>
                        </a:defRPr>
                      </a:pPr>
                      <a:r>
                        <a:rPr b="1" dirty="0">
                          <a:solidFill>
                            <a:srgbClr val="FFFFFF"/>
                          </a:solidFill>
                        </a:rPr>
                        <a:t>Standard Name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r>
              <a:tr h="804041">
                <a:tc>
                  <a:txBody>
                    <a:bodyPr/>
                    <a:lstStyle/>
                    <a:p>
                      <a:pPr lvl="0" algn="l">
                        <a:defRPr sz="1800" b="0" i="0"/>
                      </a:pPr>
                      <a:endParaRPr sz="1600" b="1" i="1" dirty="0"/>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804041">
                <a:tc>
                  <a:txBody>
                    <a:bodyPr/>
                    <a:lstStyle/>
                    <a:p>
                      <a:pPr lvl="0" algn="l">
                        <a:defRPr sz="1800" b="0" i="0"/>
                      </a:pPr>
                      <a:endParaRPr sz="1600" b="1" i="1" dirty="0"/>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804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endParaRPr lang="en-US" sz="1600" b="1" i="1" dirty="0" smtClean="0"/>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804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endParaRPr lang="en-US" sz="1600" b="1" i="1" dirty="0" smtClean="0"/>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pSp>
        <p:nvGrpSpPr>
          <p:cNvPr id="2" name="Group 57"/>
          <p:cNvGrpSpPr/>
          <p:nvPr/>
        </p:nvGrpSpPr>
        <p:grpSpPr>
          <a:xfrm>
            <a:off x="457200" y="101212"/>
            <a:ext cx="8229600" cy="1143000"/>
            <a:chOff x="0" y="0"/>
            <a:chExt cx="8229600" cy="1143000"/>
          </a:xfrm>
        </p:grpSpPr>
        <p:sp>
          <p:nvSpPr>
            <p:cNvPr id="55" name="Shape 55"/>
            <p:cNvSpPr/>
            <p:nvPr/>
          </p:nvSpPr>
          <p:spPr>
            <a:xfrm>
              <a:off x="0" y="0"/>
              <a:ext cx="8229600" cy="1143000"/>
            </a:xfrm>
            <a:prstGeom prst="rect">
              <a:avLst/>
            </a:prstGeom>
            <a:solidFill>
              <a:srgbClr val="1F497D"/>
            </a:solidFill>
            <a:ln w="57150" cap="flat">
              <a:solidFill>
                <a:srgbClr val="F6A20A"/>
              </a:solidFill>
              <a:prstDash val="solid"/>
              <a:bevel/>
            </a:ln>
            <a:effectLst/>
          </p:spPr>
          <p:txBody>
            <a:bodyPr wrap="square" lIns="0" tIns="0" rIns="0" bIns="0" numCol="1" anchor="ctr">
              <a:noAutofit/>
            </a:bodyPr>
            <a:lstStyle/>
            <a:p>
              <a:pPr lvl="0" algn="ctr"/>
              <a:endParaRPr/>
            </a:p>
          </p:txBody>
        </p:sp>
        <p:sp>
          <p:nvSpPr>
            <p:cNvPr id="56" name="Shape 56"/>
            <p:cNvSpPr/>
            <p:nvPr/>
          </p:nvSpPr>
          <p:spPr>
            <a:xfrm>
              <a:off x="0" y="140613"/>
              <a:ext cx="8229600" cy="861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800" b="1">
                  <a:solidFill>
                    <a:srgbClr val="FFFFFF"/>
                  </a:solidFill>
                </a:defRPr>
              </a:lvl1pPr>
            </a:lstStyle>
            <a:p>
              <a:pPr lvl="0">
                <a:defRPr sz="1800" b="0">
                  <a:solidFill>
                    <a:srgbClr val="000000"/>
                  </a:solidFill>
                </a:defRPr>
              </a:pPr>
              <a:r>
                <a:rPr sz="2800" b="1" dirty="0">
                  <a:solidFill>
                    <a:srgbClr val="FFFFFF"/>
                  </a:solidFill>
                </a:rPr>
                <a:t>Determine the relative importance of the standard being taught during the SGO </a:t>
              </a:r>
              <a:r>
                <a:rPr sz="2800" b="1" dirty="0" smtClean="0">
                  <a:solidFill>
                    <a:srgbClr val="FFFFFF"/>
                  </a:solidFill>
                </a:rPr>
                <a:t>period</a:t>
              </a:r>
              <a:r>
                <a:rPr lang="en-US" sz="2800" b="1" dirty="0" smtClean="0">
                  <a:solidFill>
                    <a:srgbClr val="FFFFFF"/>
                  </a:solidFill>
                </a:rPr>
                <a:t>*</a:t>
              </a:r>
              <a:endParaRPr sz="2800" b="1" dirty="0">
                <a:solidFill>
                  <a:srgbClr val="FFFFFF"/>
                </a:solidFill>
              </a:endParaRPr>
            </a:p>
          </p:txBody>
        </p:sp>
      </p:grpSp>
      <p:graphicFrame>
        <p:nvGraphicFramePr>
          <p:cNvPr id="59" name="Table 59"/>
          <p:cNvGraphicFramePr/>
          <p:nvPr/>
        </p:nvGraphicFramePr>
        <p:xfrm>
          <a:off x="6781800" y="1350574"/>
          <a:ext cx="2019300" cy="3716740"/>
        </p:xfrm>
        <a:graphic>
          <a:graphicData uri="http://schemas.openxmlformats.org/drawingml/2006/table">
            <a:tbl>
              <a:tblPr firstRow="1" bandRow="1"/>
              <a:tblGrid>
                <a:gridCol w="2019300"/>
              </a:tblGrid>
              <a:tr h="449424">
                <a:tc>
                  <a:txBody>
                    <a:bodyPr/>
                    <a:lstStyle/>
                    <a:p>
                      <a:pPr lvl="0" algn="ctr">
                        <a:defRPr sz="1800" b="0" i="0">
                          <a:solidFill>
                            <a:srgbClr val="000000"/>
                          </a:solidFill>
                        </a:defRPr>
                      </a:pPr>
                      <a:r>
                        <a:rPr b="1" dirty="0">
                          <a:solidFill>
                            <a:schemeClr val="tx1"/>
                          </a:solidFill>
                        </a:rPr>
                        <a:t>Assessment Design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6A20A"/>
                    </a:solidFill>
                  </a:tcPr>
                </a:tc>
              </a:tr>
              <a:tr h="3267316">
                <a:tc>
                  <a:txBody>
                    <a:bodyPr/>
                    <a:lstStyle/>
                    <a:p>
                      <a:pPr lvl="0" algn="ctr">
                        <a:defRPr sz="1800" b="0" i="0"/>
                      </a:pPr>
                      <a:r>
                        <a:rPr b="1" i="1" dirty="0"/>
                        <a:t>More Questions/Points</a:t>
                      </a:r>
                    </a:p>
                    <a:p>
                      <a:pPr lvl="0" algn="ctr">
                        <a:defRPr sz="1800" b="0" i="0"/>
                      </a:pPr>
                      <a:endParaRPr b="1" i="1" dirty="0"/>
                    </a:p>
                    <a:p>
                      <a:pPr lvl="0" algn="ctr">
                        <a:defRPr sz="1800" b="0" i="0"/>
                      </a:pPr>
                      <a:endParaRPr b="1" i="1" dirty="0"/>
                    </a:p>
                    <a:p>
                      <a:pPr lvl="0" algn="ctr">
                        <a:defRPr sz="1800" b="0" i="0"/>
                      </a:pPr>
                      <a:endParaRPr b="1" i="1" dirty="0"/>
                    </a:p>
                    <a:p>
                      <a:pPr lvl="0" algn="ctr">
                        <a:defRPr sz="1800" b="0" i="0"/>
                      </a:pPr>
                      <a:endParaRPr b="1" i="1" dirty="0"/>
                    </a:p>
                    <a:p>
                      <a:pPr lvl="0" algn="ctr">
                        <a:defRPr sz="1800" b="0" i="0"/>
                      </a:pPr>
                      <a:endParaRPr b="1" i="1" dirty="0"/>
                    </a:p>
                    <a:p>
                      <a:pPr lvl="0" algn="ctr">
                        <a:defRPr sz="1800" b="0" i="0"/>
                      </a:pPr>
                      <a:endParaRPr b="1" i="1" dirty="0"/>
                    </a:p>
                    <a:p>
                      <a:pPr lvl="0" algn="ctr">
                        <a:defRPr sz="1800" b="0" i="0"/>
                      </a:pPr>
                      <a:endParaRPr b="1" i="1" dirty="0"/>
                    </a:p>
                    <a:p>
                      <a:pPr lvl="0" algn="ctr">
                        <a:defRPr sz="1800" b="0" i="0"/>
                      </a:pPr>
                      <a:r>
                        <a:rPr b="1" i="1" dirty="0"/>
                        <a:t>Fewer Questions/Points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
        <p:nvSpPr>
          <p:cNvPr id="60" name="Shape 60"/>
          <p:cNvSpPr/>
          <p:nvPr/>
        </p:nvSpPr>
        <p:spPr>
          <a:xfrm>
            <a:off x="7543800" y="3124200"/>
            <a:ext cx="3810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rgbClr val="4F81BD"/>
          </a:solidFill>
          <a:ln w="25400">
            <a:solidFill>
              <a:srgbClr val="3A5E8A"/>
            </a:solidFill>
          </a:ln>
        </p:spPr>
        <p:txBody>
          <a:bodyPr lIns="0" tIns="0" rIns="0" bIns="0" anchor="ctr"/>
          <a:lstStyle/>
          <a:p>
            <a:pPr lvl="0" algn="ctr">
              <a:defRPr>
                <a:solidFill>
                  <a:srgbClr val="FFFFFF"/>
                </a:solidFill>
              </a:defRPr>
            </a:pPr>
            <a:endParaRPr/>
          </a:p>
        </p:txBody>
      </p:sp>
      <p:graphicFrame>
        <p:nvGraphicFramePr>
          <p:cNvPr id="62" name="Table 62"/>
          <p:cNvGraphicFramePr/>
          <p:nvPr/>
        </p:nvGraphicFramePr>
        <p:xfrm>
          <a:off x="4876800" y="1350574"/>
          <a:ext cx="1790700" cy="3703093"/>
        </p:xfrm>
        <a:graphic>
          <a:graphicData uri="http://schemas.openxmlformats.org/drawingml/2006/table">
            <a:tbl>
              <a:tblPr firstRow="1" bandRow="1"/>
              <a:tblGrid>
                <a:gridCol w="914400"/>
                <a:gridCol w="876300"/>
              </a:tblGrid>
              <a:tr h="442766">
                <a:tc>
                  <a:txBody>
                    <a:bodyPr/>
                    <a:lstStyle/>
                    <a:p>
                      <a:pPr lvl="0" algn="ctr">
                        <a:defRPr sz="1800" b="0" i="0">
                          <a:solidFill>
                            <a:srgbClr val="000000"/>
                          </a:solidFill>
                        </a:defRPr>
                      </a:pPr>
                      <a:r>
                        <a:rPr b="1" dirty="0">
                          <a:solidFill>
                            <a:srgbClr val="FFFFFF"/>
                          </a:solidFill>
                        </a:rPr>
                        <a:t>Rating</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c>
                  <a:txBody>
                    <a:bodyPr/>
                    <a:lstStyle/>
                    <a:p>
                      <a:pPr lvl="0" algn="ctr">
                        <a:defRPr sz="1800" b="0" i="0">
                          <a:solidFill>
                            <a:srgbClr val="000000"/>
                          </a:solidFill>
                        </a:defRPr>
                      </a:pPr>
                      <a:r>
                        <a:rPr b="1">
                          <a:solidFill>
                            <a:srgbClr val="FFFFFF"/>
                          </a:solidFill>
                        </a:rPr>
                        <a:t>Rank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r>
              <a:tr h="871968">
                <a:tc>
                  <a:txBody>
                    <a:bodyPr/>
                    <a:lstStyle/>
                    <a:p>
                      <a:pPr lvl="0" algn="ctr">
                        <a:defRPr sz="1800" b="0" i="0"/>
                      </a:pPr>
                      <a:r>
                        <a:rPr b="1" i="1" dirty="0"/>
                        <a:t>4</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defRPr sz="1800" b="0" i="0"/>
                      </a:pPr>
                      <a:r>
                        <a:rPr b="1" i="1" dirty="0"/>
                        <a:t>1</a:t>
                      </a:r>
                      <a:r>
                        <a:rPr b="1" i="1" baseline="30000" dirty="0"/>
                        <a:t>st</a:t>
                      </a:r>
                      <a:r>
                        <a:rPr b="1" i="1" dirty="0"/>
                        <a:t> </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828024">
                <a:tc>
                  <a:txBody>
                    <a:bodyPr/>
                    <a:lstStyle/>
                    <a:p>
                      <a:pPr lvl="0" algn="ctr">
                        <a:defRPr sz="1800" b="0" i="0"/>
                      </a:pPr>
                      <a:r>
                        <a:rPr b="1" i="1"/>
                        <a:t>4</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defRPr sz="1800" b="0" i="0"/>
                      </a:pPr>
                      <a:r>
                        <a:rPr b="1" i="1"/>
                        <a:t>2</a:t>
                      </a:r>
                      <a:r>
                        <a:rPr b="1" i="1" baseline="30000"/>
                        <a:t>nd</a:t>
                      </a:r>
                      <a:r>
                        <a:rPr b="1" i="1"/>
                        <a:t> </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850651">
                <a:tc>
                  <a:txBody>
                    <a:bodyPr/>
                    <a:lstStyle/>
                    <a:p>
                      <a:pPr lvl="0" algn="ctr">
                        <a:defRPr sz="1800" b="0" i="0"/>
                      </a:pPr>
                      <a:r>
                        <a:rPr lang="en-US" b="1" i="1" dirty="0" smtClean="0"/>
                        <a:t>2</a:t>
                      </a: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defRPr sz="1800" b="0" i="0"/>
                      </a:pPr>
                      <a:r>
                        <a:rPr b="1" i="1"/>
                        <a:t>3</a:t>
                      </a:r>
                      <a:r>
                        <a:rPr b="1" i="1" baseline="30000"/>
                        <a:t>rd</a:t>
                      </a:r>
                      <a:r>
                        <a:rPr b="1" i="1"/>
                        <a:t> </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09684">
                <a:tc>
                  <a:txBody>
                    <a:bodyPr/>
                    <a:lstStyle/>
                    <a:p>
                      <a:pPr lvl="0" algn="ctr">
                        <a:defRPr sz="1800" b="0" i="0"/>
                      </a:pPr>
                      <a:r>
                        <a:rPr lang="en-US" b="1" i="1" dirty="0" smtClean="0"/>
                        <a:t>2</a:t>
                      </a: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ctr">
                        <a:defRPr sz="1800" b="0" i="0"/>
                      </a:pPr>
                      <a:r>
                        <a:rPr b="1" i="1" dirty="0"/>
                        <a:t>4</a:t>
                      </a:r>
                      <a:r>
                        <a:rPr b="1" i="1" baseline="30000" dirty="0"/>
                        <a:t>th</a:t>
                      </a:r>
                      <a:r>
                        <a:rPr b="1" i="1" dirty="0"/>
                        <a:t> </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
        <p:nvSpPr>
          <p:cNvPr id="11" name="Shape 61"/>
          <p:cNvSpPr/>
          <p:nvPr/>
        </p:nvSpPr>
        <p:spPr>
          <a:xfrm>
            <a:off x="163773" y="5169474"/>
            <a:ext cx="8816454" cy="1231106"/>
          </a:xfrm>
          <a:prstGeom prst="rect">
            <a:avLst/>
          </a:prstGeom>
          <a:solidFill>
            <a:schemeClr val="bg1"/>
          </a:solidFill>
          <a:ln w="38100">
            <a:solidFill>
              <a:srgbClr val="F6A20A"/>
            </a:solidFill>
          </a:ln>
          <a:extLst>
            <a:ext uri="{C572A759-6A51-4108-AA02-DFA0A04FC94B}">
              <ma14:wrappingTextBoxFlag xmlns="" xmlns:ma14="http://schemas.microsoft.com/office/mac/drawingml/2011/main" val="1"/>
            </a:ext>
          </a:extLst>
        </p:spPr>
        <p:txBody>
          <a:bodyPr wrap="square" lIns="0" tIns="0" rIns="0" bIns="0">
            <a:spAutoFit/>
          </a:bodyPr>
          <a:lstStyle/>
          <a:p>
            <a:pPr marL="91440" lvl="0"/>
            <a:r>
              <a:rPr sz="1600" b="1" dirty="0"/>
              <a:t>Rationale for Rating and </a:t>
            </a:r>
            <a:r>
              <a:rPr sz="1600" b="1" dirty="0" smtClean="0"/>
              <a:t>Rank</a:t>
            </a:r>
            <a:r>
              <a:rPr lang="en-US" sz="1600" b="1" dirty="0" smtClean="0"/>
              <a:t>*</a:t>
            </a:r>
          </a:p>
          <a:p>
            <a:pPr marL="91440" lvl="0"/>
            <a:endParaRPr lang="en-US" sz="1600" b="1" dirty="0" smtClean="0"/>
          </a:p>
          <a:p>
            <a:pPr marL="91440" lvl="0"/>
            <a:endParaRPr lang="en-US" sz="1600" b="1" dirty="0" smtClean="0"/>
          </a:p>
          <a:p>
            <a:pPr marL="91440" lvl="0"/>
            <a:endParaRPr lang="en-US" sz="1600" b="1" dirty="0" smtClean="0"/>
          </a:p>
          <a:p>
            <a:pPr marL="91440" lvl="0"/>
            <a:endParaRPr lang="en-US" sz="1600" b="1" dirty="0" smtClean="0"/>
          </a:p>
        </p:txBody>
      </p:sp>
      <p:sp>
        <p:nvSpPr>
          <p:cNvPr id="12" name="Slide Number Placeholder 11"/>
          <p:cNvSpPr>
            <a:spLocks noGrp="1"/>
          </p:cNvSpPr>
          <p:nvPr>
            <p:ph type="sldNum" sz="quarter" idx="12"/>
          </p:nvPr>
        </p:nvSpPr>
        <p:spPr/>
        <p:txBody>
          <a:bodyPr/>
          <a:lstStyle/>
          <a:p>
            <a:fld id="{75D383DA-9A8A-4624-B277-3E26864D20C8}" type="slidenum">
              <a:rPr lang="en-US" smtClean="0"/>
              <a:pPr/>
              <a:t>32</a:t>
            </a:fld>
            <a:endParaRPr lang="en-US"/>
          </a:p>
        </p:txBody>
      </p:sp>
      <p:graphicFrame>
        <p:nvGraphicFramePr>
          <p:cNvPr id="13" name="Table 62"/>
          <p:cNvGraphicFramePr/>
          <p:nvPr/>
        </p:nvGraphicFramePr>
        <p:xfrm>
          <a:off x="4871545" y="1361084"/>
          <a:ext cx="1790700" cy="3703094"/>
        </p:xfrm>
        <a:graphic>
          <a:graphicData uri="http://schemas.openxmlformats.org/drawingml/2006/table">
            <a:tbl>
              <a:tblPr firstRow="1" bandRow="1"/>
              <a:tblGrid>
                <a:gridCol w="914400"/>
                <a:gridCol w="876300"/>
              </a:tblGrid>
              <a:tr h="442766">
                <a:tc>
                  <a:txBody>
                    <a:bodyPr/>
                    <a:lstStyle/>
                    <a:p>
                      <a:pPr lvl="0" algn="ctr">
                        <a:defRPr sz="1800" b="0" i="0">
                          <a:solidFill>
                            <a:srgbClr val="000000"/>
                          </a:solidFill>
                        </a:defRPr>
                      </a:pPr>
                      <a:r>
                        <a:rPr b="1" dirty="0" smtClean="0">
                          <a:solidFill>
                            <a:srgbClr val="FFFFFF"/>
                          </a:solidFill>
                        </a:rPr>
                        <a:t>Rating</a:t>
                      </a:r>
                      <a:r>
                        <a:rPr lang="en-US" b="1" dirty="0" smtClean="0">
                          <a:solidFill>
                            <a:srgbClr val="FFFFFF"/>
                          </a:solidFill>
                        </a:rPr>
                        <a:t>*</a:t>
                      </a:r>
                      <a:endParaRPr b="1" dirty="0">
                        <a:solidFill>
                          <a:srgbClr val="FFFFFF"/>
                        </a:solidFill>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c>
                  <a:txBody>
                    <a:bodyPr/>
                    <a:lstStyle/>
                    <a:p>
                      <a:pPr lvl="0" algn="ctr">
                        <a:defRPr sz="1800" b="0" i="0">
                          <a:solidFill>
                            <a:srgbClr val="000000"/>
                          </a:solidFill>
                        </a:defRPr>
                      </a:pPr>
                      <a:r>
                        <a:rPr b="1" dirty="0" smtClean="0">
                          <a:solidFill>
                            <a:srgbClr val="FFFFFF"/>
                          </a:solidFill>
                        </a:rPr>
                        <a:t>Rank</a:t>
                      </a:r>
                      <a:r>
                        <a:rPr lang="en-US" b="1" dirty="0" smtClean="0">
                          <a:solidFill>
                            <a:srgbClr val="FFFFFF"/>
                          </a:solidFill>
                        </a:rPr>
                        <a:t>*</a:t>
                      </a:r>
                      <a:endParaRPr b="1" dirty="0">
                        <a:solidFill>
                          <a:srgbClr val="FFFFFF"/>
                        </a:solidFill>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1F497D"/>
                    </a:solidFill>
                  </a:tcPr>
                </a:tc>
              </a:tr>
              <a:tr h="815082">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15082">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15082">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r h="815082">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c>
                  <a:txBody>
                    <a:bodyPr/>
                    <a:lstStyle/>
                    <a:p>
                      <a:pPr lvl="0" algn="ctr">
                        <a:defRPr sz="1800" b="0" i="0"/>
                      </a:pPr>
                      <a:endParaRPr b="1" i="1" dirty="0"/>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chemeClr val="tx2">
                        <a:lumMod val="20000"/>
                        <a:lumOff val="80000"/>
                      </a:schemeClr>
                    </a:solidFill>
                  </a:tcPr>
                </a:tc>
              </a:tr>
            </a:tbl>
          </a:graphicData>
        </a:graphic>
      </p:graphicFrame>
      <p:sp>
        <p:nvSpPr>
          <p:cNvPr id="14" name="TextBox 13"/>
          <p:cNvSpPr txBox="1"/>
          <p:nvPr/>
        </p:nvSpPr>
        <p:spPr>
          <a:xfrm>
            <a:off x="315310" y="6479622"/>
            <a:ext cx="4493173" cy="369332"/>
          </a:xfrm>
          <a:prstGeom prst="rect">
            <a:avLst/>
          </a:prstGeom>
          <a:noFill/>
        </p:spPr>
        <p:txBody>
          <a:bodyPr wrap="square" rtlCol="0">
            <a:spAutoFit/>
          </a:bodyPr>
          <a:lstStyle/>
          <a:p>
            <a:r>
              <a:rPr lang="en-US" b="1" dirty="0" smtClean="0"/>
              <a:t>* Answers will vary based on many factors.</a:t>
            </a:r>
            <a:endParaRPr lang="en-US" b="1" dirty="0"/>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2014-15 SGO Form</a:t>
            </a:r>
            <a:endParaRPr lang="en-US" sz="3200" dirty="0">
              <a:solidFill>
                <a:schemeClr val="bg1"/>
              </a:solidFill>
            </a:endParaRPr>
          </a:p>
        </p:txBody>
      </p:sp>
      <p:pic>
        <p:nvPicPr>
          <p:cNvPr id="6" name="Picture 5" descr="acheiveNJ.png"/>
          <p:cNvPicPr>
            <a:picLocks noChangeAspect="1"/>
          </p:cNvPicPr>
          <p:nvPr/>
        </p:nvPicPr>
        <p:blipFill>
          <a:blip r:embed="rId3" cstate="print"/>
          <a:stretch>
            <a:fillRect/>
          </a:stretch>
        </p:blipFill>
        <p:spPr>
          <a:xfrm>
            <a:off x="7391400" y="6032740"/>
            <a:ext cx="1371600" cy="672860"/>
          </a:xfrm>
          <a:prstGeom prst="rect">
            <a:avLst/>
          </a:prstGeom>
        </p:spPr>
      </p:pic>
      <p:sp>
        <p:nvSpPr>
          <p:cNvPr id="198658" name="AutoShape 2"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8660" name="AutoShape 4"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8662" name="AutoShape 6"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9" name="Table 8"/>
          <p:cNvGraphicFramePr>
            <a:graphicFrameLocks noGrp="1"/>
          </p:cNvGraphicFramePr>
          <p:nvPr/>
        </p:nvGraphicFramePr>
        <p:xfrm>
          <a:off x="452650" y="1580961"/>
          <a:ext cx="8202305" cy="1188720"/>
        </p:xfrm>
        <a:graphic>
          <a:graphicData uri="http://schemas.openxmlformats.org/drawingml/2006/table">
            <a:tbl>
              <a:tblPr/>
              <a:tblGrid>
                <a:gridCol w="8202305"/>
              </a:tblGrid>
              <a:tr h="968485">
                <a:tc>
                  <a:txBody>
                    <a:bodyPr/>
                    <a:lstStyle/>
                    <a:p>
                      <a:pPr marL="0" marR="0">
                        <a:lnSpc>
                          <a:spcPct val="100000"/>
                        </a:lnSpc>
                        <a:spcBef>
                          <a:spcPts val="0"/>
                        </a:spcBef>
                        <a:spcAft>
                          <a:spcPts val="0"/>
                        </a:spcAft>
                      </a:pPr>
                      <a:r>
                        <a:rPr lang="en-US" sz="2400" b="1" dirty="0">
                          <a:solidFill>
                            <a:schemeClr val="tx1"/>
                          </a:solidFill>
                          <a:latin typeface="Calibri"/>
                          <a:ea typeface="Calibri"/>
                          <a:cs typeface="Times New Roman"/>
                        </a:rPr>
                        <a:t>Rationale for Student Growth Objective</a:t>
                      </a:r>
                    </a:p>
                    <a:p>
                      <a:pPr marL="0" marR="0">
                        <a:lnSpc>
                          <a:spcPct val="100000"/>
                        </a:lnSpc>
                        <a:spcBef>
                          <a:spcPts val="0"/>
                        </a:spcBef>
                        <a:spcAft>
                          <a:spcPts val="0"/>
                        </a:spcAft>
                      </a:pPr>
                      <a:r>
                        <a:rPr lang="en-US" sz="1800" b="1" dirty="0">
                          <a:solidFill>
                            <a:schemeClr val="tx1"/>
                          </a:solidFill>
                          <a:latin typeface="Calibri"/>
                          <a:ea typeface="Calibri"/>
                          <a:cs typeface="Times New Roman"/>
                        </a:rPr>
                        <a:t>Name the content standards covered, state the rationale for how these standards are critical for the next level of the subject, other academic disciplines, and/or </a:t>
                      </a:r>
                      <a:r>
                        <a:rPr lang="en-US" sz="1800" b="1" dirty="0" smtClean="0">
                          <a:solidFill>
                            <a:schemeClr val="tx1"/>
                          </a:solidFill>
                          <a:latin typeface="Calibri"/>
                          <a:ea typeface="Calibri"/>
                          <a:cs typeface="Times New Roman"/>
                        </a:rPr>
                        <a:t>life/college/career. </a:t>
                      </a:r>
                      <a:r>
                        <a:rPr lang="en-US" sz="1800" dirty="0">
                          <a:solidFill>
                            <a:schemeClr val="tx1"/>
                          </a:solidFill>
                          <a:latin typeface="Calibri"/>
                          <a:ea typeface="Calibri"/>
                          <a:cs typeface="Times New Roman"/>
                        </a:rPr>
                        <a:t>Name and briefly describe the format of the assessment method.  </a:t>
                      </a:r>
                      <a:endParaRPr lang="en-US" sz="2400" dirty="0">
                        <a:solidFill>
                          <a:schemeClr val="tx1"/>
                        </a:solidFill>
                        <a:latin typeface="Calibri"/>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8" name="Slide Number Placeholder 7"/>
          <p:cNvSpPr>
            <a:spLocks noGrp="1"/>
          </p:cNvSpPr>
          <p:nvPr>
            <p:ph type="sldNum" sz="quarter" idx="12"/>
          </p:nvPr>
        </p:nvSpPr>
        <p:spPr/>
        <p:txBody>
          <a:bodyPr/>
          <a:lstStyle/>
          <a:p>
            <a:fld id="{75D383DA-9A8A-4624-B277-3E26864D20C8}" type="slidenum">
              <a:rPr lang="en-US" smtClean="0"/>
              <a:pPr/>
              <a:t>33</a:t>
            </a:fld>
            <a:endParaRPr lang="en-US"/>
          </a:p>
        </p:txBody>
      </p:sp>
      <p:sp>
        <p:nvSpPr>
          <p:cNvPr id="10" name="Rectangle 9"/>
          <p:cNvSpPr/>
          <p:nvPr/>
        </p:nvSpPr>
        <p:spPr>
          <a:xfrm>
            <a:off x="457199" y="2776824"/>
            <a:ext cx="8198069" cy="3596369"/>
          </a:xfrm>
          <a:prstGeom prst="rect">
            <a:avLst/>
          </a:prstGeom>
          <a:ln>
            <a:solidFill>
              <a:schemeClr val="tx1"/>
            </a:solidFill>
          </a:ln>
        </p:spPr>
        <p:txBody>
          <a:bodyPr wrap="square">
            <a:spAutoFit/>
          </a:bodyPr>
          <a:lstStyle/>
          <a:p>
            <a:pPr>
              <a:lnSpc>
                <a:spcPct val="115000"/>
              </a:lnSpc>
            </a:pPr>
            <a:r>
              <a:rPr lang="en-US" b="1" dirty="0" smtClean="0">
                <a:ea typeface="Calibri"/>
                <a:cs typeface="Times New Roman"/>
              </a:rPr>
              <a:t>Standards</a:t>
            </a:r>
            <a:endParaRPr lang="en-US" dirty="0" smtClean="0">
              <a:ea typeface="Calibri"/>
              <a:cs typeface="Times New Roman"/>
            </a:endParaRPr>
          </a:p>
          <a:p>
            <a:pPr>
              <a:lnSpc>
                <a:spcPct val="115000"/>
              </a:lnSpc>
            </a:pPr>
            <a:r>
              <a:rPr lang="en-US" dirty="0" smtClean="0">
                <a:ea typeface="Calibri"/>
                <a:cs typeface="Times New Roman"/>
              </a:rPr>
              <a:t>NJCCCS physical science 5.2.12 C, D and E  </a:t>
            </a:r>
          </a:p>
          <a:p>
            <a:pPr>
              <a:lnSpc>
                <a:spcPct val="115000"/>
              </a:lnSpc>
            </a:pPr>
            <a:r>
              <a:rPr lang="en-US" dirty="0" smtClean="0">
                <a:ea typeface="Calibri"/>
                <a:cs typeface="Times New Roman"/>
              </a:rPr>
              <a:t>NJCCCS science practices 5.1.12 A-D</a:t>
            </a:r>
          </a:p>
          <a:p>
            <a:pPr marL="342900" marR="0" lvl="0" indent="-342900">
              <a:lnSpc>
                <a:spcPct val="115000"/>
              </a:lnSpc>
              <a:spcBef>
                <a:spcPts val="0"/>
              </a:spcBef>
              <a:spcAft>
                <a:spcPts val="0"/>
              </a:spcAft>
              <a:buFont typeface="Symbol"/>
              <a:buChar char=""/>
            </a:pPr>
            <a:r>
              <a:rPr lang="en-US" dirty="0" smtClean="0">
                <a:ea typeface="Calibri"/>
                <a:cs typeface="Times New Roman"/>
              </a:rPr>
              <a:t>This SGO includes all of the NJCCCS related to physics  creating a foundation important for students who will take AP and/or college-level physics and is </a:t>
            </a:r>
            <a:r>
              <a:rPr lang="en-US" b="1" dirty="0" smtClean="0">
                <a:solidFill>
                  <a:schemeClr val="tx2"/>
                </a:solidFill>
                <a:ea typeface="Calibri"/>
                <a:cs typeface="Times New Roman"/>
              </a:rPr>
              <a:t>fundamental to many careers</a:t>
            </a:r>
            <a:r>
              <a:rPr lang="en-US" dirty="0" smtClean="0">
                <a:solidFill>
                  <a:schemeClr val="tx2"/>
                </a:solidFill>
                <a:ea typeface="Calibri"/>
                <a:cs typeface="Times New Roman"/>
              </a:rPr>
              <a:t> </a:t>
            </a:r>
            <a:r>
              <a:rPr lang="en-US" dirty="0" smtClean="0">
                <a:ea typeface="Calibri"/>
                <a:cs typeface="Times New Roman"/>
              </a:rPr>
              <a:t>including architecture, mechanics, engineering, medicine.</a:t>
            </a:r>
          </a:p>
          <a:p>
            <a:pPr marL="342900" marR="0" lvl="0" indent="-342900">
              <a:lnSpc>
                <a:spcPct val="115000"/>
              </a:lnSpc>
              <a:spcBef>
                <a:spcPts val="0"/>
              </a:spcBef>
              <a:spcAft>
                <a:spcPts val="0"/>
              </a:spcAft>
              <a:buFont typeface="Symbol"/>
              <a:buChar char=""/>
            </a:pPr>
            <a:r>
              <a:rPr lang="en-US" dirty="0" smtClean="0">
                <a:ea typeface="Calibri"/>
                <a:cs typeface="Times New Roman"/>
              </a:rPr>
              <a:t>The SGO also includes all of the science practice standards, standards </a:t>
            </a:r>
            <a:r>
              <a:rPr lang="en-US" b="1" dirty="0" smtClean="0">
                <a:solidFill>
                  <a:schemeClr val="tx2"/>
                </a:solidFill>
                <a:ea typeface="Calibri"/>
                <a:cs typeface="Times New Roman"/>
              </a:rPr>
              <a:t>crucial in helping student become scientific thinkers</a:t>
            </a:r>
            <a:r>
              <a:rPr lang="en-US" dirty="0" smtClean="0">
                <a:solidFill>
                  <a:schemeClr val="tx2"/>
                </a:solidFill>
                <a:ea typeface="Calibri"/>
                <a:cs typeface="Times New Roman"/>
              </a:rPr>
              <a:t>.</a:t>
            </a:r>
            <a:r>
              <a:rPr lang="en-US" dirty="0" smtClean="0">
                <a:ea typeface="Calibri"/>
                <a:cs typeface="Times New Roman"/>
              </a:rPr>
              <a:t>  This mindset is </a:t>
            </a:r>
            <a:r>
              <a:rPr lang="en-US" b="1" dirty="0" smtClean="0">
                <a:solidFill>
                  <a:schemeClr val="tx2"/>
                </a:solidFill>
                <a:ea typeface="Calibri"/>
                <a:cs typeface="Times New Roman"/>
              </a:rPr>
              <a:t>valuable for making  decisions </a:t>
            </a:r>
            <a:r>
              <a:rPr lang="en-US" dirty="0" smtClean="0">
                <a:ea typeface="Calibri"/>
                <a:cs typeface="Times New Roman"/>
              </a:rPr>
              <a:t>when a large amount of information is available and must be analyzed for value and accuracy.  It is </a:t>
            </a:r>
            <a:r>
              <a:rPr lang="en-US" b="1" dirty="0" smtClean="0">
                <a:solidFill>
                  <a:schemeClr val="tx2"/>
                </a:solidFill>
                <a:ea typeface="Calibri"/>
                <a:cs typeface="Times New Roman"/>
              </a:rPr>
              <a:t>critical in most academic disciplines.</a:t>
            </a:r>
            <a:endParaRPr lang="en-US" dirty="0" smtClean="0">
              <a:solidFill>
                <a:schemeClr val="tx2"/>
              </a:solidFill>
              <a:ea typeface="Calibri"/>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Using Commercial Products for SGOs</a:t>
            </a:r>
            <a:endParaRPr lang="en-US" sz="3200" dirty="0">
              <a:solidFill>
                <a:schemeClr val="bg1"/>
              </a:solidFill>
            </a:endParaRPr>
          </a:p>
        </p:txBody>
      </p:sp>
      <p:sp>
        <p:nvSpPr>
          <p:cNvPr id="198658" name="AutoShape 2"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8660" name="AutoShape 4"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8662" name="AutoShape 6" descr="data:image/jpeg;base64,/9j/4AAQSkZJRgABAQAAAQABAAD/2wCEAAkGBhMRERUUExQWFRMUGRsYFxcUGBgWHhscFx0XHBwlGRcYHSYfGxwkIRkcITcgJCgrLC44Hh4xNTAqQSgsLCwBCQoKDgwOGg8PGjQiHyQyKTU1LCw1NSwsMi4sKikvMjQsLDIpKTAsNiowLCwsLy8qKikqKzQpKiw0LTIsMSksLP/AABEIAHgAVgMBIgACEQEDEQH/xAAcAAACAwEBAQEAAAAAAAAAAAAABgQFBwECAwj/xAA3EAACAQMCBgAEBAQGAwEAAAABAgMABBESIQUGEyIxQRQyUWEHQnGBIzNSYoKDkaGiwSRy8Bb/xAAaAQACAwEBAAAAAAAAAAAAAAAABAECAwUG/8QALhEAAQQABAMHAwUAAAAAAAAAAQACAxEEEiExQZHwEyJRYYHR4QVx8RQzUrHB/9oADAMBAAIRAxEAPwDcaKKKEIooooQuUs8b55ihkMMSmaZfmAIVU/8AeQg4b+0At9hXnn7mM2sKpG2mWclQwGSij5mVT5fcKo8amXOwNYzf8TBQ9MlYlzuGOPqe4d0jHOS52JPrILCFoPF+f72MEjorjwoR2JJ2A1Mw8kgfKK+kXHpIIOvc30iHyx0xsmT6WLRnf0oOce/dZTwfjetwp6hAy+POdAOMLk92dxUriLNxO9WBGKwx7ZPrxrbB/MflA/T71PDRVtbVwPnUSxxSPpaGYgJNGCAGJ0gSxNloznbYsPuKawaymext4YI7GPsSQlycljsPmJ85L6fH0NWk3Nd00QZXWBbdcSu4SUSuoAfTv/LB/RiTjbG8Ky0OiqXlPjxvINbp05FYo6+tQAO3vBDA4O4zg+KKEK6ooooQiiiihCX+dOUY+IW7Rt2yBW6T79rMCN8eVPse6wi15Uub++azi0qkB0OwJZIwhIzq21nOrHgsSx29fpc0mc1X6WxaG2WOCa5VpJpwqr0417WkYjGqTuwufeSdhg0e4MbmdspDS40FlHCH4fZTvlslXZEeQZOF7TkgBQTgnSPGoVfco8Ds3edlnWZpn1DQSrIrE4xvk7nzjGRVxwrkFyqvbxxxR4AV7pDNMw/q0MVEYPnB3PkgVUJyvOfi5Hgjf4aSTB6rwL2IpYxxR5IaQYJ3AyR5zWHbS3+3p99eXytOzZ/JSuM8th7OW96ziTWY4IwEC4WUxICcFz4LZ1DGSfrVfwm4ZxocHo25Hb7eTbSPuckY+rMPpT7yVwfrcN6VwjdB3ZoFc94hJ1RlmByHBJIOdQGnJzmpnAeQorV9et5dLFkD6e0tnc6QNbbkBj49D3TTXZm2sSKKtOW+Fm3t1RsdQ5eQj+tzqb9gTgfYCirMUUKV2iiihCKKKKEIpN5v4bC19w95N9UjxspOzhUaVAy/mCvGrfrTiayLnzjbSXjGMjXbMiQ58B42EkjY+hYrGfsrVR7g0WVZjS40FpHMtrNLZzpbvonaNhG2cYbHb3et/dZKLbiEPL9y6grMbm4a4UMM9Mq0UmGz+UjOx/L9qbZfxAIgJjin62naNoyVU/Uy/KyDz27t4ABO3ODob2CG1iWQ2YIe4nlQxdXS2sqgbdjJJuzYwBqGSTVgQdlBBG6dOX7cx2sCHykUan9VRQasK5XalQiiiihCK4TQaRecOZetG0MUoijJ0vMMsz6T3pAiEMfamTIUbgEnOKPe1gzOV2RukdlaLKvbnnmyjl6bTrqDBWIDMiMTgB5ACiHO2GIq9BrCbjiMsbRpEFltWBiktxHGCQQfkWNm3xtoJyfHk038rc79CNVlLTWmP4NygMjIo20zqBq7fHUAP9wBGSnFjMxp4q9jen24apqfBvi048R1eiduY+J/DWs02+URiMYzqxhQM7ZLEDesh5a5ehZL2e6uWjWGRVabsOqQprl2ZSTlpNlX67DemTn7nW2mSGOGeKQZMz6HU/y/kBAOcl2U4xnsNKfAuHo7q+WZdXUAJOjWyqpcJ41kKBn1jbya3lkANELGNhIsKRcNdCJ2D6EYhYUeFOo2cBdYDYQliAFGSM777VsPBOG/D28UOrV0kVNWAM6RjOBsKQrO16/EbaPysWZn/wAsdv8AzZD/AIacOPcxi3eOJVDyyhioZxEulMZJcg+2AwAT5+lEZDWl50CJAS4NGqW+YecbuQyrY9IJGdGt8l3ZTiTpZ7BjBUF8gkHwBk03C/xGuoZGWTMyhlHSmXp3ODs5jWJNEijOf2O4yKjw8ImigSGfMR1DRNEdakh2KgsQMMw/Kw3z98CG015C+ueLrFG024jKxq7yDSMqSXLHOMKMfN9M1xTjpzKaI8h4jhXA3z3Tv6eLsweZ62Wy2F8k8ayRsGRxlWHsf9fpRUPlnhPwtrHETqZQSx8ZdyXcj7amNFehG2q5alcUt2khkRDpd0ZVbcYLKQDkb7E5rHOC25kbEijrJ2yJIu0OhVVV6e2TnOkHtCqTvkE7aaQudIjbXQum/kSxrFI/qN42coXPpGDsurwCFz5rn/UonPgJZuE/gcQYnFuwdx48/Piqt+BxMvcC7+Qzs4wRupVUKhMHxpxj/eonLHCre6d45nltrzWwEkUmgzacZ1AjpyyKfLFdTLoY+TXtuYkkbpW+J5iQFjiOrJOPMgBRFAOSxO1T4uTpLSN7y6mDvEXuFgiXCCbTojzIe6TGwGyjJzXL+lRz65x3D4/4FvjDG2sp73l7pJ47bYkdOvLMgkZVL6VyseFYsI1UMC4bz6A+tMXL1sFAJ9b/AOm9LccHeiZzpAXP10/Mf3OTTbH2QZ/+3roUAe6KCprWu6pJlkMstzouFjjIi+JtnOqJgA7a413MfeuSVZe3cDGa93N7PO4mk/8AMVlVEmt+mQEG5Els+zEk6iUbOwxprR/w7tNNhExHdMXmP+axYf8AEqP2rnFPw8tZmMiBreY7mS2IjJP964KP/iU1pNhHvbTHb8Dt8f15LGLEhj81ajYjf2KSrTigSPS41WsgOtMkqVX5jCX7lZcEmJtxjI8U08g8pQRwQ3DRH4lkJEkzPI4VicY6jHQSmMgfUipNl+HNsm8hkuCW6jCZso0mwDGIAJkAADAx9cnemkCrYPCugBzG0YvEicghtHifHr1QK7RRT6SRXlkBGD4NeqWeL/iDa27FD1JGBK/woyw1DORqOFyMH3geCagkDUqQ0uNAWUwW1mka6Y1VF84QBRv9htS3+JEumxJJAQSw6yTjt6if94qHD+JAKmYwkW4lEJ7szayofaFQQy4I2DavJxiqa7nuOJ3GgKAy+I2w8dsrgjXPjtknZScRjx42BZzhLMGim6k7Adbea1bGQe9pW9pNspcPqYHbbG3ktjGTgDc+Ttvmrril4ZUW3j1CZyIwrDSQ8p0gkfQDLahthTvTDc/g8gAEFy6qABpmQTDxjYgowB+hJHoD1Ua+5QmsI45esZFhJIkSPS9vtjKgsxeHGQyEnA3GwwFnxPjOarHGt/T2/CY7Vr9NitJsrZYo0jX5UUKv6KAB/sK+1UPLXMvxIKOAs6AFgpyrqfDxH2h/1B2PomHz1zU1pGiRY68xIUtuEVR3MV94yAB4yd9gadErCzODolWxPc8RgalNOa7WK2PELqW4hT4q5LSyopxIRkZy+ABpGFDHYev2rU+Wb95Ym6hDPFJLCXAxr6TsurA2BONwNs5xURSiUZmrbFYV+GfkeRdXoreiiitUqg1nXFOV1Z7uBVxcMwurcnbWuW1rn7O7qfoJIzWi1U8wctx3igOWR0zokjYqy6hgjI8qR5U7HAzUEAiirMeWODm7hYzw7i+l8aGeKUorrqMRLblDHJ+WVM4z4OoqT9Hrk7nCztYDDKRbMHkYK4J1KzkqdYyXbSVBY7nbyN6UuM8GkhlkRowMAvojGF0j3CP6Bt2+V2Gx2qJb8GuIwS1vPhj2lUMo0jZQHj1bDfb7mkGl8ALct1sfJduSOHGyCTtA29wdNefXNbVwrmC3ugTBMkmnyEYEj9V8j9xU41inDuH3QmSaKCZXiIYvIjQjQpy6s7gdrKCMb7kHG1a/8brt+qgJ1R61U7HddQBx79U1DIZG2RS5mLgbA/Kx4cPELFbq7jwcIZBG8pWNo1ESMS6/w3DF2hAwQgUHIyWAwBDu5x2yLGQFyWd3MsjqwwctvqxhWAz9QPRN1wDlWSRADPDHGiBmkYP4wCSFYKg8+3P71O4fyRFdSslrI0lsoXNxIMprJfWIUVVWX8pDZ0Kf6vAVEcrrbQAJ65roCXBw5XtJc4D0v49VI5asjbqJ8LJezaorWAMDoJALtKR8pAwW/pXC7s2DovAuFi2t44QdWgdzHyzEkux+7MSf3qJwDlOGzLMmp5G2MkhBbHnAwAFXO+ABk7nJq6p1jAxuVq5U0r5nl7zZKKKKKuskUUUUIUHjHBIbqMxzIGXyPRVh4ZG8qw9EVSwcq3MA0296VTOcTQRynO35lKE+PeaKKEL7HlqaZdN1dvLGfmjjRIFcfRyuXKn2AwB8GmBUAGBsB9KKKEKn/wDxdjr1/DQlsk7oGAJ8kKe0H7gVchaKKELtFFFCEUUU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8663" name="Picture 7" descr="0025-0806-0214-0860_clip_art_graphic_of_a_hammer_tool_cartoon_character_speed_walking_or_jogging"/>
          <p:cNvPicPr>
            <a:picLocks noChangeAspect="1" noChangeArrowheads="1"/>
          </p:cNvPicPr>
          <p:nvPr/>
        </p:nvPicPr>
        <p:blipFill>
          <a:blip r:embed="rId3" cstate="print"/>
          <a:srcRect/>
          <a:stretch>
            <a:fillRect/>
          </a:stretch>
        </p:blipFill>
        <p:spPr bwMode="auto">
          <a:xfrm>
            <a:off x="2667000" y="1981200"/>
            <a:ext cx="2971800" cy="412571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5D383DA-9A8A-4624-B277-3E26864D20C8}"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pic>
        <p:nvPicPr>
          <p:cNvPr id="5" name="Picture 4" descr="acheiveNJ.png"/>
          <p:cNvPicPr>
            <a:picLocks noChangeAspect="1"/>
          </p:cNvPicPr>
          <p:nvPr/>
        </p:nvPicPr>
        <p:blipFill>
          <a:blip r:embed="rId8" cstate="print"/>
          <a:stretch>
            <a:fillRect/>
          </a:stretch>
        </p:blipFill>
        <p:spPr>
          <a:xfrm>
            <a:off x="7620000" y="5925204"/>
            <a:ext cx="1371600" cy="672860"/>
          </a:xfrm>
          <a:prstGeom prst="rect">
            <a:avLst/>
          </a:prstGeom>
        </p:spPr>
      </p:pic>
      <p:sp>
        <p:nvSpPr>
          <p:cNvPr id="9" name="Oval 8"/>
          <p:cNvSpPr/>
          <p:nvPr/>
        </p:nvSpPr>
        <p:spPr>
          <a:xfrm>
            <a:off x="2317531" y="4248683"/>
            <a:ext cx="1353745"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3318" y="2520289"/>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4" y="760441"/>
            <a:ext cx="6289353" cy="584775"/>
          </a:xfrm>
          <a:prstGeom prst="rect">
            <a:avLst/>
          </a:prstGeom>
        </p:spPr>
        <p:txBody>
          <a:bodyPr wrap="square">
            <a:spAutoFit/>
          </a:bodyPr>
          <a:lstStyle/>
          <a:p>
            <a:r>
              <a:rPr lang="en-US" sz="3200" b="1" dirty="0" smtClean="0">
                <a:solidFill>
                  <a:srgbClr val="FC9804"/>
                </a:solidFill>
              </a:rPr>
              <a:t>Range of Rigor/Depth of Knowledge</a:t>
            </a:r>
            <a:endParaRPr lang="en-US" sz="2000" b="1" dirty="0"/>
          </a:p>
        </p:txBody>
      </p:sp>
      <p:sp>
        <p:nvSpPr>
          <p:cNvPr id="15" name="Slide Number Placeholder 14"/>
          <p:cNvSpPr>
            <a:spLocks noGrp="1"/>
          </p:cNvSpPr>
          <p:nvPr>
            <p:ph type="sldNum" sz="quarter" idx="12"/>
          </p:nvPr>
        </p:nvSpPr>
        <p:spPr/>
        <p:txBody>
          <a:bodyPr/>
          <a:lstStyle/>
          <a:p>
            <a:fld id="{75D383DA-9A8A-4624-B277-3E26864D20C8}" type="slidenum">
              <a:rPr lang="en-US" smtClean="0"/>
              <a:pPr/>
              <a:t>35</a:t>
            </a:fld>
            <a:endParaRPr lang="en-US"/>
          </a:p>
        </p:txBody>
      </p:sp>
      <p:sp>
        <p:nvSpPr>
          <p:cNvPr id="20" name="Oval 19"/>
          <p:cNvSpPr/>
          <p:nvPr/>
        </p:nvSpPr>
        <p:spPr>
          <a:xfrm>
            <a:off x="2361065" y="4217157"/>
            <a:ext cx="1310183"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34822" y="25202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5255" y="5183245"/>
            <a:ext cx="1332225" cy="1433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634144" y="2382967"/>
              <a:ext cx="1478251"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Range of Rigor/DOK</a:t>
              </a:r>
              <a:endParaRPr lang="en-US" sz="2000" b="1" kern="1200" dirty="0">
                <a:solidFill>
                  <a:schemeClr val="tx1"/>
                </a:solidFill>
              </a:endParaRPr>
            </a:p>
          </p:txBody>
        </p:sp>
      </p:gr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acheiveNJ.png"/>
          <p:cNvPicPr>
            <a:picLocks noChangeAspect="1"/>
          </p:cNvPicPr>
          <p:nvPr/>
        </p:nvPicPr>
        <p:blipFill>
          <a:blip r:embed="rId4" cstate="print"/>
          <a:stretch>
            <a:fillRect/>
          </a:stretch>
        </p:blipFill>
        <p:spPr>
          <a:xfrm>
            <a:off x="7391400" y="6032740"/>
            <a:ext cx="1371600" cy="672860"/>
          </a:xfrm>
          <a:prstGeom prst="rect">
            <a:avLst/>
          </a:prstGeom>
        </p:spPr>
      </p:pic>
      <p:pic>
        <p:nvPicPr>
          <p:cNvPr id="2050" name="Picture 2" descr="http://kb.live.chiefarchitect.com/admin/media_store/2/Shared/hd/9/946_figure1.jpg"/>
          <p:cNvPicPr>
            <a:picLocks noChangeAspect="1" noChangeArrowheads="1"/>
          </p:cNvPicPr>
          <p:nvPr/>
        </p:nvPicPr>
        <p:blipFill>
          <a:blip r:embed="rId5" cstate="print"/>
          <a:srcRect/>
          <a:stretch>
            <a:fillRect/>
          </a:stretch>
        </p:blipFill>
        <p:spPr bwMode="auto">
          <a:xfrm>
            <a:off x="1981200" y="1676400"/>
            <a:ext cx="4286250" cy="4657725"/>
          </a:xfrm>
          <a:prstGeom prst="rect">
            <a:avLst/>
          </a:prstGeom>
          <a:noFill/>
        </p:spPr>
      </p:pic>
      <p:sp>
        <p:nvSpPr>
          <p:cNvPr id="12" name="Slide Number Placeholder 11"/>
          <p:cNvSpPr>
            <a:spLocks noGrp="1"/>
          </p:cNvSpPr>
          <p:nvPr>
            <p:ph type="sldNum" sz="quarter" idx="12"/>
          </p:nvPr>
        </p:nvSpPr>
        <p:spPr/>
        <p:txBody>
          <a:bodyPr/>
          <a:lstStyle/>
          <a:p>
            <a:fld id="{75D383DA-9A8A-4624-B277-3E26864D20C8}" type="slidenum">
              <a:rPr lang="en-US" smtClean="0"/>
              <a:pPr/>
              <a:t>36</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acheiveNJ.png"/>
          <p:cNvPicPr>
            <a:picLocks noChangeAspect="1"/>
          </p:cNvPicPr>
          <p:nvPr/>
        </p:nvPicPr>
        <p:blipFill>
          <a:blip r:embed="rId4" cstate="print"/>
          <a:stretch>
            <a:fillRect/>
          </a:stretch>
        </p:blipFill>
        <p:spPr>
          <a:xfrm>
            <a:off x="7391400" y="6032740"/>
            <a:ext cx="1371600" cy="672860"/>
          </a:xfrm>
          <a:prstGeom prst="rect">
            <a:avLst/>
          </a:prstGeom>
        </p:spPr>
      </p:pic>
      <p:graphicFrame>
        <p:nvGraphicFramePr>
          <p:cNvPr id="15" name="Shape 140"/>
          <p:cNvGraphicFramePr/>
          <p:nvPr/>
        </p:nvGraphicFramePr>
        <p:xfrm>
          <a:off x="995874" y="2363476"/>
          <a:ext cx="7239000" cy="3244807"/>
        </p:xfrm>
        <a:graphic>
          <a:graphicData uri="http://schemas.openxmlformats.org/drawingml/2006/table">
            <a:tbl>
              <a:tblPr firstCol="1" bandRow="1">
                <a:noFill/>
              </a:tblPr>
              <a:tblGrid>
                <a:gridCol w="1397000"/>
                <a:gridCol w="5842000"/>
              </a:tblGrid>
              <a:tr h="489279">
                <a:tc gridSpan="2">
                  <a:txBody>
                    <a:bodyPr/>
                    <a:lstStyle/>
                    <a:p>
                      <a:pPr lvl="0" algn="ctr" rtl="0">
                        <a:spcBef>
                          <a:spcPts val="0"/>
                        </a:spcBef>
                        <a:spcAft>
                          <a:spcPts val="0"/>
                        </a:spcAft>
                        <a:buSzPct val="25000"/>
                        <a:buNone/>
                      </a:pPr>
                      <a:r>
                        <a:rPr lang="en-US" sz="2400" b="1" baseline="0" dirty="0" smtClean="0">
                          <a:latin typeface="+mn-lt"/>
                        </a:rPr>
                        <a:t>Range of Rigor/Depth of Knowledge</a:t>
                      </a:r>
                      <a:endParaRPr lang="en-US" sz="2400" b="1" dirty="0">
                        <a:latin typeface="+mn-lt"/>
                      </a:endParaRPr>
                    </a:p>
                  </a:txBody>
                  <a:tcPr marL="91450" marR="91450" marT="45725" marB="45725" anchor="ctr">
                    <a:solidFill>
                      <a:srgbClr val="F6A20A"/>
                    </a:solidFill>
                  </a:tcPr>
                </a:tc>
                <a:tc hMerge="1">
                  <a:txBody>
                    <a:bodyPr/>
                    <a:lstStyle/>
                    <a:p>
                      <a:pPr lvl="0" rtl="0">
                        <a:lnSpc>
                          <a:spcPct val="90000"/>
                        </a:lnSpc>
                        <a:spcAft>
                          <a:spcPts val="465"/>
                        </a:spcAft>
                        <a:buClr>
                          <a:srgbClr val="000000"/>
                        </a:buClr>
                        <a:buSzPct val="45833"/>
                        <a:buFont typeface="Arial"/>
                        <a:buNone/>
                      </a:pPr>
                      <a:endParaRPr lang="en-US" sz="2400" dirty="0"/>
                    </a:p>
                  </a:txBody>
                  <a:tcPr marL="91450" marR="91450" marT="45725" marB="45725" anchor="ctr">
                    <a:solidFill>
                      <a:schemeClr val="bg1"/>
                    </a:solidFill>
                  </a:tcPr>
                </a:tc>
              </a:tr>
              <a:tr h="978557">
                <a:tc>
                  <a:txBody>
                    <a:bodyPr/>
                    <a:lstStyle/>
                    <a:p>
                      <a:pPr lvl="0" algn="l" rtl="0">
                        <a:spcBef>
                          <a:spcPts val="0"/>
                        </a:spcBef>
                        <a:spcAft>
                          <a:spcPts val="0"/>
                        </a:spcAft>
                        <a:buSzPct val="25000"/>
                        <a:buNone/>
                      </a:pPr>
                      <a:r>
                        <a:rPr lang="en-US" sz="2000" dirty="0"/>
                        <a:t>Why</a:t>
                      </a:r>
                      <a:r>
                        <a:rPr lang="en-US" sz="2000" baseline="0" dirty="0"/>
                        <a:t> does it matter?</a:t>
                      </a:r>
                    </a:p>
                  </a:txBody>
                  <a:tcPr marL="91450" marR="91450" marT="45725" marB="45725" anchor="ctr">
                    <a:solidFill>
                      <a:schemeClr val="bg1"/>
                    </a:solidFill>
                  </a:tcPr>
                </a:tc>
                <a:tc>
                  <a:txBody>
                    <a:bodyPr/>
                    <a:lstStyle/>
                    <a:p>
                      <a:pPr lvl="0" rtl="0">
                        <a:spcBef>
                          <a:spcPts val="0"/>
                        </a:spcBef>
                        <a:buNone/>
                      </a:pPr>
                      <a:r>
                        <a:rPr lang="en-US" sz="2000" b="0" dirty="0" smtClean="0">
                          <a:solidFill>
                            <a:srgbClr val="000000"/>
                          </a:solidFill>
                        </a:rPr>
                        <a:t>An assessment</a:t>
                      </a:r>
                      <a:r>
                        <a:rPr lang="en-US" sz="2000" b="0" baseline="0" dirty="0" smtClean="0">
                          <a:solidFill>
                            <a:srgbClr val="000000"/>
                          </a:solidFill>
                        </a:rPr>
                        <a:t> that </a:t>
                      </a:r>
                      <a:r>
                        <a:rPr lang="en-US" sz="2000" b="1" baseline="0" dirty="0" smtClean="0">
                          <a:solidFill>
                            <a:srgbClr val="000000"/>
                          </a:solidFill>
                        </a:rPr>
                        <a:t>a</a:t>
                      </a:r>
                      <a:r>
                        <a:rPr lang="en-US" sz="2000" b="1" dirty="0" smtClean="0">
                          <a:solidFill>
                            <a:srgbClr val="000000"/>
                          </a:solidFill>
                        </a:rPr>
                        <a:t>ccurately</a:t>
                      </a:r>
                      <a:r>
                        <a:rPr lang="en-US" sz="2000" b="1" baseline="0" dirty="0" smtClean="0">
                          <a:solidFill>
                            <a:srgbClr val="000000"/>
                          </a:solidFill>
                        </a:rPr>
                        <a:t> reflects the range of rigor </a:t>
                      </a:r>
                      <a:r>
                        <a:rPr lang="en-US" sz="2000" baseline="0" dirty="0" smtClean="0">
                          <a:solidFill>
                            <a:srgbClr val="000000"/>
                          </a:solidFill>
                        </a:rPr>
                        <a:t>of the course and instruction increases </a:t>
                      </a:r>
                      <a:r>
                        <a:rPr lang="en-US" sz="2000" b="1" baseline="0" dirty="0" smtClean="0">
                          <a:solidFill>
                            <a:srgbClr val="000000"/>
                          </a:solidFill>
                        </a:rPr>
                        <a:t>the validity of inferences </a:t>
                      </a:r>
                      <a:r>
                        <a:rPr lang="en-US" sz="2000" baseline="0" dirty="0" smtClean="0">
                          <a:solidFill>
                            <a:srgbClr val="000000"/>
                          </a:solidFill>
                        </a:rPr>
                        <a:t>educators can make about student learning.</a:t>
                      </a:r>
                      <a:endParaRPr lang="en-US" sz="2000" dirty="0" smtClean="0">
                        <a:solidFill>
                          <a:srgbClr val="000000"/>
                        </a:solidFill>
                      </a:endParaRPr>
                    </a:p>
                    <a:p>
                      <a:pPr lvl="0" rtl="0">
                        <a:spcBef>
                          <a:spcPts val="0"/>
                        </a:spcBef>
                        <a:buNone/>
                      </a:pPr>
                      <a:r>
                        <a:rPr lang="en-US" sz="2000" b="0" baseline="0" dirty="0" smtClean="0">
                          <a:solidFill>
                            <a:schemeClr val="tx1"/>
                          </a:solidFill>
                        </a:rPr>
                        <a:t>Provides </a:t>
                      </a:r>
                      <a:r>
                        <a:rPr lang="en-US" sz="2000" b="1" baseline="0" dirty="0" smtClean="0">
                          <a:solidFill>
                            <a:schemeClr val="tx1"/>
                          </a:solidFill>
                        </a:rPr>
                        <a:t>access points </a:t>
                      </a:r>
                      <a:r>
                        <a:rPr lang="en-US" sz="2000" b="0" baseline="0" dirty="0" smtClean="0">
                          <a:solidFill>
                            <a:schemeClr val="tx1"/>
                          </a:solidFill>
                        </a:rPr>
                        <a:t>to students of varying ability.</a:t>
                      </a:r>
                      <a:endParaRPr lang="en-US" sz="2000" b="0" dirty="0">
                        <a:solidFill>
                          <a:schemeClr val="tx1"/>
                        </a:solidFill>
                      </a:endParaRPr>
                    </a:p>
                  </a:txBody>
                  <a:tcPr marL="91450" marR="91450" marT="45725" marB="45725" anchor="ctr">
                    <a:solidFill>
                      <a:schemeClr val="bg1"/>
                    </a:solidFill>
                  </a:tcPr>
                </a:tc>
              </a:tr>
              <a:tr h="1140078">
                <a:tc>
                  <a:txBody>
                    <a:bodyPr/>
                    <a:lstStyle/>
                    <a:p>
                      <a:pPr lvl="0" algn="l" rtl="0">
                        <a:spcBef>
                          <a:spcPts val="0"/>
                        </a:spcBef>
                        <a:spcAft>
                          <a:spcPts val="0"/>
                        </a:spcAft>
                        <a:buSzPct val="25000"/>
                        <a:buNone/>
                      </a:pPr>
                      <a:r>
                        <a:rPr lang="en-US" sz="2000" dirty="0" smtClean="0"/>
                        <a:t>What does it look like?</a:t>
                      </a:r>
                      <a:endParaRPr lang="en-US" sz="2000" baseline="0" dirty="0"/>
                    </a:p>
                  </a:txBody>
                  <a:tcPr marL="91450" marR="91450" marT="45725" marB="45725" anchor="ctr">
                    <a:solidFill>
                      <a:schemeClr val="bg1"/>
                    </a:solidFill>
                  </a:tcPr>
                </a:tc>
                <a:tc>
                  <a:txBody>
                    <a:bodyPr/>
                    <a:lstStyle/>
                    <a:p>
                      <a:pPr marR="0" lvl="0" algn="l" rtl="0">
                        <a:lnSpc>
                          <a:spcPct val="100000"/>
                        </a:lnSpc>
                        <a:spcBef>
                          <a:spcPts val="0"/>
                        </a:spcBef>
                        <a:spcAft>
                          <a:spcPts val="0"/>
                        </a:spcAft>
                        <a:buNone/>
                      </a:pPr>
                      <a:r>
                        <a:rPr lang="en-US" sz="2000" baseline="0" dirty="0" smtClean="0">
                          <a:solidFill>
                            <a:srgbClr val="000000"/>
                          </a:solidFill>
                        </a:rPr>
                        <a:t>The assessment requires </a:t>
                      </a:r>
                      <a:r>
                        <a:rPr lang="en-US" sz="2000" b="0" baseline="0" dirty="0" smtClean="0">
                          <a:solidFill>
                            <a:srgbClr val="000000"/>
                          </a:solidFill>
                        </a:rPr>
                        <a:t>a</a:t>
                      </a:r>
                      <a:r>
                        <a:rPr lang="en-US" sz="2000" b="1" baseline="0" dirty="0" smtClean="0">
                          <a:solidFill>
                            <a:srgbClr val="000000"/>
                          </a:solidFill>
                        </a:rPr>
                        <a:t> range of thinking skills </a:t>
                      </a:r>
                      <a:r>
                        <a:rPr lang="en-US" sz="2000" baseline="0" dirty="0" smtClean="0">
                          <a:solidFill>
                            <a:srgbClr val="000000"/>
                          </a:solidFill>
                        </a:rPr>
                        <a:t>as proposed by Bloom’s taxonomy and Webb’s Depth of Knowledge (DOK) that reflects the </a:t>
                      </a:r>
                      <a:r>
                        <a:rPr lang="en-US" sz="2000" b="1" baseline="0" dirty="0" smtClean="0">
                          <a:solidFill>
                            <a:srgbClr val="000000"/>
                          </a:solidFill>
                        </a:rPr>
                        <a:t>rigor of the course</a:t>
                      </a:r>
                      <a:r>
                        <a:rPr lang="en-US" sz="2000" baseline="0" dirty="0" smtClean="0">
                          <a:solidFill>
                            <a:srgbClr val="000000"/>
                          </a:solidFill>
                        </a:rPr>
                        <a:t>.</a:t>
                      </a:r>
                      <a:endParaRPr lang="en-US" sz="2000" baseline="0" dirty="0">
                        <a:solidFill>
                          <a:srgbClr val="000000"/>
                        </a:solidFill>
                      </a:endParaRPr>
                    </a:p>
                  </a:txBody>
                  <a:tcPr marL="91450" marR="91450" marT="45725" marB="45725" anchor="ctr">
                    <a:solidFill>
                      <a:schemeClr val="bg1"/>
                    </a:solidFill>
                  </a:tcPr>
                </a:tc>
              </a:tr>
            </a:tbl>
          </a:graphicData>
        </a:graphic>
      </p:graphicFrame>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6" name="Oval 15"/>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Oval 4"/>
            <p:cNvSpPr/>
            <p:nvPr/>
          </p:nvSpPr>
          <p:spPr>
            <a:xfrm>
              <a:off x="3634144" y="2382967"/>
              <a:ext cx="1478251"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Range of Rigor/DOK</a:t>
              </a:r>
              <a:endParaRPr lang="en-US" sz="2000" b="1" kern="1200" dirty="0">
                <a:solidFill>
                  <a:schemeClr val="tx1"/>
                </a:solidFill>
              </a:endParaRPr>
            </a:p>
          </p:txBody>
        </p:sp>
      </p:grpSp>
      <p:sp>
        <p:nvSpPr>
          <p:cNvPr id="12" name="Slide Number Placeholder 11"/>
          <p:cNvSpPr>
            <a:spLocks noGrp="1"/>
          </p:cNvSpPr>
          <p:nvPr>
            <p:ph type="sldNum" sz="quarter" idx="12"/>
          </p:nvPr>
        </p:nvSpPr>
        <p:spPr/>
        <p:txBody>
          <a:bodyPr/>
          <a:lstStyle/>
          <a:p>
            <a:fld id="{75D383DA-9A8A-4624-B277-3E26864D20C8}" type="slidenum">
              <a:rPr lang="en-US" smtClean="0"/>
              <a:pPr/>
              <a:t>37</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6A20A"/>
                </a:solidFill>
                <a:latin typeface="+mj-lt"/>
                <a:ea typeface="+mj-ea"/>
                <a:cs typeface="+mj-cs"/>
              </a:rPr>
              <a:t>Depth of Knowledge Wheel </a:t>
            </a:r>
            <a:endParaRPr kumimoji="0" lang="en-US" sz="2800" b="1" i="0" u="none" strike="noStrike" kern="1200" cap="none" spc="0" normalizeH="0" baseline="0" noProof="0" dirty="0" smtClean="0">
              <a:ln>
                <a:noFill/>
              </a:ln>
              <a:solidFill>
                <a:srgbClr val="F6A20A"/>
              </a:solidFill>
              <a:effectLst/>
              <a:uLnTx/>
              <a:uFillTx/>
              <a:latin typeface="+mj-lt"/>
              <a:ea typeface="+mj-ea"/>
              <a:cs typeface="+mj-cs"/>
            </a:endParaRP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acheiveNJ.png"/>
          <p:cNvPicPr>
            <a:picLocks noChangeAspect="1"/>
          </p:cNvPicPr>
          <p:nvPr/>
        </p:nvPicPr>
        <p:blipFill>
          <a:blip r:embed="rId4" cstate="print"/>
          <a:stretch>
            <a:fillRect/>
          </a:stretch>
        </p:blipFill>
        <p:spPr>
          <a:xfrm>
            <a:off x="7391400" y="6032740"/>
            <a:ext cx="1371600" cy="672860"/>
          </a:xfrm>
          <a:prstGeom prst="rect">
            <a:avLst/>
          </a:prstGeom>
        </p:spPr>
      </p:pic>
      <p:sp>
        <p:nvSpPr>
          <p:cNvPr id="92" name="Rectangle 91"/>
          <p:cNvSpPr/>
          <p:nvPr/>
        </p:nvSpPr>
        <p:spPr>
          <a:xfrm>
            <a:off x="6781800" y="4724400"/>
            <a:ext cx="1990725"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sz="1400" dirty="0" smtClean="0">
                <a:latin typeface="Arial" pitchFamily="34" charset="0"/>
                <a:cs typeface="Arial" pitchFamily="34" charset="0"/>
              </a:rPr>
              <a:t>4 minute </a:t>
            </a:r>
            <a:r>
              <a:rPr lang="en-US" sz="1400" u="sng" dirty="0" smtClean="0">
                <a:latin typeface="Arial" pitchFamily="34" charset="0"/>
                <a:cs typeface="Arial" pitchFamily="34" charset="0"/>
                <a:hlinkClick r:id="rId5"/>
              </a:rPr>
              <a:t>video</a:t>
            </a:r>
            <a:r>
              <a:rPr lang="en-US" sz="1400" dirty="0" smtClean="0">
                <a:latin typeface="Arial" pitchFamily="34" charset="0"/>
                <a:cs typeface="Arial" pitchFamily="34" charset="0"/>
              </a:rPr>
              <a:t> explaining DOK using the Gettysburg Address</a:t>
            </a: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90" name="Oval 89"/>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1" name="Oval 4"/>
            <p:cNvSpPr/>
            <p:nvPr/>
          </p:nvSpPr>
          <p:spPr>
            <a:xfrm>
              <a:off x="3634144" y="2382967"/>
              <a:ext cx="1478251"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Range of Rigor/DOK</a:t>
              </a:r>
              <a:endParaRPr lang="en-US" sz="2000" b="1" kern="1200" dirty="0">
                <a:solidFill>
                  <a:schemeClr val="tx1"/>
                </a:solidFill>
              </a:endParaRPr>
            </a:p>
          </p:txBody>
        </p:sp>
      </p:grpSp>
      <p:pic>
        <p:nvPicPr>
          <p:cNvPr id="90114" name="Picture 2" descr="http://qcsdsi.weebly.com/uploads/8/7/0/3/8703164/7929096_orig.jpg"/>
          <p:cNvPicPr>
            <a:picLocks noChangeAspect="1" noChangeArrowheads="1"/>
          </p:cNvPicPr>
          <p:nvPr/>
        </p:nvPicPr>
        <p:blipFill>
          <a:blip r:embed="rId6" cstate="print"/>
          <a:srcRect/>
          <a:stretch>
            <a:fillRect/>
          </a:stretch>
        </p:blipFill>
        <p:spPr bwMode="auto">
          <a:xfrm>
            <a:off x="1038441" y="1513681"/>
            <a:ext cx="5504246" cy="5139367"/>
          </a:xfrm>
          <a:prstGeom prst="rect">
            <a:avLst/>
          </a:prstGeom>
          <a:noFill/>
        </p:spPr>
      </p:pic>
      <p:sp>
        <p:nvSpPr>
          <p:cNvPr id="13" name="Slide Number Placeholder 12"/>
          <p:cNvSpPr>
            <a:spLocks noGrp="1"/>
          </p:cNvSpPr>
          <p:nvPr>
            <p:ph type="sldNum" sz="quarter" idx="12"/>
          </p:nvPr>
        </p:nvSpPr>
        <p:spPr/>
        <p:txBody>
          <a:bodyPr/>
          <a:lstStyle/>
          <a:p>
            <a:fld id="{75D383DA-9A8A-4624-B277-3E26864D20C8}" type="slidenum">
              <a:rPr lang="en-US" smtClean="0"/>
              <a:pPr/>
              <a:t>38</a:t>
            </a:fld>
            <a:endParaRPr lang="en-US"/>
          </a:p>
        </p:txBody>
      </p:sp>
      <p:sp>
        <p:nvSpPr>
          <p:cNvPr id="14" name="TextBox 13"/>
          <p:cNvSpPr txBox="1"/>
          <p:nvPr/>
        </p:nvSpPr>
        <p:spPr>
          <a:xfrm>
            <a:off x="-63064" y="6425609"/>
            <a:ext cx="1003801" cy="369332"/>
          </a:xfrm>
          <a:prstGeom prst="rect">
            <a:avLst/>
          </a:prstGeom>
          <a:noFill/>
        </p:spPr>
        <p:txBody>
          <a:bodyPr wrap="none" rtlCol="0">
            <a:spAutoFit/>
          </a:bodyPr>
          <a:lstStyle/>
          <a:p>
            <a:r>
              <a:rPr lang="en-US" dirty="0" smtClean="0">
                <a:hlinkClick r:id="rId7"/>
              </a:rPr>
              <a:t>Handout</a:t>
            </a:r>
            <a:endParaRPr lang="en-US" dirty="0"/>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Determine</a:t>
            </a:r>
            <a:r>
              <a:rPr kumimoji="0" lang="en-US" sz="4400" b="0" i="0" u="none" strike="noStrike" kern="1200" cap="none" spc="0" normalizeH="0" noProof="0" dirty="0" smtClean="0">
                <a:ln>
                  <a:noFill/>
                </a:ln>
                <a:solidFill>
                  <a:schemeClr val="bg1"/>
                </a:solidFill>
                <a:effectLst/>
                <a:uLnTx/>
                <a:uFillTx/>
                <a:latin typeface="+mj-lt"/>
                <a:ea typeface="+mj-ea"/>
                <a:cs typeface="+mj-cs"/>
              </a:rPr>
              <a:t> the </a:t>
            </a:r>
            <a:r>
              <a:rPr lang="en-US" sz="4400" dirty="0" smtClean="0">
                <a:solidFill>
                  <a:schemeClr val="bg1"/>
                </a:solidFill>
                <a:latin typeface="+mj-lt"/>
                <a:ea typeface="+mj-ea"/>
                <a:cs typeface="+mj-cs"/>
              </a:rPr>
              <a:t>Rigor of this Item</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Rectangle 11"/>
          <p:cNvSpPr/>
          <p:nvPr/>
        </p:nvSpPr>
        <p:spPr>
          <a:xfrm>
            <a:off x="289035" y="2816773"/>
            <a:ext cx="4314497" cy="3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spcAft>
                <a:spcPts val="600"/>
              </a:spcAft>
            </a:pPr>
            <a:r>
              <a:rPr lang="en-US" sz="2400" dirty="0" smtClean="0">
                <a:solidFill>
                  <a:schemeClr val="tx1"/>
                </a:solidFill>
              </a:rPr>
              <a:t>Examine the following political cartoon and answer the following questions.</a:t>
            </a:r>
          </a:p>
          <a:p>
            <a:pPr marL="91440" indent="342900">
              <a:buFont typeface="+mj-lt"/>
              <a:buAutoNum type="arabicPeriod"/>
            </a:pPr>
            <a:r>
              <a:rPr lang="en-US" sz="2400" dirty="0" smtClean="0">
                <a:solidFill>
                  <a:schemeClr val="tx1"/>
                </a:solidFill>
              </a:rPr>
              <a:t>What does the snake in this cartoon represent?</a:t>
            </a:r>
          </a:p>
          <a:p>
            <a:pPr marL="91440" indent="342900">
              <a:buFont typeface="+mj-lt"/>
              <a:buAutoNum type="arabicPeriod"/>
            </a:pPr>
            <a:r>
              <a:rPr lang="en-US" sz="2400" dirty="0" smtClean="0">
                <a:solidFill>
                  <a:schemeClr val="tx1"/>
                </a:solidFill>
              </a:rPr>
              <a:t>Whom is the snake attacking?</a:t>
            </a:r>
          </a:p>
          <a:p>
            <a:pPr algn="ctr"/>
            <a:endParaRPr lang="en-US" dirty="0"/>
          </a:p>
        </p:txBody>
      </p:sp>
      <p:sp>
        <p:nvSpPr>
          <p:cNvPr id="17" name="Rectangle 16"/>
          <p:cNvSpPr/>
          <p:nvPr/>
        </p:nvSpPr>
        <p:spPr>
          <a:xfrm>
            <a:off x="4495800" y="2816812"/>
            <a:ext cx="4343400" cy="3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pic>
        <p:nvPicPr>
          <p:cNvPr id="15" name="Shape 328"/>
          <p:cNvPicPr preferRelativeResize="0"/>
          <p:nvPr/>
        </p:nvPicPr>
        <p:blipFill>
          <a:blip r:embed="rId4" cstate="print"/>
          <a:stretch>
            <a:fillRect/>
          </a:stretch>
        </p:blipFill>
        <p:spPr>
          <a:xfrm>
            <a:off x="4850528" y="2924545"/>
            <a:ext cx="3810000" cy="3581400"/>
          </a:xfrm>
          <a:prstGeom prst="rect">
            <a:avLst/>
          </a:prstGeom>
        </p:spPr>
      </p:pic>
      <p:sp>
        <p:nvSpPr>
          <p:cNvPr id="19" name="Rectangle 18"/>
          <p:cNvSpPr/>
          <p:nvPr/>
        </p:nvSpPr>
        <p:spPr>
          <a:xfrm>
            <a:off x="352096" y="1513491"/>
            <a:ext cx="8458200" cy="1219200"/>
          </a:xfrm>
          <a:prstGeom prst="rect">
            <a:avLst/>
          </a:prstGeom>
          <a:solidFill>
            <a:srgbClr val="F6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itchFamily="34" charset="0"/>
              <a:buChar char="•"/>
            </a:pPr>
            <a:r>
              <a:rPr lang="en-US" sz="2400" dirty="0" smtClean="0">
                <a:solidFill>
                  <a:schemeClr val="tx1"/>
                </a:solidFill>
              </a:rPr>
              <a:t>What DOK level does this item represent?</a:t>
            </a:r>
          </a:p>
          <a:p>
            <a:pPr marL="457200" indent="-457200">
              <a:buFont typeface="Arial" pitchFamily="34" charset="0"/>
              <a:buChar char="•"/>
            </a:pPr>
            <a:r>
              <a:rPr lang="en-US" sz="2400" dirty="0" smtClean="0">
                <a:solidFill>
                  <a:schemeClr val="tx1"/>
                </a:solidFill>
              </a:rPr>
              <a:t>What modifications could you make to the question to make it more rigorous?</a:t>
            </a:r>
            <a:endParaRPr lang="en-US" sz="2400" dirty="0">
              <a:solidFill>
                <a:schemeClr val="tx1"/>
              </a:solidFill>
            </a:endParaRPr>
          </a:p>
        </p:txBody>
      </p:sp>
      <p:sp>
        <p:nvSpPr>
          <p:cNvPr id="11" name="Slide Number Placeholder 10"/>
          <p:cNvSpPr>
            <a:spLocks noGrp="1"/>
          </p:cNvSpPr>
          <p:nvPr>
            <p:ph type="sldNum" sz="quarter" idx="12"/>
          </p:nvPr>
        </p:nvSpPr>
        <p:spPr/>
        <p:txBody>
          <a:bodyPr/>
          <a:lstStyle/>
          <a:p>
            <a:fld id="{75D383DA-9A8A-4624-B277-3E26864D20C8}" type="slidenum">
              <a:rPr lang="en-US" smtClean="0"/>
              <a:pPr/>
              <a:t>39</a:t>
            </a:fld>
            <a:endParaRPr lang="en-US"/>
          </a:p>
        </p:txBody>
      </p:sp>
      <p:sp>
        <p:nvSpPr>
          <p:cNvPr id="13" name="TextBox 12"/>
          <p:cNvSpPr txBox="1"/>
          <p:nvPr/>
        </p:nvSpPr>
        <p:spPr>
          <a:xfrm>
            <a:off x="394137" y="6204892"/>
            <a:ext cx="1003801" cy="369332"/>
          </a:xfrm>
          <a:prstGeom prst="rect">
            <a:avLst/>
          </a:prstGeom>
          <a:noFill/>
        </p:spPr>
        <p:txBody>
          <a:bodyPr wrap="none" rtlCol="0">
            <a:spAutoFit/>
          </a:bodyPr>
          <a:lstStyle/>
          <a:p>
            <a:r>
              <a:rPr lang="en-US" dirty="0" smtClean="0">
                <a:hlinkClick r:id="rId5"/>
              </a:rPr>
              <a:t>Handout</a:t>
            </a:r>
            <a:endParaRPr lang="en-US" dirty="0"/>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smtClean="0">
                <a:solidFill>
                  <a:schemeClr val="bg1"/>
                </a:solidFill>
              </a:rPr>
              <a:t>Objectives for Today</a:t>
            </a:r>
            <a:endParaRPr lang="en-US" dirty="0">
              <a:solidFill>
                <a:schemeClr val="bg1"/>
              </a:solidFill>
            </a:endParaRPr>
          </a:p>
        </p:txBody>
      </p:sp>
      <p:sp>
        <p:nvSpPr>
          <p:cNvPr id="3" name="Content Placeholder 2"/>
          <p:cNvSpPr>
            <a:spLocks noGrp="1"/>
          </p:cNvSpPr>
          <p:nvPr>
            <p:ph idx="1"/>
          </p:nvPr>
        </p:nvSpPr>
        <p:spPr>
          <a:xfrm>
            <a:off x="457200" y="2025883"/>
            <a:ext cx="8229600" cy="2924502"/>
          </a:xfrm>
          <a:solidFill>
            <a:schemeClr val="tx2">
              <a:lumMod val="20000"/>
              <a:lumOff val="80000"/>
            </a:schemeClr>
          </a:solidFill>
          <a:ln w="38100">
            <a:solidFill>
              <a:srgbClr val="F6A20A"/>
            </a:solidFill>
          </a:ln>
        </p:spPr>
        <p:txBody>
          <a:bodyPr>
            <a:normAutofit/>
          </a:bodyPr>
          <a:lstStyle/>
          <a:p>
            <a:pPr marL="457200" indent="-457200">
              <a:buFont typeface="+mj-lt"/>
              <a:buAutoNum type="arabicPeriod"/>
            </a:pPr>
            <a:r>
              <a:rPr lang="en-US" sz="2400" dirty="0" smtClean="0"/>
              <a:t>Clarify what SGOs are and what they are not.</a:t>
            </a:r>
          </a:p>
          <a:p>
            <a:pPr marL="457200" indent="-457200">
              <a:buFont typeface="+mj-lt"/>
              <a:buAutoNum type="arabicPeriod"/>
            </a:pPr>
            <a:r>
              <a:rPr lang="en-US" sz="2400" dirty="0" smtClean="0"/>
              <a:t>Develop a foundational understanding of how to develop and choose high quality assessments.</a:t>
            </a:r>
          </a:p>
          <a:p>
            <a:pPr marL="457200" indent="-457200">
              <a:buFont typeface="+mj-lt"/>
              <a:buAutoNum type="arabicPeriod"/>
            </a:pPr>
            <a:r>
              <a:rPr lang="en-US" sz="2400" dirty="0" smtClean="0"/>
              <a:t>Investigate appropriate ways to set targets using readily available student data.</a:t>
            </a:r>
          </a:p>
          <a:p>
            <a:pPr marL="457200" indent="-457200">
              <a:buFont typeface="+mj-lt"/>
              <a:buAutoNum type="arabicPeriod"/>
            </a:pPr>
            <a:r>
              <a:rPr lang="en-US" sz="2400" dirty="0" smtClean="0"/>
              <a:t>Develop a series of concrete next steps that will allow you to increase the quality of SGOs in your district.</a:t>
            </a:r>
          </a:p>
          <a:p>
            <a:pPr>
              <a:buNone/>
            </a:pPr>
            <a:endParaRPr lang="en-US" sz="2800" dirty="0"/>
          </a:p>
        </p:txBody>
      </p:sp>
      <p:pic>
        <p:nvPicPr>
          <p:cNvPr id="4" name="Picture 3"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5" name="Slide Number Placeholder 4"/>
          <p:cNvSpPr>
            <a:spLocks noGrp="1"/>
          </p:cNvSpPr>
          <p:nvPr>
            <p:ph type="sldNum" sz="quarter" idx="12"/>
          </p:nvPr>
        </p:nvSpPr>
        <p:spPr/>
        <p:txBody>
          <a:bodyPr/>
          <a:lstStyle/>
          <a:p>
            <a:fld id="{75D383DA-9A8A-4624-B277-3E26864D20C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bg1"/>
                </a:solidFill>
                <a:latin typeface="+mj-lt"/>
                <a:ea typeface="+mj-ea"/>
                <a:cs typeface="+mj-cs"/>
              </a:rPr>
              <a:t>Determine the Rigor of this Item</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Rectangle 11"/>
          <p:cNvSpPr/>
          <p:nvPr/>
        </p:nvSpPr>
        <p:spPr>
          <a:xfrm>
            <a:off x="228600" y="2706450"/>
            <a:ext cx="4419600" cy="3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a:lnSpc>
                <a:spcPct val="90000"/>
              </a:lnSpc>
              <a:buClr>
                <a:schemeClr val="accent1"/>
              </a:buClr>
              <a:buSzPct val="100000"/>
              <a:defRPr/>
            </a:pPr>
            <a:r>
              <a:rPr lang="en-US" sz="2400" dirty="0" smtClean="0">
                <a:solidFill>
                  <a:schemeClr val="tx1"/>
                </a:solidFill>
              </a:rPr>
              <a:t>Examine the following political cartoon.  </a:t>
            </a:r>
            <a:r>
              <a:rPr lang="en-US" sz="2400" dirty="0" smtClean="0">
                <a:solidFill>
                  <a:schemeClr val="tx1"/>
                </a:solidFill>
                <a:ea typeface="Questrial"/>
                <a:cs typeface="Questrial"/>
                <a:sym typeface="Questrial"/>
              </a:rPr>
              <a:t>Use </a:t>
            </a:r>
            <a:r>
              <a:rPr lang="en-US" sz="2400" b="1" i="1" dirty="0" smtClean="0">
                <a:solidFill>
                  <a:schemeClr val="tx1"/>
                </a:solidFill>
                <a:ea typeface="Questrial"/>
                <a:cs typeface="Questrial"/>
                <a:sym typeface="Questrial"/>
              </a:rPr>
              <a:t>details</a:t>
            </a:r>
            <a:r>
              <a:rPr lang="en-US" sz="2400" dirty="0" smtClean="0">
                <a:solidFill>
                  <a:schemeClr val="tx1"/>
                </a:solidFill>
                <a:ea typeface="Questrial"/>
                <a:cs typeface="Questrial"/>
                <a:sym typeface="Questrial"/>
              </a:rPr>
              <a:t> from the cartoon to:</a:t>
            </a:r>
          </a:p>
          <a:p>
            <a:pPr marL="91440" lvl="0" indent="91440">
              <a:lnSpc>
                <a:spcPct val="90000"/>
              </a:lnSpc>
              <a:spcAft>
                <a:spcPts val="600"/>
              </a:spcAft>
              <a:buSzPct val="100000"/>
              <a:buFont typeface="+mj-lt"/>
              <a:buAutoNum type="arabicPeriod"/>
              <a:defRPr/>
            </a:pPr>
            <a:r>
              <a:rPr lang="en-US" sz="2400" dirty="0" smtClean="0">
                <a:solidFill>
                  <a:schemeClr val="tx1"/>
                </a:solidFill>
                <a:ea typeface="Questrial"/>
                <a:cs typeface="Questrial"/>
                <a:sym typeface="Questrial"/>
              </a:rPr>
              <a:t> Explain the symbolism of the snake in the political cartoon.</a:t>
            </a:r>
          </a:p>
          <a:p>
            <a:pPr marL="91440" lvl="0" indent="91440">
              <a:lnSpc>
                <a:spcPct val="90000"/>
              </a:lnSpc>
              <a:buSzPct val="100000"/>
              <a:buFont typeface="+mj-lt"/>
              <a:buAutoNum type="arabicPeriod"/>
              <a:defRPr/>
            </a:pPr>
            <a:r>
              <a:rPr lang="en-US" sz="2400" dirty="0" smtClean="0">
                <a:solidFill>
                  <a:schemeClr val="tx1"/>
                </a:solidFill>
                <a:ea typeface="Questrial"/>
                <a:cs typeface="Questrial"/>
                <a:sym typeface="Questrial"/>
              </a:rPr>
              <a:t>Explain why the artist used children to represent free press, free speech, and honest opinion.</a:t>
            </a:r>
          </a:p>
          <a:p>
            <a:pPr algn="ctr"/>
            <a:endParaRPr lang="en-US" dirty="0"/>
          </a:p>
        </p:txBody>
      </p:sp>
      <p:sp>
        <p:nvSpPr>
          <p:cNvPr id="17" name="Rectangle 16"/>
          <p:cNvSpPr/>
          <p:nvPr/>
        </p:nvSpPr>
        <p:spPr>
          <a:xfrm>
            <a:off x="4495800" y="2706450"/>
            <a:ext cx="4343400" cy="381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pic>
        <p:nvPicPr>
          <p:cNvPr id="15" name="Shape 328"/>
          <p:cNvPicPr preferRelativeResize="0"/>
          <p:nvPr/>
        </p:nvPicPr>
        <p:blipFill>
          <a:blip r:embed="rId4" cstate="print"/>
          <a:stretch>
            <a:fillRect/>
          </a:stretch>
        </p:blipFill>
        <p:spPr>
          <a:xfrm>
            <a:off x="4897826" y="2814183"/>
            <a:ext cx="3810000" cy="3581400"/>
          </a:xfrm>
          <a:prstGeom prst="rect">
            <a:avLst/>
          </a:prstGeom>
        </p:spPr>
      </p:pic>
      <p:sp>
        <p:nvSpPr>
          <p:cNvPr id="19" name="Rectangle 18"/>
          <p:cNvSpPr/>
          <p:nvPr/>
        </p:nvSpPr>
        <p:spPr>
          <a:xfrm>
            <a:off x="336331" y="1713195"/>
            <a:ext cx="8458200" cy="609600"/>
          </a:xfrm>
          <a:prstGeom prst="rect">
            <a:avLst/>
          </a:prstGeom>
          <a:solidFill>
            <a:srgbClr val="F6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800" dirty="0" smtClean="0">
                <a:solidFill>
                  <a:schemeClr val="tx1"/>
                </a:solidFill>
              </a:rPr>
              <a:t>What DOK level does this modified item represent?</a:t>
            </a:r>
          </a:p>
        </p:txBody>
      </p:sp>
      <p:sp>
        <p:nvSpPr>
          <p:cNvPr id="11" name="Slide Number Placeholder 10"/>
          <p:cNvSpPr>
            <a:spLocks noGrp="1"/>
          </p:cNvSpPr>
          <p:nvPr>
            <p:ph type="sldNum" sz="quarter" idx="12"/>
          </p:nvPr>
        </p:nvSpPr>
        <p:spPr/>
        <p:txBody>
          <a:bodyPr/>
          <a:lstStyle/>
          <a:p>
            <a:fld id="{75D383DA-9A8A-4624-B277-3E26864D20C8}" type="slidenum">
              <a:rPr lang="en-US" smtClean="0"/>
              <a:pPr/>
              <a:t>40</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167" y="2761602"/>
            <a:ext cx="7924800" cy="1815882"/>
          </a:xfrm>
          <a:prstGeom prst="rect">
            <a:avLst/>
          </a:prstGeom>
          <a:solidFill>
            <a:schemeClr val="tx2">
              <a:lumMod val="20000"/>
              <a:lumOff val="80000"/>
            </a:schemeClr>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buClr>
                <a:srgbClr val="000000"/>
              </a:buClr>
              <a:buSzPct val="100000"/>
              <a:defRPr/>
            </a:pPr>
            <a:r>
              <a:rPr lang="en-US" sz="2800" b="1" dirty="0" smtClean="0"/>
              <a:t>A high quality assessment has a range of rigor that:</a:t>
            </a:r>
          </a:p>
          <a:p>
            <a:pPr marL="457200" indent="-457200">
              <a:buClr>
                <a:srgbClr val="000000"/>
              </a:buClr>
              <a:buSzPct val="100000"/>
              <a:buFont typeface="Arial" pitchFamily="34" charset="0"/>
              <a:buChar char="•"/>
              <a:defRPr/>
            </a:pPr>
            <a:r>
              <a:rPr lang="en-US" sz="2800" dirty="0" smtClean="0"/>
              <a:t>Is representative of the rigor of instructional level and content delivered in the course, and</a:t>
            </a:r>
          </a:p>
          <a:p>
            <a:pPr marL="457200" indent="-457200">
              <a:buClr>
                <a:srgbClr val="000000"/>
              </a:buClr>
              <a:buSzPct val="100000"/>
              <a:buFont typeface="Arial" pitchFamily="34" charset="0"/>
              <a:buChar char="•"/>
              <a:defRPr/>
            </a:pPr>
            <a:r>
              <a:rPr lang="en-US" sz="2800" dirty="0" smtClean="0"/>
              <a:t>Provides stretch at both ends of ability levels</a:t>
            </a:r>
          </a:p>
        </p:txBody>
      </p:sp>
      <p:sp>
        <p:nvSpPr>
          <p:cNvPr id="10" name="Title 1"/>
          <p:cNvSpPr txBox="1">
            <a:spLocks/>
          </p:cNvSpPr>
          <p:nvPr/>
        </p:nvSpPr>
        <p:spPr>
          <a:xfrm>
            <a:off x="457200" y="416515"/>
            <a:ext cx="8229600" cy="1143000"/>
          </a:xfrm>
          <a:prstGeom prst="rect">
            <a:avLst/>
          </a:prstGeom>
          <a:solidFill>
            <a:schemeClr val="tx2">
              <a:lumMod val="50000"/>
            </a:schemeClr>
          </a:solidFill>
        </p:spPr>
        <p:txBody>
          <a:bodyPr anchor="ctr">
            <a:normAutofit/>
          </a:bodyPr>
          <a:lstStyle/>
          <a:p>
            <a:pPr lvl="0">
              <a:spcBef>
                <a:spcPct val="0"/>
              </a:spcBef>
              <a:defRPr/>
            </a:pPr>
            <a:r>
              <a:rPr lang="en-US" sz="3200" dirty="0" smtClean="0">
                <a:solidFill>
                  <a:schemeClr val="bg1"/>
                </a:solidFill>
              </a:rPr>
              <a:t>Elements of Assessment Design </a:t>
            </a:r>
          </a:p>
          <a:p>
            <a:pPr lvl="0">
              <a:spcBef>
                <a:spcPct val="0"/>
              </a:spcBef>
              <a:defRPr/>
            </a:pPr>
            <a:r>
              <a:rPr lang="en-US" sz="3200" dirty="0" smtClean="0">
                <a:solidFill>
                  <a:srgbClr val="F6A20A"/>
                </a:solidFill>
              </a:rPr>
              <a:t>NOT Rigor for Rigor’s Sake </a:t>
            </a:r>
            <a:endParaRPr lang="en-US" sz="3200" dirty="0">
              <a:solidFill>
                <a:srgbClr val="F6A20A"/>
              </a:solidFill>
            </a:endParaRPr>
          </a:p>
        </p:txBody>
      </p:sp>
      <p:grpSp>
        <p:nvGrpSpPr>
          <p:cNvPr id="2" name="Group 8"/>
          <p:cNvGrpSpPr/>
          <p:nvPr/>
        </p:nvGrpSpPr>
        <p:grpSpPr>
          <a:xfrm>
            <a:off x="7010400" y="601707"/>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634144" y="2382967"/>
              <a:ext cx="1478251" cy="12633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Range of Rigor/DOK</a:t>
              </a:r>
              <a:endParaRPr lang="en-US" sz="2000" b="1" kern="1200" dirty="0">
                <a:solidFill>
                  <a:schemeClr val="tx1"/>
                </a:solidFill>
              </a:endParaRPr>
            </a:p>
          </p:txBody>
        </p:sp>
      </p:grpSp>
      <p:sp>
        <p:nvSpPr>
          <p:cNvPr id="19" name="Slide Number Placeholder 18"/>
          <p:cNvSpPr>
            <a:spLocks noGrp="1"/>
          </p:cNvSpPr>
          <p:nvPr>
            <p:ph type="sldNum" sz="quarter" idx="12"/>
          </p:nvPr>
        </p:nvSpPr>
        <p:spPr/>
        <p:txBody>
          <a:bodyPr/>
          <a:lstStyle/>
          <a:p>
            <a:fld id="{75D383DA-9A8A-4624-B277-3E26864D20C8}" type="slidenum">
              <a:rPr lang="en-US" smtClean="0"/>
              <a:pPr/>
              <a:t>41</a:t>
            </a:fld>
            <a:endParaRPr lang="en-US"/>
          </a:p>
        </p:txBody>
      </p:sp>
      <p:pic>
        <p:nvPicPr>
          <p:cNvPr id="20" name="Picture 19" descr="acheiveNJ.png"/>
          <p:cNvPicPr>
            <a:picLocks noChangeAspect="1"/>
          </p:cNvPicPr>
          <p:nvPr/>
        </p:nvPicPr>
        <p:blipFill>
          <a:blip r:embed="rId3"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graphicFrame>
        <p:nvGraphicFramePr>
          <p:cNvPr id="4" name="Content Placeholder 4"/>
          <p:cNvGraphicFramePr>
            <a:graphicFrameLocks noGrp="1"/>
          </p:cNvGraphicFramePr>
          <p:nvPr>
            <p:ph idx="1"/>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2317531" y="4232924"/>
            <a:ext cx="1369484" cy="14111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9056" y="25202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4" y="760441"/>
            <a:ext cx="4295016" cy="584775"/>
          </a:xfrm>
          <a:prstGeom prst="rect">
            <a:avLst/>
          </a:prstGeom>
        </p:spPr>
        <p:txBody>
          <a:bodyPr wrap="square">
            <a:spAutoFit/>
          </a:bodyPr>
          <a:lstStyle/>
          <a:p>
            <a:r>
              <a:rPr lang="en-US" sz="3200" b="1" dirty="0" smtClean="0">
                <a:solidFill>
                  <a:srgbClr val="FC9804"/>
                </a:solidFill>
                <a:latin typeface="+mj-lt"/>
              </a:rPr>
              <a:t>Accessible</a:t>
            </a:r>
            <a:endParaRPr lang="en-US" sz="2000" b="1" dirty="0">
              <a:latin typeface="+mj-lt"/>
            </a:endParaRPr>
          </a:p>
        </p:txBody>
      </p:sp>
      <p:sp>
        <p:nvSpPr>
          <p:cNvPr id="8" name="Slide Number Placeholder 7"/>
          <p:cNvSpPr>
            <a:spLocks noGrp="1"/>
          </p:cNvSpPr>
          <p:nvPr>
            <p:ph type="sldNum" sz="quarter" idx="12"/>
          </p:nvPr>
        </p:nvSpPr>
        <p:spPr/>
        <p:txBody>
          <a:bodyPr/>
          <a:lstStyle/>
          <a:p>
            <a:fld id="{75D383DA-9A8A-4624-B277-3E26864D20C8}" type="slidenum">
              <a:rPr lang="en-US" smtClean="0"/>
              <a:pPr/>
              <a:t>42</a:t>
            </a:fld>
            <a:endParaRPr lang="en-US"/>
          </a:p>
        </p:txBody>
      </p:sp>
      <p:pic>
        <p:nvPicPr>
          <p:cNvPr id="10" name="Picture 9" descr="acheiveNJ.png"/>
          <p:cNvPicPr>
            <a:picLocks noChangeAspect="1"/>
          </p:cNvPicPr>
          <p:nvPr/>
        </p:nvPicPr>
        <p:blipFill>
          <a:blip r:embed="rId8"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539577" y="2382967"/>
              <a:ext cx="1667386" cy="12633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Accessible</a:t>
              </a:r>
              <a:endParaRPr lang="en-US" sz="2000" b="1" kern="1200" dirty="0">
                <a:solidFill>
                  <a:schemeClr val="tx1"/>
                </a:solidFill>
              </a:endParaRPr>
            </a:p>
          </p:txBody>
        </p:sp>
      </p:gr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a:blip r:embed="rId4" cstate="print"/>
          <a:stretch>
            <a:fillRect/>
          </a:stretch>
        </p:blipFill>
        <p:spPr>
          <a:xfrm>
            <a:off x="2667000" y="1676400"/>
            <a:ext cx="3349625" cy="2513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6" name="Picture 35"/>
          <p:cNvPicPr>
            <a:picLocks noChangeAspect="1"/>
          </p:cNvPicPr>
          <p:nvPr/>
        </p:nvPicPr>
        <p:blipFill>
          <a:blip r:embed="rId5" cstate="print"/>
          <a:stretch>
            <a:fillRect/>
          </a:stretch>
        </p:blipFill>
        <p:spPr>
          <a:xfrm>
            <a:off x="228600" y="3352800"/>
            <a:ext cx="3143250" cy="235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18"/>
          <p:cNvPicPr>
            <a:picLocks noChangeAspect="1"/>
          </p:cNvPicPr>
          <p:nvPr/>
        </p:nvPicPr>
        <p:blipFill>
          <a:blip r:embed="rId6" cstate="print"/>
          <a:srcRect/>
          <a:stretch>
            <a:fillRect/>
          </a:stretch>
        </p:blipFill>
        <p:spPr bwMode="auto">
          <a:xfrm>
            <a:off x="4038600" y="3962400"/>
            <a:ext cx="3863975" cy="2574925"/>
          </a:xfrm>
          <a:prstGeom prst="rect">
            <a:avLst/>
          </a:prstGeom>
          <a:noFill/>
          <a:ln w="9525">
            <a:noFill/>
            <a:miter lim="800000"/>
            <a:headEnd/>
            <a:tailEnd/>
          </a:ln>
        </p:spPr>
      </p:pic>
      <p:pic>
        <p:nvPicPr>
          <p:cNvPr id="38" name="Picture 37"/>
          <p:cNvPicPr>
            <a:picLocks noChangeAspect="1"/>
          </p:cNvPicPr>
          <p:nvPr/>
        </p:nvPicPr>
        <p:blipFill>
          <a:blip r:embed="rId7" cstate="print"/>
          <a:stretch>
            <a:fillRect/>
          </a:stretch>
        </p:blipFill>
        <p:spPr>
          <a:xfrm>
            <a:off x="6400800" y="2362200"/>
            <a:ext cx="2443162" cy="2444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cheiveNJ.png"/>
          <p:cNvPicPr>
            <a:picLocks noChangeAspect="1"/>
          </p:cNvPicPr>
          <p:nvPr/>
        </p:nvPicPr>
        <p:blipFill>
          <a:blip r:embed="rId8" cstate="print"/>
          <a:stretch>
            <a:fillRect/>
          </a:stretch>
        </p:blipFill>
        <p:spPr>
          <a:xfrm>
            <a:off x="7391400" y="6032740"/>
            <a:ext cx="1371600" cy="672860"/>
          </a:xfrm>
          <a:prstGeom prst="rect">
            <a:avLst/>
          </a:prstGeom>
        </p:spPr>
      </p:pic>
      <p:sp>
        <p:nvSpPr>
          <p:cNvPr id="15" name="Slide Number Placeholder 14"/>
          <p:cNvSpPr>
            <a:spLocks noGrp="1"/>
          </p:cNvSpPr>
          <p:nvPr>
            <p:ph type="sldNum" sz="quarter" idx="12"/>
          </p:nvPr>
        </p:nvSpPr>
        <p:spPr/>
        <p:txBody>
          <a:bodyPr/>
          <a:lstStyle/>
          <a:p>
            <a:fld id="{75D383DA-9A8A-4624-B277-3E26864D20C8}" type="slidenum">
              <a:rPr lang="en-US" smtClean="0"/>
              <a:pPr/>
              <a:t>43</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5" name="Shape 140"/>
          <p:cNvGraphicFramePr/>
          <p:nvPr/>
        </p:nvGraphicFramePr>
        <p:xfrm>
          <a:off x="459829" y="2316178"/>
          <a:ext cx="8431923" cy="3997686"/>
        </p:xfrm>
        <a:graphic>
          <a:graphicData uri="http://schemas.openxmlformats.org/drawingml/2006/table">
            <a:tbl>
              <a:tblPr firstCol="1" bandRow="1">
                <a:noFill/>
              </a:tblPr>
              <a:tblGrid>
                <a:gridCol w="1495095"/>
                <a:gridCol w="6936828"/>
              </a:tblGrid>
              <a:tr h="489279">
                <a:tc gridSpan="2">
                  <a:txBody>
                    <a:bodyPr/>
                    <a:lstStyle/>
                    <a:p>
                      <a:pPr lvl="0" algn="ctr" rtl="0">
                        <a:spcBef>
                          <a:spcPts val="0"/>
                        </a:spcBef>
                        <a:spcAft>
                          <a:spcPts val="0"/>
                        </a:spcAft>
                        <a:buSzPct val="25000"/>
                        <a:buNone/>
                      </a:pPr>
                      <a:r>
                        <a:rPr lang="en-US" sz="2400" b="1" baseline="0" dirty="0" smtClean="0">
                          <a:latin typeface="+mn-lt"/>
                        </a:rPr>
                        <a:t>Accessible Assessment</a:t>
                      </a:r>
                      <a:endParaRPr lang="en-US" sz="2400" b="1" dirty="0">
                        <a:latin typeface="+mn-lt"/>
                      </a:endParaRPr>
                    </a:p>
                  </a:txBody>
                  <a:tcPr marL="91450" marR="91450" marT="45725" marB="45725" anchor="ctr">
                    <a:solidFill>
                      <a:srgbClr val="F6A20A"/>
                    </a:solidFill>
                  </a:tcPr>
                </a:tc>
                <a:tc hMerge="1">
                  <a:txBody>
                    <a:bodyPr/>
                    <a:lstStyle/>
                    <a:p>
                      <a:pPr lvl="0" rtl="0">
                        <a:lnSpc>
                          <a:spcPct val="90000"/>
                        </a:lnSpc>
                        <a:spcAft>
                          <a:spcPts val="465"/>
                        </a:spcAft>
                        <a:buClr>
                          <a:srgbClr val="000000"/>
                        </a:buClr>
                        <a:buSzPct val="45833"/>
                        <a:buFont typeface="Arial"/>
                        <a:buNone/>
                      </a:pPr>
                      <a:endParaRPr lang="en-US" sz="2400" dirty="0"/>
                    </a:p>
                  </a:txBody>
                  <a:tcPr marL="91450" marR="91450" marT="45725" marB="45725" anchor="ctr">
                    <a:solidFill>
                      <a:schemeClr val="bg1"/>
                    </a:solidFill>
                  </a:tcPr>
                </a:tc>
              </a:tr>
              <a:tr h="978557">
                <a:tc>
                  <a:txBody>
                    <a:bodyPr/>
                    <a:lstStyle/>
                    <a:p>
                      <a:pPr lvl="0" algn="l" rtl="0">
                        <a:spcBef>
                          <a:spcPts val="0"/>
                        </a:spcBef>
                        <a:spcAft>
                          <a:spcPts val="0"/>
                        </a:spcAft>
                        <a:buSzPct val="25000"/>
                        <a:buNone/>
                      </a:pPr>
                      <a:r>
                        <a:rPr lang="en-US" sz="2000" dirty="0">
                          <a:latin typeface="+mn-lt"/>
                        </a:rPr>
                        <a:t>Why</a:t>
                      </a:r>
                      <a:r>
                        <a:rPr lang="en-US" sz="2000" baseline="0" dirty="0">
                          <a:latin typeface="+mn-lt"/>
                        </a:rPr>
                        <a:t> does it matter?</a:t>
                      </a:r>
                    </a:p>
                  </a:txBody>
                  <a:tcPr marL="91450" marR="91450" marT="45725" marB="45725" anchor="ctr">
                    <a:solidFill>
                      <a:schemeClr val="bg1"/>
                    </a:solidFill>
                  </a:tcPr>
                </a:tc>
                <a:tc>
                  <a:txBody>
                    <a:bodyPr/>
                    <a:lstStyle/>
                    <a:p>
                      <a:pPr marL="0" lvl="0" indent="0" rtl="0">
                        <a:spcBef>
                          <a:spcPts val="0"/>
                        </a:spcBef>
                        <a:spcAft>
                          <a:spcPts val="0"/>
                        </a:spcAft>
                        <a:buClr>
                          <a:srgbClr val="000000"/>
                        </a:buClr>
                        <a:buSzPct val="100000"/>
                        <a:buFont typeface="Arial"/>
                        <a:buNone/>
                      </a:pPr>
                      <a:r>
                        <a:rPr lang="en-US" sz="2000" b="0" dirty="0" smtClean="0">
                          <a:solidFill>
                            <a:schemeClr val="tx1"/>
                          </a:solidFill>
                          <a:latin typeface="+mn-lt"/>
                          <a:ea typeface="Arial"/>
                          <a:cs typeface="Arial"/>
                          <a:sym typeface="Arial"/>
                        </a:rPr>
                        <a:t>Promotes</a:t>
                      </a:r>
                      <a:r>
                        <a:rPr lang="en-US" sz="2000" b="0" baseline="0" dirty="0" smtClean="0">
                          <a:solidFill>
                            <a:schemeClr val="tx1"/>
                          </a:solidFill>
                          <a:latin typeface="+mn-lt"/>
                          <a:ea typeface="Arial"/>
                          <a:cs typeface="Arial"/>
                          <a:sym typeface="Arial"/>
                        </a:rPr>
                        <a:t> </a:t>
                      </a:r>
                      <a:r>
                        <a:rPr lang="en-US" sz="2000" b="1" baseline="0" dirty="0" smtClean="0">
                          <a:solidFill>
                            <a:schemeClr val="tx1"/>
                          </a:solidFill>
                          <a:latin typeface="+mn-lt"/>
                          <a:ea typeface="Arial"/>
                          <a:cs typeface="Arial"/>
                          <a:sym typeface="Arial"/>
                        </a:rPr>
                        <a:t>similar </a:t>
                      </a:r>
                      <a:r>
                        <a:rPr lang="en-US" sz="2000" b="1" dirty="0" smtClean="0">
                          <a:solidFill>
                            <a:schemeClr val="tx1"/>
                          </a:solidFill>
                          <a:latin typeface="+mn-lt"/>
                          <a:ea typeface="Arial"/>
                          <a:cs typeface="Arial"/>
                          <a:sym typeface="Arial"/>
                        </a:rPr>
                        <a:t>interpretations </a:t>
                      </a:r>
                      <a:r>
                        <a:rPr lang="en-US" sz="2000" b="0" dirty="0" smtClean="0">
                          <a:solidFill>
                            <a:schemeClr val="tx1"/>
                          </a:solidFill>
                          <a:latin typeface="+mn-lt"/>
                          <a:ea typeface="Arial"/>
                          <a:cs typeface="Arial"/>
                          <a:sym typeface="Arial"/>
                        </a:rPr>
                        <a:t>of the data.</a:t>
                      </a:r>
                      <a:endParaRPr lang="en-US" sz="2000" b="0" baseline="0" dirty="0" smtClean="0">
                        <a:solidFill>
                          <a:schemeClr val="tx1"/>
                        </a:solidFill>
                        <a:latin typeface="+mn-lt"/>
                        <a:ea typeface="Arial"/>
                        <a:cs typeface="Arial"/>
                        <a:sym typeface="Arial"/>
                      </a:endParaRPr>
                    </a:p>
                    <a:p>
                      <a:pPr marL="0" lvl="0" indent="0" rtl="0">
                        <a:spcBef>
                          <a:spcPts val="0"/>
                        </a:spcBef>
                        <a:spcAft>
                          <a:spcPts val="0"/>
                        </a:spcAft>
                        <a:buClr>
                          <a:srgbClr val="000000"/>
                        </a:buClr>
                        <a:buSzPct val="100000"/>
                        <a:buFont typeface="Arial"/>
                        <a:buNone/>
                      </a:pPr>
                      <a:r>
                        <a:rPr lang="en-US" sz="2000" b="0" dirty="0" smtClean="0">
                          <a:solidFill>
                            <a:schemeClr val="tx1"/>
                          </a:solidFill>
                          <a:latin typeface="+mn-lt"/>
                        </a:rPr>
                        <a:t>It’s </a:t>
                      </a:r>
                      <a:r>
                        <a:rPr lang="en-US" sz="2000" b="1" dirty="0" smtClean="0">
                          <a:solidFill>
                            <a:schemeClr val="tx1"/>
                          </a:solidFill>
                          <a:latin typeface="+mn-lt"/>
                        </a:rPr>
                        <a:t>fair</a:t>
                      </a:r>
                      <a:r>
                        <a:rPr lang="en-US" sz="2000" b="0" baseline="0" dirty="0" smtClean="0">
                          <a:solidFill>
                            <a:schemeClr val="tx1"/>
                          </a:solidFill>
                          <a:latin typeface="+mn-lt"/>
                        </a:rPr>
                        <a:t> to all students.</a:t>
                      </a:r>
                      <a:endParaRPr lang="en-US" sz="2000" b="0" dirty="0" smtClean="0">
                        <a:solidFill>
                          <a:schemeClr val="tx1"/>
                        </a:solidFill>
                        <a:latin typeface="+mn-lt"/>
                      </a:endParaRPr>
                    </a:p>
                  </a:txBody>
                  <a:tcPr marL="91450" marR="91450" marT="45725" marB="45725" anchor="ctr">
                    <a:solidFill>
                      <a:schemeClr val="bg1"/>
                    </a:solidFill>
                  </a:tcPr>
                </a:tc>
              </a:tr>
              <a:tr h="1938869">
                <a:tc>
                  <a:txBody>
                    <a:bodyPr/>
                    <a:lstStyle/>
                    <a:p>
                      <a:pPr lvl="0" algn="l" rtl="0">
                        <a:spcBef>
                          <a:spcPts val="0"/>
                        </a:spcBef>
                        <a:spcAft>
                          <a:spcPts val="0"/>
                        </a:spcAft>
                        <a:buSzPct val="25000"/>
                        <a:buNone/>
                      </a:pPr>
                      <a:r>
                        <a:rPr lang="en-US" sz="2000" dirty="0" smtClean="0">
                          <a:latin typeface="+mn-lt"/>
                        </a:rPr>
                        <a:t>What does it look like</a:t>
                      </a:r>
                      <a:r>
                        <a:rPr lang="en-US" sz="2000" baseline="0" dirty="0" smtClean="0">
                          <a:latin typeface="+mn-lt"/>
                        </a:rPr>
                        <a:t>?</a:t>
                      </a:r>
                      <a:endParaRPr lang="en-US" sz="2000" baseline="0" dirty="0">
                        <a:latin typeface="+mn-lt"/>
                      </a:endParaRP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rgbClr val="000000"/>
                          </a:solidFill>
                          <a:latin typeface="+mn-lt"/>
                          <a:ea typeface="Arial"/>
                          <a:cs typeface="Arial"/>
                          <a:sym typeface="Arial"/>
                        </a:rPr>
                        <a:t>Provides </a:t>
                      </a:r>
                      <a:r>
                        <a:rPr lang="en-US" sz="2000" b="1" dirty="0" smtClean="0">
                          <a:solidFill>
                            <a:schemeClr val="tx1"/>
                          </a:solidFill>
                          <a:latin typeface="+mn-lt"/>
                          <a:ea typeface="Arial"/>
                          <a:cs typeface="Arial"/>
                          <a:sym typeface="Arial"/>
                        </a:rPr>
                        <a:t>equal</a:t>
                      </a:r>
                      <a:r>
                        <a:rPr lang="en-US" sz="2000" b="1" baseline="0" dirty="0" smtClean="0">
                          <a:solidFill>
                            <a:schemeClr val="tx1"/>
                          </a:solidFill>
                          <a:latin typeface="+mn-lt"/>
                          <a:ea typeface="Arial"/>
                          <a:cs typeface="Arial"/>
                          <a:sym typeface="Arial"/>
                        </a:rPr>
                        <a:t> </a:t>
                      </a:r>
                      <a:r>
                        <a:rPr lang="en-US" sz="2000" b="1" dirty="0" smtClean="0">
                          <a:solidFill>
                            <a:schemeClr val="tx1"/>
                          </a:solidFill>
                          <a:latin typeface="+mn-lt"/>
                          <a:ea typeface="Arial"/>
                          <a:cs typeface="Arial"/>
                          <a:sym typeface="Arial"/>
                        </a:rPr>
                        <a:t>access </a:t>
                      </a:r>
                      <a:r>
                        <a:rPr lang="en-US" sz="2000" b="0" dirty="0" smtClean="0">
                          <a:solidFill>
                            <a:schemeClr val="tx1"/>
                          </a:solidFill>
                          <a:latin typeface="+mn-lt"/>
                          <a:ea typeface="Arial"/>
                          <a:cs typeface="Arial"/>
                          <a:sym typeface="Arial"/>
                        </a:rPr>
                        <a:t>to</a:t>
                      </a:r>
                      <a:r>
                        <a:rPr lang="en-US" sz="2000" b="0" baseline="0" dirty="0" smtClean="0">
                          <a:solidFill>
                            <a:schemeClr val="tx1"/>
                          </a:solidFill>
                          <a:latin typeface="+mn-lt"/>
                          <a:ea typeface="Arial"/>
                          <a:cs typeface="Arial"/>
                          <a:sym typeface="Arial"/>
                        </a:rPr>
                        <a:t> </a:t>
                      </a:r>
                      <a:r>
                        <a:rPr lang="en-US" sz="2000" baseline="0" dirty="0" smtClean="0">
                          <a:solidFill>
                            <a:srgbClr val="000000"/>
                          </a:solidFill>
                          <a:latin typeface="+mn-lt"/>
                          <a:ea typeface="Arial"/>
                          <a:cs typeface="Arial"/>
                          <a:sym typeface="Arial"/>
                        </a:rPr>
                        <a:t>all students regardless of personal characteristics/background and pre-existing extra-curricular knowledge.</a:t>
                      </a:r>
                    </a:p>
                    <a:p>
                      <a:pPr marL="0" indent="0" algn="l">
                        <a:buFont typeface="Arial" panose="020B0604020202020204" pitchFamily="34" charset="0"/>
                        <a:buNone/>
                      </a:pPr>
                      <a:r>
                        <a:rPr lang="en-US" sz="2000" b="0" baseline="0" dirty="0" smtClean="0">
                          <a:solidFill>
                            <a:schemeClr val="tx1"/>
                          </a:solidFill>
                          <a:latin typeface="+mn-lt"/>
                        </a:rPr>
                        <a:t>Questions and structure </a:t>
                      </a:r>
                      <a:r>
                        <a:rPr lang="en-US" sz="2000" b="1" baseline="0" dirty="0" smtClean="0">
                          <a:solidFill>
                            <a:schemeClr val="tx1"/>
                          </a:solidFill>
                          <a:latin typeface="+mn-lt"/>
                        </a:rPr>
                        <a:t>do not disadvantage </a:t>
                      </a:r>
                      <a:r>
                        <a:rPr lang="en-US" sz="2000" b="0" baseline="0" dirty="0" smtClean="0">
                          <a:solidFill>
                            <a:schemeClr val="tx1"/>
                          </a:solidFill>
                          <a:latin typeface="+mn-lt"/>
                        </a:rPr>
                        <a:t>students from certain groups  or those without particular background knowledge.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baseline="0" dirty="0" smtClean="0">
                          <a:solidFill>
                            <a:schemeClr val="tx1"/>
                          </a:solidFill>
                          <a:latin typeface="+mn-lt"/>
                        </a:rPr>
                        <a:t>Appropriate modifications </a:t>
                      </a:r>
                      <a:r>
                        <a:rPr lang="en-US" sz="2000" b="0" baseline="0" dirty="0" smtClean="0">
                          <a:solidFill>
                            <a:schemeClr val="tx1"/>
                          </a:solidFill>
                          <a:latin typeface="+mn-lt"/>
                        </a:rPr>
                        <a:t>for students with learning plans.</a:t>
                      </a:r>
                      <a:r>
                        <a:rPr lang="en-US" sz="2000" b="1" dirty="0" smtClean="0">
                          <a:solidFill>
                            <a:schemeClr val="tx1"/>
                          </a:solidFill>
                          <a:latin typeface="+mn-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solidFill>
                            <a:schemeClr val="tx1"/>
                          </a:solidFill>
                          <a:latin typeface="+mn-lt"/>
                        </a:rPr>
                        <a:t>Format</a:t>
                      </a:r>
                      <a:r>
                        <a:rPr lang="en-US" sz="2000" b="1" baseline="0" dirty="0" smtClean="0">
                          <a:solidFill>
                            <a:schemeClr val="tx1"/>
                          </a:solidFill>
                          <a:latin typeface="+mn-lt"/>
                        </a:rPr>
                        <a:t>, wording, </a:t>
                      </a:r>
                      <a:r>
                        <a:rPr lang="en-US" sz="2000" b="0" baseline="0" dirty="0" smtClean="0">
                          <a:solidFill>
                            <a:schemeClr val="tx1"/>
                          </a:solidFill>
                          <a:latin typeface="+mn-lt"/>
                        </a:rPr>
                        <a:t>and</a:t>
                      </a:r>
                      <a:r>
                        <a:rPr lang="en-US" sz="2000" b="1" baseline="0" dirty="0" smtClean="0">
                          <a:solidFill>
                            <a:schemeClr val="tx1"/>
                          </a:solidFill>
                          <a:latin typeface="+mn-lt"/>
                        </a:rPr>
                        <a:t> instructions </a:t>
                      </a:r>
                      <a:r>
                        <a:rPr lang="en-US" sz="2000" b="0" baseline="0" dirty="0" smtClean="0">
                          <a:solidFill>
                            <a:schemeClr val="tx1"/>
                          </a:solidFill>
                          <a:latin typeface="+mn-lt"/>
                        </a:rPr>
                        <a:t>are clear.</a:t>
                      </a:r>
                    </a:p>
                  </a:txBody>
                  <a:tcPr marL="91450" marR="91450" marT="45725" marB="45725" anchor="ctr">
                    <a:solidFill>
                      <a:schemeClr val="bg1"/>
                    </a:solidFill>
                  </a:tcPr>
                </a:tc>
              </a:tr>
            </a:tbl>
          </a:graphicData>
        </a:graphic>
      </p:graphicFrame>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4" name="Oval 13"/>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Oval 4"/>
            <p:cNvSpPr/>
            <p:nvPr/>
          </p:nvSpPr>
          <p:spPr>
            <a:xfrm>
              <a:off x="3539577" y="2382967"/>
              <a:ext cx="1667386" cy="12633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chemeClr val="tx1"/>
                  </a:solidFill>
                </a:rPr>
                <a:t>Accessible</a:t>
              </a:r>
              <a:endParaRPr lang="en-US" sz="2000" b="1" kern="1200" dirty="0">
                <a:solidFill>
                  <a:schemeClr val="tx1"/>
                </a:solidFill>
              </a:endParaRPr>
            </a:p>
          </p:txBody>
        </p:sp>
      </p:grpSp>
      <p:sp>
        <p:nvSpPr>
          <p:cNvPr id="12" name="Slide Number Placeholder 11"/>
          <p:cNvSpPr>
            <a:spLocks noGrp="1"/>
          </p:cNvSpPr>
          <p:nvPr>
            <p:ph type="sldNum" sz="quarter" idx="12"/>
          </p:nvPr>
        </p:nvSpPr>
        <p:spPr/>
        <p:txBody>
          <a:bodyPr/>
          <a:lstStyle/>
          <a:p>
            <a:fld id="{75D383DA-9A8A-4624-B277-3E26864D20C8}" type="slidenum">
              <a:rPr lang="en-US" smtClean="0"/>
              <a:pPr/>
              <a:t>44</a:t>
            </a:fld>
            <a:endParaRPr lang="en-US"/>
          </a:p>
        </p:txBody>
      </p:sp>
      <p:pic>
        <p:nvPicPr>
          <p:cNvPr id="13" name="Picture 12" descr="acheiveNJ.png"/>
          <p:cNvPicPr>
            <a:picLocks noChangeAspect="1"/>
          </p:cNvPicPr>
          <p:nvPr/>
        </p:nvPicPr>
        <p:blipFill>
          <a:blip r:embed="rId4"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Shape 157"/>
          <p:cNvSpPr txBox="1">
            <a:spLocks/>
          </p:cNvSpPr>
          <p:nvPr/>
        </p:nvSpPr>
        <p:spPr>
          <a:xfrm>
            <a:off x="228600" y="1600200"/>
            <a:ext cx="4191000" cy="4876800"/>
          </a:xfrm>
          <a:prstGeom prst="rect">
            <a:avLst/>
          </a:prstGeom>
          <a:solidFill>
            <a:schemeClr val="tx2">
              <a:lumMod val="20000"/>
              <a:lumOff val="80000"/>
            </a:schemeClr>
          </a:solidFill>
        </p:spPr>
        <p:txBody>
          <a:bodyPr lIns="91425" tIns="45700" rIns="91425" bIns="45700" rtlCol="0">
            <a:noAutofit/>
          </a:bodyPr>
          <a:lstStyle/>
          <a:p>
            <a:pPr marL="0" marR="0" lvl="0" indent="0" algn="l" defTabSz="914400" rtl="0" eaLnBrk="1" fontAlgn="auto" latinLnBrk="0" hangingPunct="1">
              <a:lnSpc>
                <a:spcPct val="100000"/>
              </a:lnSpc>
              <a:spcBef>
                <a:spcPts val="0"/>
              </a:spcBef>
              <a:spcAft>
                <a:spcPts val="0"/>
              </a:spcAft>
              <a:buClrTx/>
              <a:buSzPct val="25000"/>
              <a:buFont typeface="Cantarell"/>
              <a:buNone/>
              <a:tabLst/>
              <a:defRPr/>
            </a:pPr>
            <a:r>
              <a:rPr kumimoji="0" lang="en-US" sz="2250" b="1" i="0" u="none" strike="noStrike" kern="1200" cap="none" spc="0" normalizeH="0" baseline="0" noProof="0" dirty="0" smtClean="0">
                <a:ln>
                  <a:noFill/>
                </a:ln>
                <a:solidFill>
                  <a:schemeClr val="tx1"/>
                </a:solidFill>
                <a:effectLst/>
                <a:uLnTx/>
                <a:uFillTx/>
                <a:latin typeface="Cantarell"/>
                <a:ea typeface="Cantarell"/>
                <a:cs typeface="Cantarell"/>
                <a:sym typeface="Cantarell"/>
              </a:rPr>
              <a:t>Directions:</a:t>
            </a:r>
            <a:r>
              <a:rPr kumimoji="0" lang="en-US" sz="225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a:t>
            </a:r>
          </a:p>
          <a:p>
            <a:pPr marL="0" marR="0" lvl="0" indent="0" algn="l" defTabSz="914400" rtl="0" eaLnBrk="1" fontAlgn="auto" latinLnBrk="0" hangingPunct="1">
              <a:lnSpc>
                <a:spcPct val="100000"/>
              </a:lnSpc>
              <a:spcBef>
                <a:spcPts val="0"/>
              </a:spcBef>
              <a:spcAft>
                <a:spcPts val="0"/>
              </a:spcAft>
              <a:buClrTx/>
              <a:buSzPct val="25000"/>
              <a:buFont typeface="Cantarell"/>
              <a:buNone/>
              <a:tabLst/>
              <a:defRPr/>
            </a:pPr>
            <a:r>
              <a:rPr kumimoji="0" lang="en-US" sz="20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Choose the </a:t>
            </a:r>
            <a:r>
              <a:rPr kumimoji="0" lang="en-US" sz="2000" b="0" i="0" u="sng" strike="noStrike" kern="1200" cap="none" spc="0" normalizeH="0" baseline="0" noProof="0" dirty="0" smtClean="0">
                <a:ln>
                  <a:noFill/>
                </a:ln>
                <a:solidFill>
                  <a:schemeClr val="tx1"/>
                </a:solidFill>
                <a:effectLst/>
                <a:uLnTx/>
                <a:uFillTx/>
                <a:latin typeface="Cantarell"/>
                <a:ea typeface="Cantarell"/>
                <a:cs typeface="Cantarell"/>
                <a:sym typeface="Cantarell"/>
              </a:rPr>
              <a:t>one</a:t>
            </a:r>
            <a:r>
              <a:rPr kumimoji="0" lang="en-US" sz="20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answer that best solves the problem.</a:t>
            </a:r>
          </a:p>
          <a:p>
            <a:pPr marL="0" marR="0" lvl="0" indent="0" algn="l" defTabSz="914400" rtl="0" eaLnBrk="1" fontAlgn="auto" latinLnBrk="0" hangingPunct="1">
              <a:lnSpc>
                <a:spcPct val="100000"/>
              </a:lnSpc>
              <a:spcBef>
                <a:spcPts val="700"/>
              </a:spcBef>
              <a:spcAft>
                <a:spcPts val="0"/>
              </a:spcAft>
              <a:buClrTx/>
              <a:buSzPct val="25000"/>
              <a:buFont typeface="Cantarell"/>
              <a:buNone/>
              <a:tabLst/>
              <a:defRPr/>
            </a:pPr>
            <a:endPar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endParaRPr>
          </a:p>
          <a:p>
            <a:pPr marL="0" marR="0" lvl="0" indent="0" algn="l" defTabSz="914400" rtl="0" eaLnBrk="1" fontAlgn="auto" latinLnBrk="0" hangingPunct="1">
              <a:lnSpc>
                <a:spcPct val="100000"/>
              </a:lnSpc>
              <a:spcBef>
                <a:spcPts val="700"/>
              </a:spcBef>
              <a:spcAft>
                <a:spcPts val="0"/>
              </a:spcAft>
              <a:buClrTx/>
              <a:buSzPct val="25000"/>
              <a:buFont typeface="Cantarell"/>
              <a:buNone/>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If one card is taken at random from a deck of playing cards, what is the probability that the card will be an ace? </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8%</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50%</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25%</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Shape 160"/>
          <p:cNvSpPr txBox="1">
            <a:spLocks/>
          </p:cNvSpPr>
          <p:nvPr/>
        </p:nvSpPr>
        <p:spPr>
          <a:xfrm>
            <a:off x="4648200" y="1600200"/>
            <a:ext cx="4191000" cy="4876800"/>
          </a:xfrm>
          <a:prstGeom prst="rect">
            <a:avLst/>
          </a:prstGeom>
          <a:solidFill>
            <a:schemeClr val="tx2">
              <a:lumMod val="20000"/>
              <a:lumOff val="80000"/>
            </a:schemeClr>
          </a:solidFill>
        </p:spPr>
        <p:txBody>
          <a:bodyPr vert="horz" lIns="91425" tIns="45700" rIns="91425" bIns="45700" rtlCol="0">
            <a:noAutofit/>
          </a:bodyPr>
          <a:lstStyle/>
          <a:p>
            <a:pPr marL="0" marR="0" lvl="0" indent="0" algn="l" defTabSz="914400" rtl="0" eaLnBrk="1" fontAlgn="auto" latinLnBrk="0" hangingPunct="1">
              <a:lnSpc>
                <a:spcPct val="100000"/>
              </a:lnSpc>
              <a:spcBef>
                <a:spcPts val="0"/>
              </a:spcBef>
              <a:spcAft>
                <a:spcPts val="0"/>
              </a:spcAft>
              <a:buClr>
                <a:srgbClr val="1B4873"/>
              </a:buClr>
              <a:buSzPct val="25000"/>
              <a:buFont typeface="Cantarell"/>
              <a:buNone/>
              <a:tabLst/>
              <a:defRPr/>
            </a:pPr>
            <a:r>
              <a:rPr kumimoji="0" lang="en-US" sz="2250" b="1" i="0" u="none" strike="noStrike" kern="1200" cap="none" spc="0" normalizeH="0" baseline="0" noProof="0" dirty="0" smtClean="0">
                <a:ln>
                  <a:noFill/>
                </a:ln>
                <a:solidFill>
                  <a:schemeClr val="tx1"/>
                </a:solidFill>
                <a:effectLst/>
                <a:uLnTx/>
                <a:uFillTx/>
                <a:latin typeface="Cantarell"/>
                <a:ea typeface="Cantarell"/>
                <a:cs typeface="Cantarell"/>
                <a:sym typeface="Cantarell"/>
              </a:rPr>
              <a:t>Directions:</a:t>
            </a:r>
            <a:r>
              <a:rPr kumimoji="0" lang="en-US" sz="225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a:t>
            </a:r>
          </a:p>
          <a:p>
            <a:pPr marL="0" marR="0" lvl="0" indent="0" algn="l" defTabSz="914400" rtl="0" eaLnBrk="1" fontAlgn="auto" latinLnBrk="0" hangingPunct="1">
              <a:lnSpc>
                <a:spcPct val="100000"/>
              </a:lnSpc>
              <a:spcBef>
                <a:spcPts val="0"/>
              </a:spcBef>
              <a:spcAft>
                <a:spcPts val="0"/>
              </a:spcAft>
              <a:buClr>
                <a:srgbClr val="1B4873"/>
              </a:buClr>
              <a:buSzPct val="25000"/>
              <a:buFont typeface="Cantarell"/>
              <a:buNone/>
              <a:tabLst/>
              <a:defRPr/>
            </a:pPr>
            <a:r>
              <a:rPr kumimoji="0" lang="en-US" sz="20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Choose the </a:t>
            </a:r>
            <a:r>
              <a:rPr kumimoji="0" lang="en-US" sz="2000" b="0" i="0" u="sng" strike="noStrike" kern="1200" cap="none" spc="0" normalizeH="0" baseline="0" noProof="0" dirty="0" smtClean="0">
                <a:ln>
                  <a:noFill/>
                </a:ln>
                <a:solidFill>
                  <a:schemeClr val="tx1"/>
                </a:solidFill>
                <a:effectLst/>
                <a:uLnTx/>
                <a:uFillTx/>
                <a:latin typeface="Cantarell"/>
                <a:ea typeface="Cantarell"/>
                <a:cs typeface="Cantarell"/>
                <a:sym typeface="Cantarell"/>
              </a:rPr>
              <a:t>one</a:t>
            </a:r>
            <a:r>
              <a:rPr kumimoji="0" lang="en-US" sz="20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answer that best solves the problem.</a:t>
            </a:r>
          </a:p>
          <a:p>
            <a:pPr marL="0" marR="0" lvl="0" indent="0" algn="l" defTabSz="914400" rtl="0" eaLnBrk="1" fontAlgn="auto" latinLnBrk="0" hangingPunct="1">
              <a:lnSpc>
                <a:spcPct val="100000"/>
              </a:lnSpc>
              <a:spcBef>
                <a:spcPts val="0"/>
              </a:spcBef>
              <a:spcAft>
                <a:spcPts val="0"/>
              </a:spcAft>
              <a:buClr>
                <a:srgbClr val="1B4873"/>
              </a:buClr>
              <a:buSzPct val="25000"/>
              <a:buFont typeface="Cantarell"/>
              <a:buNone/>
              <a:tabLst/>
              <a:defRPr/>
            </a:pPr>
            <a:endParaRPr kumimoji="0" lang="en-US" sz="2000" b="0" i="0" u="none" strike="noStrike" kern="1200" cap="none" spc="0" normalizeH="0" baseline="0" noProof="0" dirty="0" smtClean="0">
              <a:ln>
                <a:noFill/>
              </a:ln>
              <a:solidFill>
                <a:schemeClr val="tx1"/>
              </a:solidFill>
              <a:effectLst/>
              <a:uLnTx/>
              <a:uFillTx/>
              <a:latin typeface="Cantarell"/>
              <a:ea typeface="Cantarell"/>
              <a:cs typeface="Cantarell"/>
              <a:sym typeface="Cantarell"/>
            </a:endParaRPr>
          </a:p>
          <a:p>
            <a:pPr marL="0" marR="0" lvl="0" indent="0" algn="l" defTabSz="914400" rtl="0" eaLnBrk="1" fontAlgn="auto" latinLnBrk="0" hangingPunct="1">
              <a:lnSpc>
                <a:spcPct val="100000"/>
              </a:lnSpc>
              <a:spcBef>
                <a:spcPts val="700"/>
              </a:spcBef>
              <a:spcAft>
                <a:spcPts val="0"/>
              </a:spcAft>
              <a:buClr>
                <a:srgbClr val="1B4873"/>
              </a:buClr>
              <a:buSzPct val="25000"/>
              <a:buFont typeface="Cantarell"/>
              <a:buNone/>
              <a:tabLst/>
              <a:defRPr/>
            </a:pPr>
            <a:r>
              <a:rPr kumimoji="0" lang="en-US" sz="2200" b="1" i="0" u="none" strike="noStrike" kern="1200" cap="none" spc="0" normalizeH="0" baseline="0" noProof="0" dirty="0" smtClean="0">
                <a:ln>
                  <a:noFill/>
                </a:ln>
                <a:solidFill>
                  <a:srgbClr val="FF0000"/>
                </a:solidFill>
                <a:effectLst/>
                <a:uLnTx/>
                <a:uFillTx/>
                <a:latin typeface="Cantarell"/>
                <a:ea typeface="Cantarell"/>
                <a:cs typeface="Cantarell"/>
                <a:sym typeface="Cantarell"/>
              </a:rPr>
              <a:t>There are 4 aces in a deck of 52 playing cards.  </a:t>
            </a: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If one card is taken at random from the deck, what is the probability that the card will be an ace? </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rgbClr val="404040"/>
                </a:solidFill>
                <a:effectLst/>
                <a:uLnTx/>
                <a:uFillTx/>
                <a:latin typeface="Cantarell"/>
                <a:ea typeface="Cantarell"/>
                <a:cs typeface="Cantarell"/>
                <a:sym typeface="Cantarell"/>
              </a:rPr>
              <a:t>  </a:t>
            </a: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8%</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50%</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25%</a:t>
            </a:r>
          </a:p>
          <a:p>
            <a:pPr marL="685800" marR="0" lvl="1" indent="-225425" algn="l" defTabSz="914400" rtl="0" eaLnBrk="1" fontAlgn="auto" latinLnBrk="0" hangingPunct="1">
              <a:lnSpc>
                <a:spcPct val="100000"/>
              </a:lnSpc>
              <a:spcBef>
                <a:spcPts val="550"/>
              </a:spcBef>
              <a:spcAft>
                <a:spcPts val="0"/>
              </a:spcAft>
              <a:buSzPct val="100000"/>
              <a:buFont typeface="Cantarell"/>
              <a:buAutoNum type="alphaUcParenR"/>
              <a:tabLst/>
              <a:defRPr/>
            </a:pPr>
            <a:r>
              <a:rPr kumimoji="0" lang="en-US" sz="2200" b="0" i="0" u="none" strike="noStrike" kern="1200" cap="none" spc="0" normalizeH="0" baseline="0" noProof="0" dirty="0" smtClean="0">
                <a:ln>
                  <a:noFill/>
                </a:ln>
                <a:solidFill>
                  <a:schemeClr val="tx1"/>
                </a:solidFill>
                <a:effectLst/>
                <a:uLnTx/>
                <a:uFillTx/>
                <a:latin typeface="Cantarell"/>
                <a:ea typeface="Cantarell"/>
                <a:cs typeface="Cantarell"/>
                <a:sym typeface="Cantarell"/>
              </a:rPr>
              <a:t> 10%</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Examples</a:t>
            </a:r>
          </a:p>
        </p:txBody>
      </p:sp>
      <p:sp>
        <p:nvSpPr>
          <p:cNvPr id="9" name="Slide Number Placeholder 8"/>
          <p:cNvSpPr>
            <a:spLocks noGrp="1"/>
          </p:cNvSpPr>
          <p:nvPr>
            <p:ph type="sldNum" sz="quarter" idx="12"/>
          </p:nvPr>
        </p:nvSpPr>
        <p:spPr/>
        <p:txBody>
          <a:bodyPr/>
          <a:lstStyle/>
          <a:p>
            <a:fld id="{75D383DA-9A8A-4624-B277-3E26864D20C8}" type="slidenum">
              <a:rPr lang="en-US" smtClean="0"/>
              <a:pPr/>
              <a:t>45</a:t>
            </a:fld>
            <a:endParaRPr lang="en-US"/>
          </a:p>
        </p:txBody>
      </p:sp>
      <p:pic>
        <p:nvPicPr>
          <p:cNvPr id="10" name="Picture 9" descr="acheiveNJ.png"/>
          <p:cNvPicPr>
            <a:picLocks noChangeAspect="1"/>
          </p:cNvPicPr>
          <p:nvPr/>
        </p:nvPicPr>
        <p:blipFill>
          <a:blip r:embed="rId4"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Shape 157"/>
          <p:cNvSpPr txBox="1">
            <a:spLocks/>
          </p:cNvSpPr>
          <p:nvPr/>
        </p:nvSpPr>
        <p:spPr>
          <a:xfrm>
            <a:off x="228600" y="1600200"/>
            <a:ext cx="4191000" cy="4876800"/>
          </a:xfrm>
          <a:prstGeom prst="rect">
            <a:avLst/>
          </a:prstGeom>
          <a:solidFill>
            <a:schemeClr val="tx2">
              <a:lumMod val="20000"/>
              <a:lumOff val="80000"/>
            </a:schemeClr>
          </a:solidFill>
        </p:spPr>
        <p:txBody>
          <a:bodyPr lIns="91425" tIns="45700" rIns="91425" bIns="45700" rtlCol="0">
            <a:noAutofit/>
          </a:bodyPr>
          <a:lstStyle/>
          <a:p>
            <a:pPr>
              <a:buClr>
                <a:srgbClr val="1B4873"/>
              </a:buClr>
              <a:buSzPct val="25000"/>
              <a:buFont typeface="Cantarell"/>
              <a:buNone/>
            </a:pPr>
            <a:r>
              <a:rPr lang="en-US" sz="2200" b="1" dirty="0" smtClean="0">
                <a:latin typeface="Cantarell"/>
                <a:ea typeface="Cantarell"/>
                <a:cs typeface="Cantarell"/>
                <a:sym typeface="Cantarell"/>
              </a:rPr>
              <a:t>Directions:</a:t>
            </a:r>
            <a:endParaRPr lang="en-US" sz="2000" dirty="0" smtClean="0">
              <a:latin typeface="Cantarell"/>
              <a:ea typeface="Cantarell"/>
              <a:cs typeface="Cantarell"/>
              <a:sym typeface="Cantarell"/>
            </a:endParaRPr>
          </a:p>
          <a:p>
            <a:pPr>
              <a:buClr>
                <a:srgbClr val="1B4873"/>
              </a:buClr>
              <a:buSzPct val="25000"/>
              <a:buFont typeface="Cantarell"/>
              <a:buNone/>
            </a:pPr>
            <a:r>
              <a:rPr lang="en-US" sz="2000" dirty="0" smtClean="0">
                <a:latin typeface="Cantarell"/>
                <a:ea typeface="Cantarell"/>
                <a:cs typeface="Cantarell"/>
                <a:sym typeface="Cantarell"/>
              </a:rPr>
              <a:t>Choose the </a:t>
            </a:r>
            <a:r>
              <a:rPr lang="en-US" sz="2000" u="sng" dirty="0" smtClean="0">
                <a:latin typeface="Cantarell"/>
                <a:ea typeface="Cantarell"/>
                <a:cs typeface="Cantarell"/>
                <a:sym typeface="Cantarell"/>
              </a:rPr>
              <a:t>one</a:t>
            </a:r>
            <a:r>
              <a:rPr lang="en-US" sz="2000" dirty="0" smtClean="0">
                <a:latin typeface="Cantarell"/>
                <a:ea typeface="Cantarell"/>
                <a:cs typeface="Cantarell"/>
                <a:sym typeface="Cantarell"/>
              </a:rPr>
              <a:t> word or phrase that </a:t>
            </a:r>
            <a:r>
              <a:rPr lang="en-US" sz="2000" u="sng" dirty="0" smtClean="0">
                <a:latin typeface="Cantarell"/>
                <a:ea typeface="Cantarell"/>
                <a:cs typeface="Cantarell"/>
                <a:sym typeface="Cantarell"/>
              </a:rPr>
              <a:t>best</a:t>
            </a:r>
            <a:r>
              <a:rPr lang="en-US" sz="2000" dirty="0" smtClean="0">
                <a:latin typeface="Cantarell"/>
                <a:ea typeface="Cantarell"/>
                <a:cs typeface="Cantarell"/>
                <a:sym typeface="Cantarell"/>
              </a:rPr>
              <a:t> completes the sentence. </a:t>
            </a:r>
          </a:p>
          <a:p>
            <a:endParaRPr lang="en-US" dirty="0" smtClean="0"/>
          </a:p>
          <a:p>
            <a:pPr>
              <a:spcBef>
                <a:spcPts val="700"/>
              </a:spcBef>
              <a:buClr>
                <a:srgbClr val="1B4873"/>
              </a:buClr>
              <a:buSzPct val="25000"/>
              <a:buFont typeface="Cantarell"/>
              <a:buNone/>
            </a:pPr>
            <a:r>
              <a:rPr lang="en-US" sz="2200" dirty="0" smtClean="0">
                <a:latin typeface="Cantarell"/>
                <a:ea typeface="Cantarell"/>
                <a:cs typeface="Cantarell"/>
                <a:sym typeface="Cantarell"/>
              </a:rPr>
              <a:t>The soldiers and their wives excitedly attended the _________. </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funeral</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celebration</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meeting</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workshop </a:t>
            </a:r>
            <a:endParaRPr lang="en-US" sz="2200" dirty="0">
              <a:latin typeface="Cantarell"/>
              <a:ea typeface="Cantarell"/>
              <a:cs typeface="Cantarell"/>
              <a:sym typeface="Cantarell"/>
            </a:endParaRPr>
          </a:p>
        </p:txBody>
      </p:sp>
      <p:sp>
        <p:nvSpPr>
          <p:cNvPr id="17" name="Shape 160"/>
          <p:cNvSpPr txBox="1">
            <a:spLocks/>
          </p:cNvSpPr>
          <p:nvPr/>
        </p:nvSpPr>
        <p:spPr>
          <a:xfrm>
            <a:off x="4648200" y="1600200"/>
            <a:ext cx="4191000" cy="4876800"/>
          </a:xfrm>
          <a:prstGeom prst="rect">
            <a:avLst/>
          </a:prstGeom>
          <a:solidFill>
            <a:schemeClr val="tx2">
              <a:lumMod val="20000"/>
              <a:lumOff val="80000"/>
            </a:schemeClr>
          </a:solidFill>
        </p:spPr>
        <p:txBody>
          <a:bodyPr vert="horz" lIns="91425" tIns="45700" rIns="91425" bIns="45700" rtlCol="0">
            <a:noAutofit/>
          </a:bodyPr>
          <a:lstStyle/>
          <a:p>
            <a:pPr>
              <a:buClr>
                <a:srgbClr val="1B4873"/>
              </a:buClr>
              <a:buSzPct val="25000"/>
              <a:buFont typeface="Cantarell"/>
              <a:buNone/>
            </a:pPr>
            <a:r>
              <a:rPr lang="en-US" sz="2200" b="1" dirty="0" smtClean="0">
                <a:latin typeface="Cantarell"/>
                <a:ea typeface="Cantarell"/>
                <a:cs typeface="Cantarell"/>
                <a:sym typeface="Cantarell"/>
              </a:rPr>
              <a:t>Directions:</a:t>
            </a:r>
            <a:endParaRPr lang="en-US" sz="2200" dirty="0" smtClean="0">
              <a:latin typeface="Cantarell"/>
              <a:ea typeface="Cantarell"/>
              <a:cs typeface="Cantarell"/>
              <a:sym typeface="Cantarell"/>
            </a:endParaRPr>
          </a:p>
          <a:p>
            <a:pPr>
              <a:buClr>
                <a:srgbClr val="1B4873"/>
              </a:buClr>
              <a:buSzPct val="25000"/>
              <a:buFont typeface="Cantarell"/>
              <a:buNone/>
            </a:pPr>
            <a:r>
              <a:rPr lang="en-US" sz="2000" dirty="0" smtClean="0">
                <a:latin typeface="Cantarell"/>
                <a:ea typeface="Cantarell"/>
                <a:cs typeface="Cantarell"/>
                <a:sym typeface="Cantarell"/>
              </a:rPr>
              <a:t>Choose the </a:t>
            </a:r>
            <a:r>
              <a:rPr lang="en-US" sz="2000" u="sng" dirty="0" smtClean="0">
                <a:latin typeface="Cantarell"/>
                <a:ea typeface="Cantarell"/>
                <a:cs typeface="Cantarell"/>
                <a:sym typeface="Cantarell"/>
              </a:rPr>
              <a:t>one</a:t>
            </a:r>
            <a:r>
              <a:rPr lang="en-US" sz="2000" dirty="0" smtClean="0">
                <a:latin typeface="Cantarell"/>
                <a:ea typeface="Cantarell"/>
                <a:cs typeface="Cantarell"/>
                <a:sym typeface="Cantarell"/>
              </a:rPr>
              <a:t> word or phrase that </a:t>
            </a:r>
            <a:r>
              <a:rPr lang="en-US" sz="2000" u="sng" dirty="0" smtClean="0">
                <a:latin typeface="Cantarell"/>
                <a:ea typeface="Cantarell"/>
                <a:cs typeface="Cantarell"/>
                <a:sym typeface="Cantarell"/>
              </a:rPr>
              <a:t>best</a:t>
            </a:r>
            <a:r>
              <a:rPr lang="en-US" sz="2000" dirty="0" smtClean="0">
                <a:latin typeface="Cantarell"/>
                <a:ea typeface="Cantarell"/>
                <a:cs typeface="Cantarell"/>
                <a:sym typeface="Cantarell"/>
              </a:rPr>
              <a:t> completes the sentence. </a:t>
            </a:r>
          </a:p>
          <a:p>
            <a:endParaRPr lang="en-US" dirty="0" smtClean="0"/>
          </a:p>
          <a:p>
            <a:pPr>
              <a:spcBef>
                <a:spcPts val="700"/>
              </a:spcBef>
              <a:buClr>
                <a:srgbClr val="1B4873"/>
              </a:buClr>
              <a:buSzPct val="25000"/>
              <a:buFont typeface="Cantarell"/>
              <a:buNone/>
            </a:pPr>
            <a:r>
              <a:rPr lang="en-US" sz="2200" dirty="0" smtClean="0">
                <a:latin typeface="Cantarell"/>
                <a:ea typeface="Cantarell"/>
                <a:cs typeface="Cantarell"/>
                <a:sym typeface="Cantarell"/>
              </a:rPr>
              <a:t>The soldiers and their</a:t>
            </a:r>
            <a:r>
              <a:rPr lang="en-US" sz="2200" b="1" dirty="0" smtClean="0">
                <a:latin typeface="Cantarell"/>
                <a:ea typeface="Cantarell"/>
                <a:cs typeface="Cantarell"/>
                <a:sym typeface="Cantarell"/>
              </a:rPr>
              <a:t> </a:t>
            </a:r>
            <a:r>
              <a:rPr lang="en-US" sz="2200" b="1" dirty="0" smtClean="0">
                <a:solidFill>
                  <a:srgbClr val="FF0000"/>
                </a:solidFill>
                <a:latin typeface="Cantarell"/>
                <a:ea typeface="Cantarell"/>
                <a:cs typeface="Cantarell"/>
                <a:sym typeface="Cantarell"/>
              </a:rPr>
              <a:t>spouses </a:t>
            </a:r>
            <a:r>
              <a:rPr lang="en-US" sz="2200" dirty="0" smtClean="0">
                <a:latin typeface="Cantarell"/>
                <a:ea typeface="Cantarell"/>
                <a:cs typeface="Cantarell"/>
                <a:sym typeface="Cantarell"/>
              </a:rPr>
              <a:t>excitedly attended the _________. </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funeral</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celebration</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meeting</a:t>
            </a:r>
          </a:p>
          <a:p>
            <a:pPr marL="685800" lvl="1" indent="-228600">
              <a:spcBef>
                <a:spcPts val="550"/>
              </a:spcBef>
              <a:buClr>
                <a:srgbClr val="000000"/>
              </a:buClr>
              <a:buSzPct val="100000"/>
              <a:buFont typeface="Cantarell"/>
              <a:buAutoNum type="alphaUcParenR"/>
            </a:pPr>
            <a:r>
              <a:rPr lang="en-US" sz="2200" dirty="0" smtClean="0">
                <a:latin typeface="Cantarell"/>
                <a:ea typeface="Cantarell"/>
                <a:cs typeface="Cantarell"/>
                <a:sym typeface="Cantarell"/>
              </a:rPr>
              <a:t> workshop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Examples</a:t>
            </a:r>
          </a:p>
        </p:txBody>
      </p:sp>
      <p:sp>
        <p:nvSpPr>
          <p:cNvPr id="9" name="Slide Number Placeholder 8"/>
          <p:cNvSpPr>
            <a:spLocks noGrp="1"/>
          </p:cNvSpPr>
          <p:nvPr>
            <p:ph type="sldNum" sz="quarter" idx="12"/>
          </p:nvPr>
        </p:nvSpPr>
        <p:spPr/>
        <p:txBody>
          <a:bodyPr/>
          <a:lstStyle/>
          <a:p>
            <a:fld id="{75D383DA-9A8A-4624-B277-3E26864D20C8}" type="slidenum">
              <a:rPr lang="en-US" smtClean="0"/>
              <a:pPr/>
              <a:t>46</a:t>
            </a:fld>
            <a:endParaRPr lang="en-US"/>
          </a:p>
        </p:txBody>
      </p:sp>
      <p:pic>
        <p:nvPicPr>
          <p:cNvPr id="10" name="Picture 9" descr="acheiveNJ.png"/>
          <p:cNvPicPr>
            <a:picLocks noChangeAspect="1"/>
          </p:cNvPicPr>
          <p:nvPr/>
        </p:nvPicPr>
        <p:blipFill>
          <a:blip r:embed="rId4"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Shape 157"/>
          <p:cNvSpPr txBox="1">
            <a:spLocks/>
          </p:cNvSpPr>
          <p:nvPr/>
        </p:nvSpPr>
        <p:spPr>
          <a:xfrm>
            <a:off x="228600" y="1600200"/>
            <a:ext cx="4191000" cy="4876800"/>
          </a:xfrm>
          <a:prstGeom prst="rect">
            <a:avLst/>
          </a:prstGeom>
          <a:solidFill>
            <a:schemeClr val="tx2">
              <a:lumMod val="20000"/>
              <a:lumOff val="80000"/>
            </a:schemeClr>
          </a:solidFill>
        </p:spPr>
        <p:txBody>
          <a:bodyPr lIns="91425" tIns="45700" rIns="91425" bIns="45700" rtlCol="0">
            <a:noAutofit/>
          </a:bodyPr>
          <a:lstStyle/>
          <a:p>
            <a:pPr>
              <a:buClr>
                <a:srgbClr val="1B4873"/>
              </a:buClr>
              <a:buSzPct val="25000"/>
              <a:buFont typeface="Cantarell"/>
              <a:buNone/>
            </a:pPr>
            <a:endParaRPr lang="en-US" sz="2200" dirty="0">
              <a:latin typeface="Cantarell"/>
              <a:ea typeface="Cantarell"/>
              <a:cs typeface="Cantarell"/>
              <a:sym typeface="Cantarell"/>
            </a:endParaRPr>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Examples</a:t>
            </a:r>
          </a:p>
        </p:txBody>
      </p: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459" y="1524000"/>
            <a:ext cx="8663541" cy="5105400"/>
          </a:xfrm>
          <a:prstGeom prst="rect">
            <a:avLst/>
          </a:prstGeom>
          <a:solidFill>
            <a:schemeClr val="accent1"/>
          </a:solidFill>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2"/>
          </p:nvPr>
        </p:nvSpPr>
        <p:spPr/>
        <p:txBody>
          <a:bodyPr/>
          <a:lstStyle/>
          <a:p>
            <a:fld id="{75D383DA-9A8A-4624-B277-3E26864D20C8}" type="slidenum">
              <a:rPr lang="en-US" smtClean="0"/>
              <a:pPr/>
              <a:t>47</a:t>
            </a:fld>
            <a:endParaRPr lang="en-US"/>
          </a:p>
        </p:txBody>
      </p:sp>
      <p:pic>
        <p:nvPicPr>
          <p:cNvPr id="11" name="Picture 10" descr="acheiveNJ.png"/>
          <p:cNvPicPr>
            <a:picLocks noChangeAspect="1"/>
          </p:cNvPicPr>
          <p:nvPr/>
        </p:nvPicPr>
        <p:blipFill>
          <a:blip r:embed="rId5"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Shape 157"/>
          <p:cNvSpPr txBox="1">
            <a:spLocks/>
          </p:cNvSpPr>
          <p:nvPr/>
        </p:nvSpPr>
        <p:spPr>
          <a:xfrm>
            <a:off x="228600" y="1600200"/>
            <a:ext cx="4191000" cy="4876800"/>
          </a:xfrm>
          <a:prstGeom prst="rect">
            <a:avLst/>
          </a:prstGeom>
          <a:solidFill>
            <a:schemeClr val="tx2">
              <a:lumMod val="20000"/>
              <a:lumOff val="80000"/>
            </a:schemeClr>
          </a:solidFill>
        </p:spPr>
        <p:txBody>
          <a:bodyPr lIns="91425" tIns="45700" rIns="91425" bIns="45700" rtlCol="0">
            <a:noAutofit/>
          </a:bodyPr>
          <a:lstStyle/>
          <a:p>
            <a:pPr>
              <a:lnSpc>
                <a:spcPct val="120000"/>
              </a:lnSpc>
              <a:spcBef>
                <a:spcPct val="0"/>
              </a:spcBef>
            </a:pPr>
            <a:r>
              <a:rPr lang="en-US" sz="2000" b="1" dirty="0" smtClean="0">
                <a:latin typeface="Arial" pitchFamily="34" charset="0"/>
                <a:cs typeface="Arial" pitchFamily="34" charset="0"/>
              </a:rPr>
              <a:t>Directions:</a:t>
            </a:r>
            <a:r>
              <a:rPr lang="en-US" sz="2000" dirty="0" smtClean="0">
                <a:latin typeface="Arial" pitchFamily="34" charset="0"/>
                <a:cs typeface="Arial" pitchFamily="34" charset="0"/>
              </a:rPr>
              <a:t> </a:t>
            </a:r>
          </a:p>
          <a:p>
            <a:pPr>
              <a:lnSpc>
                <a:spcPct val="120000"/>
              </a:lnSpc>
              <a:spcBef>
                <a:spcPct val="0"/>
              </a:spcBef>
            </a:pPr>
            <a:r>
              <a:rPr lang="en-US" sz="2000" dirty="0" smtClean="0">
                <a:latin typeface="Arial" pitchFamily="34" charset="0"/>
                <a:cs typeface="Arial" pitchFamily="34" charset="0"/>
              </a:rPr>
              <a:t>Choose the </a:t>
            </a:r>
            <a:r>
              <a:rPr lang="en-US" sz="2000" u="sng" dirty="0" smtClean="0">
                <a:latin typeface="Arial" pitchFamily="34" charset="0"/>
                <a:cs typeface="Arial" pitchFamily="34" charset="0"/>
              </a:rPr>
              <a:t>one</a:t>
            </a:r>
            <a:r>
              <a:rPr lang="en-US" sz="2000" dirty="0" smtClean="0">
                <a:latin typeface="Arial" pitchFamily="34" charset="0"/>
                <a:cs typeface="Arial" pitchFamily="34" charset="0"/>
              </a:rPr>
              <a:t> word that completes the sentence. </a:t>
            </a:r>
          </a:p>
          <a:p>
            <a:pPr>
              <a:lnSpc>
                <a:spcPct val="120000"/>
              </a:lnSpc>
              <a:spcBef>
                <a:spcPct val="0"/>
              </a:spcBef>
            </a:pPr>
            <a:endParaRPr lang="en-US" sz="2000" dirty="0" smtClean="0">
              <a:latin typeface="Arial" pitchFamily="34" charset="0"/>
              <a:cs typeface="Arial" pitchFamily="34" charset="0"/>
            </a:endParaRPr>
          </a:p>
          <a:p>
            <a:pPr>
              <a:lnSpc>
                <a:spcPct val="120000"/>
              </a:lnSpc>
              <a:spcBef>
                <a:spcPct val="0"/>
              </a:spcBef>
            </a:pPr>
            <a:r>
              <a:rPr lang="en-US" sz="2000" dirty="0" smtClean="0">
                <a:latin typeface="Arial" pitchFamily="34" charset="0"/>
                <a:cs typeface="Arial" pitchFamily="34" charset="0"/>
              </a:rPr>
              <a:t>Quarterbacks are often sacked during games _______ they do not have a good offensive line protecting them.</a:t>
            </a:r>
          </a:p>
          <a:p>
            <a:pPr marL="685800" lvl="1" indent="-228600">
              <a:lnSpc>
                <a:spcPct val="120000"/>
              </a:lnSpc>
              <a:spcBef>
                <a:spcPct val="0"/>
              </a:spcBef>
              <a:buFont typeface="Arial" pitchFamily="34" charset="0"/>
              <a:buAutoNum type="alphaUcParenR"/>
            </a:pPr>
            <a:endParaRPr lang="en-US" sz="1200" dirty="0" smtClean="0">
              <a:latin typeface="Arial" pitchFamily="34" charset="0"/>
              <a:cs typeface="Arial" pitchFamily="34" charset="0"/>
            </a:endParaRPr>
          </a:p>
          <a:p>
            <a:pPr marL="685800" lvl="1" indent="-228600">
              <a:lnSpc>
                <a:spcPct val="120000"/>
              </a:lnSpc>
              <a:spcBef>
                <a:spcPct val="0"/>
              </a:spcBef>
              <a:buFont typeface="Arial" pitchFamily="34" charset="0"/>
              <a:buAutoNum type="alphaUcParenR"/>
            </a:pPr>
            <a:r>
              <a:rPr lang="en-US" sz="1100" dirty="0" smtClean="0">
                <a:latin typeface="Arial" pitchFamily="34" charset="0"/>
                <a:cs typeface="Arial" pitchFamily="34" charset="0"/>
              </a:rPr>
              <a:t> </a:t>
            </a:r>
            <a:r>
              <a:rPr lang="en-US" sz="1100" dirty="0" smtClean="0">
                <a:effectLst>
                  <a:outerShdw blurRad="38100" dist="38100" dir="2700000" algn="tl">
                    <a:srgbClr val="000000">
                      <a:alpha val="43137"/>
                    </a:srgbClr>
                  </a:outerShdw>
                </a:effectLst>
                <a:latin typeface="Arial" pitchFamily="34" charset="0"/>
                <a:cs typeface="Arial" pitchFamily="34" charset="0"/>
              </a:rPr>
              <a:t>even though</a:t>
            </a:r>
          </a:p>
          <a:p>
            <a:pPr marL="685800" lvl="1" indent="-228600">
              <a:lnSpc>
                <a:spcPct val="120000"/>
              </a:lnSpc>
              <a:spcBef>
                <a:spcPct val="0"/>
              </a:spcBef>
              <a:buFont typeface="Arial" pitchFamily="34" charset="0"/>
              <a:buAutoNum type="alphaUcParenR"/>
            </a:pPr>
            <a:r>
              <a:rPr lang="en-US" sz="1100" dirty="0" smtClean="0">
                <a:effectLst>
                  <a:outerShdw blurRad="38100" dist="38100" dir="2700000" algn="tl">
                    <a:srgbClr val="000000">
                      <a:alpha val="43137"/>
                    </a:srgbClr>
                  </a:outerShdw>
                </a:effectLst>
                <a:latin typeface="Arial" pitchFamily="34" charset="0"/>
                <a:cs typeface="Arial" pitchFamily="34" charset="0"/>
              </a:rPr>
              <a:t> although</a:t>
            </a:r>
          </a:p>
          <a:p>
            <a:pPr marL="685800" lvl="1" indent="-228600">
              <a:lnSpc>
                <a:spcPct val="120000"/>
              </a:lnSpc>
              <a:spcBef>
                <a:spcPct val="0"/>
              </a:spcBef>
              <a:buFont typeface="Arial" pitchFamily="34" charset="0"/>
              <a:buAutoNum type="alphaUcParenR"/>
            </a:pPr>
            <a:r>
              <a:rPr lang="en-US" sz="1100" dirty="0" smtClean="0">
                <a:effectLst>
                  <a:outerShdw blurRad="38100" dist="38100" dir="2700000" algn="tl">
                    <a:srgbClr val="000000">
                      <a:alpha val="43137"/>
                    </a:srgbClr>
                  </a:outerShdw>
                </a:effectLst>
                <a:latin typeface="Arial" pitchFamily="34" charset="0"/>
                <a:cs typeface="Arial" pitchFamily="34" charset="0"/>
              </a:rPr>
              <a:t> in spite of</a:t>
            </a:r>
          </a:p>
          <a:p>
            <a:pPr marL="685800" lvl="1" indent="-228600">
              <a:lnSpc>
                <a:spcPct val="120000"/>
              </a:lnSpc>
              <a:spcBef>
                <a:spcPct val="0"/>
              </a:spcBef>
              <a:buFont typeface="Arial" pitchFamily="34" charset="0"/>
              <a:buAutoNum type="alphaUcParenR"/>
            </a:pPr>
            <a:r>
              <a:rPr lang="en-US" sz="1100" dirty="0" smtClean="0">
                <a:effectLst>
                  <a:outerShdw blurRad="38100" dist="38100" dir="2700000" algn="tl">
                    <a:srgbClr val="000000">
                      <a:alpha val="43137"/>
                    </a:srgbClr>
                  </a:outerShdw>
                </a:effectLst>
                <a:latin typeface="Arial" pitchFamily="34" charset="0"/>
                <a:cs typeface="Arial" pitchFamily="34" charset="0"/>
              </a:rPr>
              <a:t> because</a:t>
            </a:r>
            <a:endParaRPr lang="en-US" sz="1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7" name="Shape 160"/>
          <p:cNvSpPr txBox="1">
            <a:spLocks/>
          </p:cNvSpPr>
          <p:nvPr/>
        </p:nvSpPr>
        <p:spPr>
          <a:xfrm>
            <a:off x="4648200" y="1600200"/>
            <a:ext cx="4191000" cy="4876800"/>
          </a:xfrm>
          <a:prstGeom prst="rect">
            <a:avLst/>
          </a:prstGeom>
          <a:solidFill>
            <a:schemeClr val="tx2">
              <a:lumMod val="20000"/>
              <a:lumOff val="80000"/>
            </a:schemeClr>
          </a:solidFill>
        </p:spPr>
        <p:txBody>
          <a:bodyPr vert="horz" lIns="91425" tIns="45700" rIns="91425" bIns="45700" rtlCol="0">
            <a:noAutofit/>
          </a:bodyPr>
          <a:lstStyle/>
          <a:p>
            <a:pPr>
              <a:lnSpc>
                <a:spcPct val="120000"/>
              </a:lnSpc>
              <a:spcBef>
                <a:spcPct val="0"/>
              </a:spcBef>
            </a:pPr>
            <a:r>
              <a:rPr lang="en-US" sz="2000" b="1" dirty="0" smtClean="0">
                <a:latin typeface="Arial" pitchFamily="34" charset="0"/>
                <a:cs typeface="Arial" pitchFamily="34" charset="0"/>
              </a:rPr>
              <a:t>Directions:</a:t>
            </a:r>
            <a:r>
              <a:rPr lang="en-US" sz="2000" dirty="0" smtClean="0">
                <a:latin typeface="Arial" pitchFamily="34" charset="0"/>
                <a:cs typeface="Arial" pitchFamily="34" charset="0"/>
              </a:rPr>
              <a:t> </a:t>
            </a:r>
          </a:p>
          <a:p>
            <a:pPr>
              <a:lnSpc>
                <a:spcPct val="120000"/>
              </a:lnSpc>
              <a:spcBef>
                <a:spcPct val="0"/>
              </a:spcBef>
            </a:pPr>
            <a:r>
              <a:rPr lang="en-US" sz="2000" dirty="0" smtClean="0">
                <a:latin typeface="Arial" pitchFamily="34" charset="0"/>
                <a:cs typeface="Arial" pitchFamily="34" charset="0"/>
              </a:rPr>
              <a:t>Choose the </a:t>
            </a:r>
            <a:r>
              <a:rPr lang="en-US" sz="2000" u="sng" dirty="0" smtClean="0">
                <a:latin typeface="Arial" pitchFamily="34" charset="0"/>
                <a:cs typeface="Arial" pitchFamily="34" charset="0"/>
              </a:rPr>
              <a:t>one</a:t>
            </a:r>
            <a:r>
              <a:rPr lang="en-US" sz="2000" dirty="0" smtClean="0">
                <a:latin typeface="Arial" pitchFamily="34" charset="0"/>
                <a:cs typeface="Arial" pitchFamily="34" charset="0"/>
              </a:rPr>
              <a:t> word </a:t>
            </a:r>
            <a:r>
              <a:rPr lang="en-US" sz="2000" dirty="0" smtClean="0">
                <a:solidFill>
                  <a:srgbClr val="FF0000"/>
                </a:solidFill>
                <a:latin typeface="Arial" pitchFamily="34" charset="0"/>
                <a:cs typeface="Arial" pitchFamily="34" charset="0"/>
              </a:rPr>
              <a:t>or phrase </a:t>
            </a:r>
            <a:r>
              <a:rPr lang="en-US" sz="2000" dirty="0" smtClean="0">
                <a:latin typeface="Arial" pitchFamily="34" charset="0"/>
                <a:cs typeface="Arial" pitchFamily="34" charset="0"/>
              </a:rPr>
              <a:t>that </a:t>
            </a:r>
            <a:r>
              <a:rPr lang="en-US" sz="2000" u="sng" dirty="0" smtClean="0">
                <a:solidFill>
                  <a:srgbClr val="FF0000"/>
                </a:solidFill>
                <a:latin typeface="Arial" pitchFamily="34" charset="0"/>
                <a:cs typeface="Arial" pitchFamily="34" charset="0"/>
              </a:rPr>
              <a:t>best</a:t>
            </a:r>
            <a:r>
              <a:rPr lang="en-US" sz="2000" dirty="0" smtClean="0">
                <a:latin typeface="Arial" pitchFamily="34" charset="0"/>
                <a:cs typeface="Arial" pitchFamily="34" charset="0"/>
              </a:rPr>
              <a:t> completes the sentence. </a:t>
            </a:r>
          </a:p>
          <a:p>
            <a:pPr>
              <a:lnSpc>
                <a:spcPct val="120000"/>
              </a:lnSpc>
              <a:spcBef>
                <a:spcPct val="0"/>
              </a:spcBef>
            </a:pPr>
            <a:endParaRPr lang="en-US" sz="2000" dirty="0" smtClean="0">
              <a:latin typeface="Arial" pitchFamily="34" charset="0"/>
              <a:cs typeface="Arial" pitchFamily="34" charset="0"/>
            </a:endParaRPr>
          </a:p>
          <a:p>
            <a:pPr>
              <a:lnSpc>
                <a:spcPct val="120000"/>
              </a:lnSpc>
              <a:spcBef>
                <a:spcPct val="0"/>
              </a:spcBef>
            </a:pPr>
            <a:r>
              <a:rPr lang="en-US" sz="2000" dirty="0" smtClean="0">
                <a:solidFill>
                  <a:srgbClr val="FF0000"/>
                </a:solidFill>
                <a:latin typeface="Arial" pitchFamily="34" charset="0"/>
                <a:cs typeface="Arial" pitchFamily="34" charset="0"/>
              </a:rPr>
              <a:t>Some students are often late to class </a:t>
            </a:r>
            <a:r>
              <a:rPr lang="en-US" sz="2000" dirty="0" smtClean="0">
                <a:latin typeface="Arial" pitchFamily="34" charset="0"/>
                <a:cs typeface="Arial" pitchFamily="34" charset="0"/>
              </a:rPr>
              <a:t>_______</a:t>
            </a:r>
            <a:r>
              <a:rPr lang="en-US" sz="2000" dirty="0" smtClean="0">
                <a:solidFill>
                  <a:srgbClr val="FF0000"/>
                </a:solidFill>
                <a:latin typeface="Arial" pitchFamily="34" charset="0"/>
                <a:cs typeface="Arial" pitchFamily="34" charset="0"/>
              </a:rPr>
              <a:t> they visit their lockers too frequently.</a:t>
            </a:r>
          </a:p>
          <a:p>
            <a:pPr marL="685800" lvl="1" indent="-228600">
              <a:lnSpc>
                <a:spcPct val="120000"/>
              </a:lnSpc>
              <a:spcBef>
                <a:spcPct val="0"/>
              </a:spcBef>
              <a:buFont typeface="Arial" pitchFamily="34" charset="0"/>
              <a:buAutoNum type="alphaUcParenR"/>
            </a:pPr>
            <a:r>
              <a:rPr lang="en-US" sz="2000" dirty="0" smtClean="0">
                <a:solidFill>
                  <a:srgbClr val="FF0000"/>
                </a:solidFill>
                <a:latin typeface="Arial" pitchFamily="34" charset="0"/>
                <a:cs typeface="Arial" pitchFamily="34" charset="0"/>
              </a:rPr>
              <a:t> even though</a:t>
            </a:r>
          </a:p>
          <a:p>
            <a:pPr marL="685800" lvl="1" indent="-228600">
              <a:lnSpc>
                <a:spcPct val="120000"/>
              </a:lnSpc>
              <a:spcBef>
                <a:spcPct val="0"/>
              </a:spcBef>
              <a:buFont typeface="Arial" pitchFamily="34" charset="0"/>
              <a:buAutoNum type="alphaUcParenR"/>
            </a:pPr>
            <a:r>
              <a:rPr lang="en-US" sz="2000" dirty="0" smtClean="0">
                <a:solidFill>
                  <a:srgbClr val="FF0000"/>
                </a:solidFill>
                <a:latin typeface="Arial" pitchFamily="34" charset="0"/>
                <a:cs typeface="Arial" pitchFamily="34" charset="0"/>
              </a:rPr>
              <a:t> although</a:t>
            </a:r>
          </a:p>
          <a:p>
            <a:pPr marL="685800" lvl="1" indent="-228600">
              <a:lnSpc>
                <a:spcPct val="120000"/>
              </a:lnSpc>
              <a:spcBef>
                <a:spcPct val="0"/>
              </a:spcBef>
              <a:buFont typeface="Arial" pitchFamily="34" charset="0"/>
              <a:buAutoNum type="alphaUcParenR"/>
            </a:pPr>
            <a:r>
              <a:rPr lang="en-US" sz="2000" dirty="0" smtClean="0">
                <a:solidFill>
                  <a:srgbClr val="FF0000"/>
                </a:solidFill>
                <a:latin typeface="Arial" pitchFamily="34" charset="0"/>
                <a:cs typeface="Arial" pitchFamily="34" charset="0"/>
              </a:rPr>
              <a:t> in spite of</a:t>
            </a:r>
          </a:p>
          <a:p>
            <a:pPr marL="685800" lvl="1" indent="-228600">
              <a:lnSpc>
                <a:spcPct val="120000"/>
              </a:lnSpc>
              <a:spcBef>
                <a:spcPct val="0"/>
              </a:spcBef>
              <a:buFont typeface="Arial" pitchFamily="34" charset="0"/>
              <a:buAutoNum type="alphaUcParenR"/>
            </a:pPr>
            <a:r>
              <a:rPr lang="en-US" sz="2000" dirty="0" smtClean="0">
                <a:solidFill>
                  <a:srgbClr val="FF0000"/>
                </a:solidFill>
                <a:latin typeface="Arial" pitchFamily="34" charset="0"/>
                <a:cs typeface="Arial" pitchFamily="34" charset="0"/>
              </a:rPr>
              <a:t> because</a:t>
            </a:r>
            <a:endParaRPr lang="en-US" sz="1600" dirty="0" smtClean="0">
              <a:solidFill>
                <a:srgbClr val="FF0000"/>
              </a:solidFill>
              <a:latin typeface="Arial" pitchFamily="34" charset="0"/>
              <a:cs typeface="Arial" pitchFamily="34" charset="0"/>
            </a:endParaRPr>
          </a:p>
        </p:txBody>
      </p:sp>
      <p:sp>
        <p:nvSpPr>
          <p:cNvPr id="18"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Check for Understanding</a:t>
            </a:r>
          </a:p>
        </p:txBody>
      </p:sp>
      <p:sp>
        <p:nvSpPr>
          <p:cNvPr id="10" name="Slide Number Placeholder 9"/>
          <p:cNvSpPr>
            <a:spLocks noGrp="1"/>
          </p:cNvSpPr>
          <p:nvPr>
            <p:ph type="sldNum" sz="quarter" idx="12"/>
          </p:nvPr>
        </p:nvSpPr>
        <p:spPr/>
        <p:txBody>
          <a:bodyPr/>
          <a:lstStyle/>
          <a:p>
            <a:fld id="{75D383DA-9A8A-4624-B277-3E26864D20C8}" type="slidenum">
              <a:rPr lang="en-US" smtClean="0"/>
              <a:pPr/>
              <a:t>48</a:t>
            </a:fld>
            <a:endParaRPr lang="en-US"/>
          </a:p>
        </p:txBody>
      </p:sp>
      <p:pic>
        <p:nvPicPr>
          <p:cNvPr id="11" name="Picture 10" descr="acheiveNJ.png"/>
          <p:cNvPicPr>
            <a:picLocks noChangeAspect="1"/>
          </p:cNvPicPr>
          <p:nvPr/>
        </p:nvPicPr>
        <p:blipFill>
          <a:blip r:embed="rId4"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a:bodyPr>
          <a:lstStyle/>
          <a:p>
            <a:pPr algn="l"/>
            <a:r>
              <a:rPr lang="en-US" sz="3200" dirty="0" smtClean="0">
                <a:solidFill>
                  <a:schemeClr val="bg1"/>
                </a:solidFill>
              </a:rPr>
              <a:t>Elements of Assessment Design </a:t>
            </a:r>
            <a:br>
              <a:rPr lang="en-US" sz="3200" dirty="0" smtClean="0">
                <a:solidFill>
                  <a:schemeClr val="bg1"/>
                </a:solidFill>
              </a:rPr>
            </a:br>
            <a:endParaRPr lang="en-US" sz="3200" dirty="0">
              <a:solidFill>
                <a:srgbClr val="FC9804"/>
              </a:solidFill>
            </a:endParaRPr>
          </a:p>
        </p:txBody>
      </p:sp>
      <p:sp>
        <p:nvSpPr>
          <p:cNvPr id="11" name="Oval 10"/>
          <p:cNvSpPr/>
          <p:nvPr/>
        </p:nvSpPr>
        <p:spPr>
          <a:xfrm>
            <a:off x="5426123" y="4169391"/>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4"/>
          <p:cNvGraphicFramePr>
            <a:graphicFrameLocks noGrp="1"/>
          </p:cNvGraphicFramePr>
          <p:nvPr>
            <p:ph idx="1"/>
          </p:nvPr>
        </p:nvGraphicFramePr>
        <p:xfrm>
          <a:off x="0" y="1600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2234822" y="2520287"/>
            <a:ext cx="1371600" cy="1451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5584" y="760441"/>
            <a:ext cx="4295016" cy="584775"/>
          </a:xfrm>
          <a:prstGeom prst="rect">
            <a:avLst/>
          </a:prstGeom>
        </p:spPr>
        <p:txBody>
          <a:bodyPr wrap="square">
            <a:spAutoFit/>
          </a:bodyPr>
          <a:lstStyle/>
          <a:p>
            <a:r>
              <a:rPr lang="en-US" sz="3200" b="1" dirty="0" smtClean="0">
                <a:solidFill>
                  <a:srgbClr val="FC9804"/>
                </a:solidFill>
                <a:latin typeface="+mj-lt"/>
              </a:rPr>
              <a:t>Reliable/Consistent</a:t>
            </a:r>
            <a:endParaRPr lang="en-US" sz="2000" b="1" dirty="0">
              <a:latin typeface="+mj-lt"/>
            </a:endParaRPr>
          </a:p>
        </p:txBody>
      </p:sp>
      <p:sp>
        <p:nvSpPr>
          <p:cNvPr id="13" name="Slide Number Placeholder 12"/>
          <p:cNvSpPr>
            <a:spLocks noGrp="1"/>
          </p:cNvSpPr>
          <p:nvPr>
            <p:ph type="sldNum" sz="quarter" idx="12"/>
          </p:nvPr>
        </p:nvSpPr>
        <p:spPr/>
        <p:txBody>
          <a:bodyPr/>
          <a:lstStyle/>
          <a:p>
            <a:fld id="{75D383DA-9A8A-4624-B277-3E26864D20C8}" type="slidenum">
              <a:rPr lang="en-US" smtClean="0"/>
              <a:pPr/>
              <a:t>49</a:t>
            </a:fld>
            <a:endParaRPr lang="en-US"/>
          </a:p>
        </p:txBody>
      </p:sp>
      <p:pic>
        <p:nvPicPr>
          <p:cNvPr id="15" name="Picture 14" descr="acheiveNJ.png"/>
          <p:cNvPicPr>
            <a:picLocks noChangeAspect="1"/>
          </p:cNvPicPr>
          <p:nvPr/>
        </p:nvPicPr>
        <p:blipFill>
          <a:blip r:embed="rId8"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a:solidFill>
            <a:schemeClr val="tx2">
              <a:lumMod val="20000"/>
              <a:lumOff val="80000"/>
            </a:schemeClr>
          </a:solidFill>
          <a:ln w="38100">
            <a:solidFill>
              <a:srgbClr val="F6A20A"/>
            </a:solidFill>
          </a:ln>
        </p:spPr>
        <p:txBody>
          <a:bodyPr>
            <a:noAutofit/>
          </a:bodyPr>
          <a:lstStyle/>
          <a:p>
            <a:pPr marL="514350" indent="-514350" algn="l"/>
            <a:r>
              <a:rPr lang="en-US" sz="3200" dirty="0" smtClean="0"/>
              <a:t>Clarify what SGOs are and what they are not.</a:t>
            </a:r>
          </a:p>
        </p:txBody>
      </p:sp>
      <p:pic>
        <p:nvPicPr>
          <p:cNvPr id="4" name="Picture 3"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5"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Part 1</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 name="Picture 1" descr="C:\Users\cblancha\AppData\Local\Microsoft\Windows\Temporary Internet Files\Content.IE5\QQOGEI95\MP900313963[1].jpg"/>
          <p:cNvPicPr>
            <a:picLocks noChangeAspect="1" noChangeArrowheads="1"/>
          </p:cNvPicPr>
          <p:nvPr/>
        </p:nvPicPr>
        <p:blipFill>
          <a:blip r:embed="rId5" cstate="print"/>
          <a:srcRect/>
          <a:stretch>
            <a:fillRect/>
          </a:stretch>
        </p:blipFill>
        <p:spPr bwMode="auto">
          <a:xfrm>
            <a:off x="2895600" y="3886200"/>
            <a:ext cx="2795905" cy="2819400"/>
          </a:xfrm>
          <a:prstGeom prst="rect">
            <a:avLst/>
          </a:prstGeom>
          <a:noFill/>
        </p:spPr>
      </p:pic>
      <p:sp>
        <p:nvSpPr>
          <p:cNvPr id="26" name="TextBox 25"/>
          <p:cNvSpPr txBox="1"/>
          <p:nvPr/>
        </p:nvSpPr>
        <p:spPr>
          <a:xfrm rot="21156263">
            <a:off x="2757813" y="3999522"/>
            <a:ext cx="2971800" cy="419118"/>
          </a:xfrm>
          <a:prstGeom prst="rect">
            <a:avLst/>
          </a:prstGeom>
          <a:ln w="50800">
            <a:solidFill>
              <a:srgbClr val="C00000"/>
            </a:solidFill>
          </a:ln>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US" sz="2400" dirty="0">
                <a:solidFill>
                  <a:prstClr val="black"/>
                </a:solidFill>
                <a:latin typeface="Georgia" panose="02040502050405020303" pitchFamily="18" charset="0"/>
              </a:rPr>
              <a:t>Unreliable</a:t>
            </a:r>
          </a:p>
        </p:txBody>
      </p:sp>
      <p:sp>
        <p:nvSpPr>
          <p:cNvPr id="27" name="Oval 26"/>
          <p:cNvSpPr/>
          <p:nvPr/>
        </p:nvSpPr>
        <p:spPr>
          <a:xfrm>
            <a:off x="3644018" y="5608269"/>
            <a:ext cx="195249" cy="200404"/>
          </a:xfrm>
          <a:prstGeom prst="ellipse">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Oval 28"/>
          <p:cNvSpPr/>
          <p:nvPr/>
        </p:nvSpPr>
        <p:spPr>
          <a:xfrm>
            <a:off x="4144756" y="5335915"/>
            <a:ext cx="195249" cy="200404"/>
          </a:xfrm>
          <a:prstGeom prst="ellipse">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Oval 29"/>
          <p:cNvSpPr/>
          <p:nvPr/>
        </p:nvSpPr>
        <p:spPr>
          <a:xfrm>
            <a:off x="5290678" y="5340243"/>
            <a:ext cx="195249" cy="200404"/>
          </a:xfrm>
          <a:prstGeom prst="ellipse">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Oval 30"/>
          <p:cNvSpPr/>
          <p:nvPr/>
        </p:nvSpPr>
        <p:spPr>
          <a:xfrm>
            <a:off x="4703273" y="4715901"/>
            <a:ext cx="195249" cy="200404"/>
          </a:xfrm>
          <a:prstGeom prst="ellipse">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Oval 31"/>
          <p:cNvSpPr/>
          <p:nvPr/>
        </p:nvSpPr>
        <p:spPr>
          <a:xfrm>
            <a:off x="4215373" y="4577159"/>
            <a:ext cx="195249" cy="200404"/>
          </a:xfrm>
          <a:prstGeom prst="ellipse">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5" name="Picture 1" descr="C:\Users\cblancha\AppData\Local\Microsoft\Windows\Temporary Internet Files\Content.IE5\QQOGEI95\MP900313963[1].jpg"/>
          <p:cNvPicPr>
            <a:picLocks noChangeAspect="1" noChangeArrowheads="1"/>
          </p:cNvPicPr>
          <p:nvPr/>
        </p:nvPicPr>
        <p:blipFill>
          <a:blip r:embed="rId5" cstate="print"/>
          <a:srcRect/>
          <a:stretch>
            <a:fillRect/>
          </a:stretch>
        </p:blipFill>
        <p:spPr bwMode="auto">
          <a:xfrm>
            <a:off x="6019800" y="2667001"/>
            <a:ext cx="2795905" cy="2819400"/>
          </a:xfrm>
          <a:prstGeom prst="rect">
            <a:avLst/>
          </a:prstGeom>
          <a:noFill/>
        </p:spPr>
      </p:pic>
      <p:pic>
        <p:nvPicPr>
          <p:cNvPr id="33" name="Picture 2" descr="C:\Users\cblancha\AppData\Local\Microsoft\Windows\Temporary Internet Files\Content.IE5\XY4WR1TN\MC900280300[1].wmf"/>
          <p:cNvPicPr>
            <a:picLocks noChangeAspect="1" noChangeArrowheads="1"/>
          </p:cNvPicPr>
          <p:nvPr/>
        </p:nvPicPr>
        <p:blipFill>
          <a:blip r:embed="rId6" cstate="print"/>
          <a:srcRect/>
          <a:stretch>
            <a:fillRect/>
          </a:stretch>
        </p:blipFill>
        <p:spPr bwMode="auto">
          <a:xfrm>
            <a:off x="0" y="1524000"/>
            <a:ext cx="2403142" cy="3276600"/>
          </a:xfrm>
          <a:prstGeom prst="rect">
            <a:avLst/>
          </a:prstGeom>
          <a:noFill/>
        </p:spPr>
      </p:pic>
      <p:sp>
        <p:nvSpPr>
          <p:cNvPr id="17" name="Oval 16"/>
          <p:cNvSpPr/>
          <p:nvPr/>
        </p:nvSpPr>
        <p:spPr>
          <a:xfrm>
            <a:off x="6960879" y="3816829"/>
            <a:ext cx="190316" cy="200012"/>
          </a:xfrm>
          <a:prstGeom prst="ellipse">
            <a:avLst/>
          </a:prstGeom>
          <a:solidFill>
            <a:schemeClr val="lt1"/>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Oval 17"/>
          <p:cNvSpPr/>
          <p:nvPr/>
        </p:nvSpPr>
        <p:spPr>
          <a:xfrm>
            <a:off x="7162800" y="3886201"/>
            <a:ext cx="190316" cy="200012"/>
          </a:xfrm>
          <a:prstGeom prst="ellipse">
            <a:avLst/>
          </a:prstGeom>
          <a:solidFill>
            <a:schemeClr val="lt1"/>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Oval 18"/>
          <p:cNvSpPr/>
          <p:nvPr/>
        </p:nvSpPr>
        <p:spPr>
          <a:xfrm>
            <a:off x="7062410" y="3842579"/>
            <a:ext cx="150664" cy="171008"/>
          </a:xfrm>
          <a:prstGeom prst="ellipse">
            <a:avLst/>
          </a:prstGeom>
          <a:solidFill>
            <a:schemeClr val="lt1"/>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Oval 19"/>
          <p:cNvSpPr/>
          <p:nvPr/>
        </p:nvSpPr>
        <p:spPr>
          <a:xfrm>
            <a:off x="7129717" y="3981321"/>
            <a:ext cx="150664" cy="171008"/>
          </a:xfrm>
          <a:prstGeom prst="ellipse">
            <a:avLst/>
          </a:prstGeom>
          <a:solidFill>
            <a:schemeClr val="lt1"/>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Oval 20"/>
          <p:cNvSpPr/>
          <p:nvPr/>
        </p:nvSpPr>
        <p:spPr>
          <a:xfrm>
            <a:off x="7010400" y="3962401"/>
            <a:ext cx="150664" cy="171008"/>
          </a:xfrm>
          <a:prstGeom prst="ellipse">
            <a:avLst/>
          </a:prstGeom>
          <a:solidFill>
            <a:schemeClr val="lt1"/>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TextBox 21"/>
          <p:cNvSpPr txBox="1"/>
          <p:nvPr/>
        </p:nvSpPr>
        <p:spPr>
          <a:xfrm rot="21156263">
            <a:off x="5882424" y="2699212"/>
            <a:ext cx="2895600" cy="420563"/>
          </a:xfrm>
          <a:prstGeom prst="rect">
            <a:avLst/>
          </a:prstGeom>
          <a:ln w="50800">
            <a:solidFill>
              <a:schemeClr val="tx2"/>
            </a:solidFill>
          </a:ln>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US" sz="2400" dirty="0">
                <a:solidFill>
                  <a:prstClr val="black"/>
                </a:solidFill>
                <a:latin typeface="Georgia" panose="02040502050405020303" pitchFamily="18" charset="0"/>
              </a:rPr>
              <a:t>Reliable</a:t>
            </a: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37" name="Oval 36"/>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8" name="Oval 4"/>
            <p:cNvSpPr/>
            <p:nvPr/>
          </p:nvSpPr>
          <p:spPr>
            <a:xfrm>
              <a:off x="3479836" y="2284101"/>
              <a:ext cx="1667386" cy="1285256"/>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rPr>
                <a:t>Reliable/ Consistent</a:t>
              </a:r>
              <a:endParaRPr lang="en-US" sz="2200" b="1" kern="1200" dirty="0">
                <a:solidFill>
                  <a:schemeClr val="tx1"/>
                </a:solidFill>
              </a:endParaRPr>
            </a:p>
          </p:txBody>
        </p:sp>
      </p:grpSp>
      <p:sp>
        <p:nvSpPr>
          <p:cNvPr id="28" name="Slide Number Placeholder 27"/>
          <p:cNvSpPr>
            <a:spLocks noGrp="1"/>
          </p:cNvSpPr>
          <p:nvPr>
            <p:ph type="sldNum" sz="quarter" idx="12"/>
          </p:nvPr>
        </p:nvSpPr>
        <p:spPr/>
        <p:txBody>
          <a:bodyPr/>
          <a:lstStyle/>
          <a:p>
            <a:fld id="{75D383DA-9A8A-4624-B277-3E26864D20C8}" type="slidenum">
              <a:rPr lang="en-US" smtClean="0"/>
              <a:pPr/>
              <a:t>50</a:t>
            </a:fld>
            <a:endParaRPr lang="en-US"/>
          </a:p>
        </p:txBody>
      </p:sp>
      <p:pic>
        <p:nvPicPr>
          <p:cNvPr id="39" name="Picture 38" descr="acheiveNJ.png"/>
          <p:cNvPicPr>
            <a:picLocks noChangeAspect="1"/>
          </p:cNvPicPr>
          <p:nvPr/>
        </p:nvPicPr>
        <p:blipFill>
          <a:blip r:embed="rId7"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100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0" nodeType="afterEffect">
                                  <p:stCondLst>
                                    <p:cond delay="100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 presetClass="entr"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17" grpId="0" animBg="1"/>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solidFill>
            <a:srgbClr val="F6A20A"/>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endParaRPr kumimoji="0" lang="en-US" sz="3200" b="0" i="0" u="none" strike="noStrike" kern="1200" cap="none" spc="0" normalizeH="0" baseline="0" noProof="0" dirty="0" smtClean="0">
              <a:ln>
                <a:noFill/>
              </a:ln>
              <a:solidFill>
                <a:srgbClr val="FC9804"/>
              </a:solidFill>
              <a:effectLst/>
              <a:uLnTx/>
              <a:uFillTx/>
              <a:latin typeface="+mj-lt"/>
              <a:ea typeface="+mj-ea"/>
              <a:cs typeface="+mj-cs"/>
            </a:endParaRPr>
          </a:p>
        </p:txBody>
      </p:sp>
      <p:grpSp>
        <p:nvGrpSpPr>
          <p:cNvPr id="2" name="Group 8"/>
          <p:cNvGrpSpPr/>
          <p:nvPr/>
        </p:nvGrpSpPr>
        <p:grpSpPr>
          <a:xfrm>
            <a:off x="7010400" y="381000"/>
            <a:ext cx="1752600" cy="1676400"/>
            <a:chOff x="3255875" y="1888638"/>
            <a:chExt cx="2175049" cy="2175049"/>
          </a:xfrm>
          <a:solidFill>
            <a:srgbClr val="F6A20A"/>
          </a:solidFill>
          <a:scene3d>
            <a:camera prst="orthographicFront"/>
            <a:lightRig rig="flat" dir="t"/>
          </a:scene3d>
        </p:grpSpPr>
        <p:sp>
          <p:nvSpPr>
            <p:cNvPr id="13" name="Oval 12"/>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Oval 4"/>
            <p:cNvSpPr/>
            <p:nvPr/>
          </p:nvSpPr>
          <p:spPr>
            <a:xfrm>
              <a:off x="3539577" y="2284101"/>
              <a:ext cx="1572819" cy="128525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rPr>
                <a:t>Reliable/ Consistent</a:t>
              </a:r>
              <a:endParaRPr lang="en-US" sz="2200" b="1" kern="1200" dirty="0">
                <a:solidFill>
                  <a:schemeClr val="tx1"/>
                </a:solidFill>
              </a:endParaRPr>
            </a:p>
          </p:txBody>
        </p:sp>
      </p:gr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5" name="Shape 140"/>
          <p:cNvGraphicFramePr/>
          <p:nvPr/>
        </p:nvGraphicFramePr>
        <p:xfrm>
          <a:off x="917044" y="2379242"/>
          <a:ext cx="7239000" cy="3232499"/>
        </p:xfrm>
        <a:graphic>
          <a:graphicData uri="http://schemas.openxmlformats.org/drawingml/2006/table">
            <a:tbl>
              <a:tblPr firstCol="1" bandRow="1">
                <a:noFill/>
              </a:tblPr>
              <a:tblGrid>
                <a:gridCol w="1397000"/>
                <a:gridCol w="5842000"/>
              </a:tblGrid>
              <a:tr h="489279">
                <a:tc gridSpan="2">
                  <a:txBody>
                    <a:bodyPr/>
                    <a:lstStyle/>
                    <a:p>
                      <a:pPr lvl="0" algn="ctr" rtl="0">
                        <a:spcBef>
                          <a:spcPts val="0"/>
                        </a:spcBef>
                        <a:spcAft>
                          <a:spcPts val="0"/>
                        </a:spcAft>
                        <a:buSzPct val="25000"/>
                        <a:buNone/>
                      </a:pPr>
                      <a:r>
                        <a:rPr lang="en-US" sz="2400" b="1" baseline="0" dirty="0" smtClean="0">
                          <a:latin typeface="+mn-lt"/>
                        </a:rPr>
                        <a:t>Reliable/Consistent Assessment</a:t>
                      </a:r>
                      <a:endParaRPr lang="en-US" sz="2400" b="1" dirty="0">
                        <a:latin typeface="+mn-lt"/>
                      </a:endParaRPr>
                    </a:p>
                  </a:txBody>
                  <a:tcPr marL="91450" marR="91450" marT="45725" marB="45725" anchor="ctr">
                    <a:solidFill>
                      <a:srgbClr val="F6A20A"/>
                    </a:solidFill>
                  </a:tcPr>
                </a:tc>
                <a:tc hMerge="1">
                  <a:txBody>
                    <a:bodyPr/>
                    <a:lstStyle/>
                    <a:p>
                      <a:pPr lvl="0" rtl="0">
                        <a:lnSpc>
                          <a:spcPct val="90000"/>
                        </a:lnSpc>
                        <a:spcAft>
                          <a:spcPts val="465"/>
                        </a:spcAft>
                        <a:buClr>
                          <a:srgbClr val="000000"/>
                        </a:buClr>
                        <a:buSzPct val="45833"/>
                        <a:buFont typeface="Arial"/>
                        <a:buNone/>
                      </a:pPr>
                      <a:endParaRPr lang="en-US" sz="2400" dirty="0"/>
                    </a:p>
                  </a:txBody>
                  <a:tcPr marL="91450" marR="91450" marT="45725" marB="45725" anchor="ctr">
                    <a:solidFill>
                      <a:schemeClr val="bg1"/>
                    </a:solidFill>
                  </a:tcPr>
                </a:tc>
              </a:tr>
              <a:tr h="978557">
                <a:tc>
                  <a:txBody>
                    <a:bodyPr/>
                    <a:lstStyle/>
                    <a:p>
                      <a:pPr lvl="0" algn="l" rtl="0">
                        <a:spcBef>
                          <a:spcPts val="0"/>
                        </a:spcBef>
                        <a:spcAft>
                          <a:spcPts val="0"/>
                        </a:spcAft>
                        <a:buSzPct val="25000"/>
                        <a:buNone/>
                      </a:pPr>
                      <a:r>
                        <a:rPr lang="en-US" sz="2400" dirty="0">
                          <a:latin typeface="+mn-lt"/>
                        </a:rPr>
                        <a:t>Why</a:t>
                      </a:r>
                      <a:r>
                        <a:rPr lang="en-US" sz="2400" baseline="0" dirty="0">
                          <a:latin typeface="+mn-lt"/>
                        </a:rPr>
                        <a:t> does it matter?</a:t>
                      </a: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lang="en-US" sz="2400" dirty="0" smtClean="0">
                          <a:solidFill>
                            <a:schemeClr val="tx1"/>
                          </a:solidFill>
                          <a:latin typeface="+mn-lt"/>
                          <a:ea typeface="Arial"/>
                          <a:cs typeface="Arial"/>
                          <a:sym typeface="Arial"/>
                        </a:rPr>
                        <a:t>Provides  information about student learning that can be </a:t>
                      </a:r>
                      <a:r>
                        <a:rPr lang="en-US" sz="2400" b="1" dirty="0" smtClean="0">
                          <a:solidFill>
                            <a:schemeClr val="tx1"/>
                          </a:solidFill>
                          <a:latin typeface="+mn-lt"/>
                          <a:ea typeface="Arial"/>
                          <a:cs typeface="Arial"/>
                          <a:sym typeface="Arial"/>
                        </a:rPr>
                        <a:t>trusted</a:t>
                      </a:r>
                      <a:r>
                        <a:rPr lang="en-US" sz="2400" dirty="0" smtClean="0">
                          <a:solidFill>
                            <a:schemeClr val="tx1"/>
                          </a:solidFill>
                          <a:latin typeface="+mn-lt"/>
                          <a:ea typeface="Arial"/>
                          <a:cs typeface="Arial"/>
                          <a:sym typeface="Arial"/>
                        </a:rPr>
                        <a:t>.</a:t>
                      </a:r>
                      <a:endParaRPr lang="en-US" sz="2400" b="1" i="1" dirty="0" smtClean="0">
                        <a:solidFill>
                          <a:schemeClr val="tx1"/>
                        </a:solidFill>
                        <a:latin typeface="+mn-lt"/>
                      </a:endParaRPr>
                    </a:p>
                  </a:txBody>
                  <a:tcPr marL="91450" marR="91450" marT="45725" marB="45725" anchor="ctr">
                    <a:solidFill>
                      <a:schemeClr val="bg1"/>
                    </a:solidFill>
                  </a:tcPr>
                </a:tc>
              </a:tr>
              <a:tr h="1140078">
                <a:tc>
                  <a:txBody>
                    <a:bodyPr/>
                    <a:lstStyle/>
                    <a:p>
                      <a:pPr lvl="0" algn="l" rtl="0">
                        <a:spcBef>
                          <a:spcPts val="0"/>
                        </a:spcBef>
                        <a:spcAft>
                          <a:spcPts val="0"/>
                        </a:spcAft>
                        <a:buSzPct val="25000"/>
                        <a:buNone/>
                      </a:pPr>
                      <a:r>
                        <a:rPr lang="en-US" sz="2400" dirty="0" smtClean="0">
                          <a:latin typeface="+mn-lt"/>
                        </a:rPr>
                        <a:t>What does it look like</a:t>
                      </a:r>
                      <a:r>
                        <a:rPr lang="en-US" sz="2400" baseline="0" dirty="0" smtClean="0">
                          <a:latin typeface="+mn-lt"/>
                        </a:rPr>
                        <a:t>?</a:t>
                      </a:r>
                      <a:endParaRPr lang="en-US" sz="2400" baseline="0" dirty="0">
                        <a:latin typeface="+mn-lt"/>
                      </a:endParaRPr>
                    </a:p>
                  </a:txBody>
                  <a:tcPr marL="91450" marR="91450" marT="45725" marB="45725" anchor="ctr">
                    <a:solidFill>
                      <a:schemeClr val="bg1"/>
                    </a:solidFill>
                  </a:tcPr>
                </a:tc>
                <a:tc>
                  <a:txBody>
                    <a:bodyPr/>
                    <a:lstStyle/>
                    <a:p>
                      <a:pPr marL="0" lvl="0" indent="0" rtl="0">
                        <a:spcBef>
                          <a:spcPts val="0"/>
                        </a:spcBef>
                        <a:spcAft>
                          <a:spcPts val="0"/>
                        </a:spcAft>
                        <a:buClr>
                          <a:srgbClr val="000000"/>
                        </a:buClr>
                        <a:buSzPct val="100000"/>
                        <a:buFont typeface="Arial"/>
                        <a:buNone/>
                      </a:pPr>
                      <a:r>
                        <a:rPr lang="en-US" sz="2400" b="0" dirty="0" smtClean="0">
                          <a:solidFill>
                            <a:schemeClr val="tx1"/>
                          </a:solidFill>
                          <a:latin typeface="+mn-lt"/>
                          <a:ea typeface="Arial"/>
                          <a:cs typeface="Arial"/>
                          <a:sym typeface="Arial"/>
                        </a:rPr>
                        <a:t>Assessment</a:t>
                      </a:r>
                      <a:r>
                        <a:rPr lang="en-US" sz="2400" b="1" baseline="0" dirty="0" smtClean="0">
                          <a:solidFill>
                            <a:schemeClr val="tx1"/>
                          </a:solidFill>
                          <a:latin typeface="+mn-lt"/>
                          <a:ea typeface="Arial"/>
                          <a:cs typeface="Arial"/>
                          <a:sym typeface="Arial"/>
                        </a:rPr>
                        <a:t> a</a:t>
                      </a:r>
                      <a:r>
                        <a:rPr lang="en-US" sz="2400" b="1" dirty="0" smtClean="0">
                          <a:solidFill>
                            <a:schemeClr val="tx1"/>
                          </a:solidFill>
                          <a:latin typeface="+mn-lt"/>
                          <a:ea typeface="Arial"/>
                          <a:cs typeface="Arial"/>
                          <a:sym typeface="Arial"/>
                        </a:rPr>
                        <a:t>dministration </a:t>
                      </a:r>
                      <a:r>
                        <a:rPr lang="en-US" sz="2400" dirty="0" smtClean="0">
                          <a:solidFill>
                            <a:schemeClr val="tx1"/>
                          </a:solidFill>
                          <a:latin typeface="+mn-lt"/>
                          <a:ea typeface="Arial"/>
                          <a:cs typeface="Arial"/>
                          <a:sym typeface="Arial"/>
                        </a:rPr>
                        <a:t>and </a:t>
                      </a:r>
                      <a:r>
                        <a:rPr lang="en-US" sz="2400" b="1" dirty="0" smtClean="0">
                          <a:solidFill>
                            <a:schemeClr val="tx1"/>
                          </a:solidFill>
                          <a:latin typeface="+mn-lt"/>
                          <a:ea typeface="Arial"/>
                          <a:cs typeface="Arial"/>
                          <a:sym typeface="Arial"/>
                        </a:rPr>
                        <a:t>scoring </a:t>
                      </a:r>
                      <a:r>
                        <a:rPr lang="en-US" sz="2400" dirty="0" smtClean="0">
                          <a:solidFill>
                            <a:schemeClr val="tx1"/>
                          </a:solidFill>
                          <a:latin typeface="+mn-lt"/>
                          <a:ea typeface="Arial"/>
                          <a:cs typeface="Arial"/>
                          <a:sym typeface="Arial"/>
                        </a:rPr>
                        <a:t>is standardized</a:t>
                      </a:r>
                      <a:r>
                        <a:rPr lang="en-US" sz="2400" baseline="0" dirty="0" smtClean="0">
                          <a:solidFill>
                            <a:schemeClr val="tx1"/>
                          </a:solidFill>
                          <a:latin typeface="+mn-lt"/>
                          <a:ea typeface="Arial"/>
                          <a:cs typeface="Arial"/>
                          <a:sym typeface="Arial"/>
                        </a:rPr>
                        <a:t> and </a:t>
                      </a:r>
                      <a:r>
                        <a:rPr lang="en-US" sz="2400" b="1" dirty="0" smtClean="0">
                          <a:solidFill>
                            <a:schemeClr val="tx1"/>
                          </a:solidFill>
                          <a:latin typeface="+mn-lt"/>
                          <a:ea typeface="Arial"/>
                          <a:cs typeface="Arial"/>
                          <a:sym typeface="Arial"/>
                        </a:rPr>
                        <a:t>comparable.</a:t>
                      </a:r>
                      <a:endParaRPr lang="en-US" sz="2400" baseline="0" dirty="0" smtClean="0">
                        <a:solidFill>
                          <a:schemeClr val="tx1"/>
                        </a:solidFill>
                        <a:latin typeface="+mn-lt"/>
                        <a:ea typeface="Arial"/>
                        <a:cs typeface="Arial"/>
                        <a:sym typeface="Arial"/>
                      </a:endParaRPr>
                    </a:p>
                    <a:p>
                      <a:pPr marL="0" lvl="0" indent="0" rtl="0">
                        <a:spcBef>
                          <a:spcPts val="0"/>
                        </a:spcBef>
                        <a:spcAft>
                          <a:spcPts val="0"/>
                        </a:spcAft>
                        <a:buClr>
                          <a:srgbClr val="000000"/>
                        </a:buClr>
                        <a:buSzPct val="100000"/>
                        <a:buFont typeface="Arial"/>
                        <a:buNone/>
                      </a:pPr>
                      <a:r>
                        <a:rPr lang="en-US" sz="2400" baseline="0" dirty="0" smtClean="0">
                          <a:solidFill>
                            <a:schemeClr val="tx1"/>
                          </a:solidFill>
                          <a:latin typeface="+mn-lt"/>
                          <a:ea typeface="Arial"/>
                          <a:cs typeface="Arial"/>
                          <a:sym typeface="Arial"/>
                        </a:rPr>
                        <a:t>Assessment items yield </a:t>
                      </a:r>
                      <a:r>
                        <a:rPr lang="en-US" sz="2400" b="1" baseline="0" dirty="0" smtClean="0">
                          <a:solidFill>
                            <a:schemeClr val="tx1"/>
                          </a:solidFill>
                          <a:latin typeface="+mn-lt"/>
                          <a:ea typeface="Arial"/>
                          <a:cs typeface="Arial"/>
                          <a:sym typeface="Arial"/>
                        </a:rPr>
                        <a:t>consistent results </a:t>
                      </a:r>
                      <a:r>
                        <a:rPr lang="en-US" sz="2400" baseline="0" dirty="0" smtClean="0">
                          <a:solidFill>
                            <a:schemeClr val="tx1"/>
                          </a:solidFill>
                          <a:latin typeface="+mn-lt"/>
                          <a:ea typeface="Arial"/>
                          <a:cs typeface="Arial"/>
                          <a:sym typeface="Arial"/>
                        </a:rPr>
                        <a:t>over time.</a:t>
                      </a:r>
                    </a:p>
                  </a:txBody>
                  <a:tcPr marL="91450" marR="91450" marT="45725" marB="45725" anchor="ctr">
                    <a:solidFill>
                      <a:schemeClr val="bg1"/>
                    </a:solidFill>
                  </a:tcPr>
                </a:tc>
              </a:tr>
            </a:tbl>
          </a:graphicData>
        </a:graphic>
      </p:graphicFrame>
      <p:sp>
        <p:nvSpPr>
          <p:cNvPr id="12" name="Slide Number Placeholder 11"/>
          <p:cNvSpPr>
            <a:spLocks noGrp="1"/>
          </p:cNvSpPr>
          <p:nvPr>
            <p:ph type="sldNum" sz="quarter" idx="12"/>
          </p:nvPr>
        </p:nvSpPr>
        <p:spPr/>
        <p:txBody>
          <a:bodyPr/>
          <a:lstStyle/>
          <a:p>
            <a:fld id="{75D383DA-9A8A-4624-B277-3E26864D20C8}" type="slidenum">
              <a:rPr lang="en-US" smtClean="0"/>
              <a:pPr/>
              <a:t>51</a:t>
            </a:fld>
            <a:endParaRPr lang="en-US"/>
          </a:p>
        </p:txBody>
      </p:sp>
      <p:pic>
        <p:nvPicPr>
          <p:cNvPr id="16" name="Picture 15" descr="acheiveNJ.png"/>
          <p:cNvPicPr>
            <a:picLocks noChangeAspect="1"/>
          </p:cNvPicPr>
          <p:nvPr/>
        </p:nvPicPr>
        <p:blipFill>
          <a:blip r:embed="rId4"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1"/>
          <p:cNvSpPr>
            <a:spLocks noGrp="1"/>
          </p:cNvSpPr>
          <p:nvPr>
            <p:ph type="title"/>
          </p:nvPr>
        </p:nvSpPr>
        <p:spPr>
          <a:xfrm>
            <a:off x="381000" y="533400"/>
            <a:ext cx="8229600" cy="1143000"/>
          </a:xfrm>
          <a:solidFill>
            <a:schemeClr val="tx2"/>
          </a:solidFill>
          <a:ln w="57150">
            <a:solidFill>
              <a:srgbClr val="F6A20A"/>
            </a:solidFill>
          </a:ln>
        </p:spPr>
        <p:txBody>
          <a:bodyPr>
            <a:normAutofit fontScale="90000"/>
          </a:bodyPr>
          <a:lstStyle/>
          <a:p>
            <a:r>
              <a:rPr lang="en-US" dirty="0" smtClean="0">
                <a:solidFill>
                  <a:schemeClr val="bg1"/>
                </a:solidFill>
              </a:rPr>
              <a:t> Several Ways to Increase Assessment Reliability</a:t>
            </a:r>
            <a:endParaRPr lang="en-US" dirty="0">
              <a:solidFill>
                <a:schemeClr val="bg1"/>
              </a:solidFill>
            </a:endParaRPr>
          </a:p>
        </p:txBody>
      </p:sp>
      <p:graphicFrame>
        <p:nvGraphicFramePr>
          <p:cNvPr id="8" name="Shape 140"/>
          <p:cNvGraphicFramePr/>
          <p:nvPr/>
        </p:nvGraphicFramePr>
        <p:xfrm>
          <a:off x="371804" y="2078432"/>
          <a:ext cx="8229599" cy="3448911"/>
        </p:xfrm>
        <a:graphic>
          <a:graphicData uri="http://schemas.openxmlformats.org/drawingml/2006/table">
            <a:tbl>
              <a:tblPr firstCol="1" bandRow="1">
                <a:noFill/>
              </a:tblPr>
              <a:tblGrid>
                <a:gridCol w="8229599"/>
              </a:tblGrid>
              <a:tr h="3448911">
                <a:tc>
                  <a:txBody>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Ensure any</a:t>
                      </a:r>
                      <a:r>
                        <a:rPr lang="en-US" sz="2800" baseline="0" dirty="0" smtClean="0"/>
                        <a:t> </a:t>
                      </a:r>
                      <a:r>
                        <a:rPr lang="en-US" sz="2800" b="1" baseline="0" dirty="0" smtClean="0"/>
                        <a:t>preparation</a:t>
                      </a:r>
                      <a:r>
                        <a:rPr lang="en-US" sz="2800" baseline="0" dirty="0" smtClean="0"/>
                        <a:t> for assessment is </a:t>
                      </a:r>
                      <a:r>
                        <a:rPr lang="en-US" sz="2800" b="1" baseline="0" dirty="0" smtClean="0"/>
                        <a:t>consistent</a:t>
                      </a:r>
                      <a:r>
                        <a:rPr lang="en-US" sz="2800" baseline="0" dirty="0" smtClean="0"/>
                        <a:t> across teachers and students.</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Develop systems</a:t>
                      </a:r>
                      <a:r>
                        <a:rPr lang="en-US" sz="2800" baseline="0" dirty="0" smtClean="0"/>
                        <a:t> so that the </a:t>
                      </a:r>
                      <a:r>
                        <a:rPr lang="en-US" sz="2800" b="1" baseline="0" dirty="0" smtClean="0"/>
                        <a:t>same assessment </a:t>
                      </a:r>
                      <a:r>
                        <a:rPr lang="en-US" sz="2800" baseline="0" dirty="0" smtClean="0"/>
                        <a:t>is administered in the </a:t>
                      </a:r>
                      <a:r>
                        <a:rPr lang="en-US" sz="2800" b="1" baseline="0" dirty="0" smtClean="0"/>
                        <a:t>same way </a:t>
                      </a:r>
                      <a:r>
                        <a:rPr lang="en-US" sz="2800" b="0" baseline="0" dirty="0" smtClean="0"/>
                        <a:t>each time.</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Ensure scoring is done </a:t>
                      </a:r>
                      <a:r>
                        <a:rPr lang="en-US" sz="2800" baseline="0" dirty="0" smtClean="0"/>
                        <a:t>using </a:t>
                      </a:r>
                      <a:r>
                        <a:rPr lang="en-US" sz="2800" b="1" baseline="0" dirty="0" smtClean="0"/>
                        <a:t>clear criteria</a:t>
                      </a:r>
                      <a:r>
                        <a:rPr lang="en-US" sz="2800" baseline="0" dirty="0" smtClean="0"/>
                        <a:t>; use </a:t>
                      </a:r>
                      <a:r>
                        <a:rPr lang="en-US" sz="2800" b="1" baseline="0" dirty="0" smtClean="0"/>
                        <a:t>multiple scorers, cross-scoring and/or audits </a:t>
                      </a:r>
                      <a:r>
                        <a:rPr lang="en-US" sz="2800" b="0" baseline="0" dirty="0" smtClean="0"/>
                        <a:t>to increase consistency.</a:t>
                      </a:r>
                    </a:p>
                  </a:txBody>
                  <a:tcPr marL="91450" marR="91450" marT="45725" marB="45725" anchor="ct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9" name="Slide Number Placeholder 8"/>
          <p:cNvSpPr>
            <a:spLocks noGrp="1"/>
          </p:cNvSpPr>
          <p:nvPr>
            <p:ph type="sldNum" sz="quarter" idx="12"/>
          </p:nvPr>
        </p:nvSpPr>
        <p:spPr/>
        <p:txBody>
          <a:bodyPr/>
          <a:lstStyle/>
          <a:p>
            <a:fld id="{75D383DA-9A8A-4624-B277-3E26864D20C8}" type="slidenum">
              <a:rPr lang="en-US" smtClean="0"/>
              <a:pPr/>
              <a:t>52</a:t>
            </a:fld>
            <a:endParaRPr lang="en-US"/>
          </a:p>
        </p:txBody>
      </p:sp>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1"/>
          <p:cNvSpPr>
            <a:spLocks noGrp="1"/>
          </p:cNvSpPr>
          <p:nvPr>
            <p:ph type="title"/>
          </p:nvPr>
        </p:nvSpPr>
        <p:spPr>
          <a:solidFill>
            <a:schemeClr val="tx2"/>
          </a:solidFill>
          <a:ln w="57150">
            <a:solidFill>
              <a:srgbClr val="F6A20A"/>
            </a:solidFill>
          </a:ln>
        </p:spPr>
        <p:txBody>
          <a:bodyPr/>
          <a:lstStyle/>
          <a:p>
            <a:r>
              <a:rPr lang="en-US" dirty="0" smtClean="0">
                <a:solidFill>
                  <a:schemeClr val="bg1"/>
                </a:solidFill>
              </a:rPr>
              <a:t>Check for Understanding</a:t>
            </a:r>
            <a:endParaRPr lang="en-US" dirty="0">
              <a:solidFill>
                <a:schemeClr val="bg1"/>
              </a:solidFill>
            </a:endParaRPr>
          </a:p>
        </p:txBody>
      </p:sp>
      <p:sp>
        <p:nvSpPr>
          <p:cNvPr id="13" name="Content Placeholder 12"/>
          <p:cNvSpPr>
            <a:spLocks noGrp="1"/>
          </p:cNvSpPr>
          <p:nvPr>
            <p:ph sz="half" idx="2"/>
          </p:nvPr>
        </p:nvSpPr>
        <p:spPr>
          <a:xfrm>
            <a:off x="457200" y="4953000"/>
            <a:ext cx="6858000" cy="1600200"/>
          </a:xfrm>
          <a:solidFill>
            <a:srgbClr val="F6A20A"/>
          </a:solidFill>
        </p:spPr>
        <p:txBody>
          <a:bodyPr>
            <a:normAutofit lnSpcReduction="10000"/>
          </a:bodyPr>
          <a:lstStyle/>
          <a:p>
            <a:pPr marL="457200" indent="-457200"/>
            <a:r>
              <a:rPr lang="en-US" sz="2400" dirty="0" smtClean="0"/>
              <a:t>How would you describe the reliability of this scale?</a:t>
            </a:r>
          </a:p>
          <a:p>
            <a:pPr marL="457200" indent="-457200"/>
            <a:r>
              <a:rPr lang="en-US" sz="2400" dirty="0" smtClean="0"/>
              <a:t>How about the validity of the information you get from it?</a:t>
            </a:r>
          </a:p>
          <a:p>
            <a:pPr>
              <a:buNone/>
            </a:pPr>
            <a:endParaRPr lang="en-US" dirty="0"/>
          </a:p>
        </p:txBody>
      </p:sp>
      <p:pic>
        <p:nvPicPr>
          <p:cNvPr id="10" name="Picture 2" descr="http://www.cal.org/flad/tutorial/images/1scale1.jpg"/>
          <p:cNvPicPr>
            <a:picLocks noGrp="1" noChangeAspect="1" noChangeArrowheads="1"/>
          </p:cNvPicPr>
          <p:nvPr>
            <p:ph sz="half" idx="1"/>
          </p:nvPr>
        </p:nvPicPr>
        <p:blipFill>
          <a:blip r:embed="rId4" cstate="print">
            <a:grayscl/>
          </a:blip>
          <a:stretch>
            <a:fillRect/>
          </a:stretch>
        </p:blipFill>
        <p:spPr bwMode="auto">
          <a:xfrm>
            <a:off x="5715000" y="1752599"/>
            <a:ext cx="3200400" cy="2743201"/>
          </a:xfrm>
          <a:prstGeom prst="rect">
            <a:avLst/>
          </a:prstGeom>
          <a:noFill/>
          <a:ln w="9525">
            <a:noFill/>
            <a:miter lim="800000"/>
            <a:headEnd/>
            <a:tailEnd/>
          </a:ln>
        </p:spPr>
      </p:pic>
      <p:graphicFrame>
        <p:nvGraphicFramePr>
          <p:cNvPr id="14" name="Content Placeholder 5"/>
          <p:cNvGraphicFramePr>
            <a:graphicFrameLocks/>
          </p:cNvGraphicFramePr>
          <p:nvPr/>
        </p:nvGraphicFramePr>
        <p:xfrm>
          <a:off x="457200" y="1600200"/>
          <a:ext cx="4876800" cy="3050540"/>
        </p:xfrm>
        <a:graphic>
          <a:graphicData uri="http://schemas.openxmlformats.org/drawingml/2006/table">
            <a:tbl>
              <a:tblPr firstRow="1" bandRow="1">
                <a:tableStyleId>{5C22544A-7EE6-4342-B048-85BDC9FD1C3A}</a:tableStyleId>
              </a:tblPr>
              <a:tblGrid>
                <a:gridCol w="1447800"/>
                <a:gridCol w="990600"/>
                <a:gridCol w="1219200"/>
                <a:gridCol w="1219200"/>
              </a:tblGrid>
              <a:tr h="469900">
                <a:tc>
                  <a:txBody>
                    <a:bodyPr/>
                    <a:lstStyle/>
                    <a:p>
                      <a:pPr algn="ctr"/>
                      <a:r>
                        <a:rPr lang="en-US" sz="2000" dirty="0" smtClean="0">
                          <a:solidFill>
                            <a:schemeClr val="tx1"/>
                          </a:solidFill>
                        </a:rPr>
                        <a:t>Day</a:t>
                      </a:r>
                      <a:endParaRPr lang="en-US" sz="2000" dirty="0">
                        <a:solidFill>
                          <a:schemeClr val="tx1"/>
                        </a:solidFill>
                      </a:endParaRPr>
                    </a:p>
                  </a:txBody>
                  <a:tcPr anchor="ctr">
                    <a:solidFill>
                      <a:srgbClr val="F6A20A"/>
                    </a:solidFill>
                  </a:tcPr>
                </a:tc>
                <a:tc>
                  <a:txBody>
                    <a:bodyPr/>
                    <a:lstStyle/>
                    <a:p>
                      <a:pPr algn="ctr"/>
                      <a:r>
                        <a:rPr lang="en-US" sz="2000" dirty="0" smtClean="0">
                          <a:solidFill>
                            <a:schemeClr val="tx1"/>
                          </a:solidFill>
                        </a:rPr>
                        <a:t>Weight (lbs)</a:t>
                      </a:r>
                      <a:endParaRPr lang="en-US" sz="2000" dirty="0">
                        <a:solidFill>
                          <a:schemeClr val="tx1"/>
                        </a:solidFill>
                      </a:endParaRPr>
                    </a:p>
                  </a:txBody>
                  <a:tcPr anchor="ctr">
                    <a:solidFill>
                      <a:srgbClr val="F6A20A"/>
                    </a:solidFill>
                  </a:tcPr>
                </a:tc>
                <a:tc>
                  <a:txBody>
                    <a:bodyPr/>
                    <a:lstStyle/>
                    <a:p>
                      <a:pPr algn="ctr"/>
                      <a:r>
                        <a:rPr lang="en-US" sz="2000" dirty="0" smtClean="0">
                          <a:solidFill>
                            <a:schemeClr val="tx1"/>
                          </a:solidFill>
                        </a:rPr>
                        <a:t>Scale</a:t>
                      </a:r>
                      <a:endParaRPr lang="en-US" sz="2000" dirty="0">
                        <a:solidFill>
                          <a:schemeClr val="tx1"/>
                        </a:solidFill>
                      </a:endParaRPr>
                    </a:p>
                  </a:txBody>
                  <a:tcPr anchor="ctr">
                    <a:solidFill>
                      <a:srgbClr val="F6A20A"/>
                    </a:solidFill>
                  </a:tcPr>
                </a:tc>
                <a:tc>
                  <a:txBody>
                    <a:bodyPr/>
                    <a:lstStyle/>
                    <a:p>
                      <a:pPr algn="ctr"/>
                      <a:r>
                        <a:rPr lang="en-US" sz="2000" dirty="0" smtClean="0">
                          <a:solidFill>
                            <a:schemeClr val="tx1"/>
                          </a:solidFill>
                        </a:rPr>
                        <a:t>Time of Day</a:t>
                      </a:r>
                      <a:endParaRPr lang="en-US" sz="2000" dirty="0">
                        <a:solidFill>
                          <a:schemeClr val="tx1"/>
                        </a:solidFill>
                      </a:endParaRPr>
                    </a:p>
                  </a:txBody>
                  <a:tcPr anchor="ctr">
                    <a:solidFill>
                      <a:srgbClr val="F6A20A"/>
                    </a:solidFill>
                  </a:tcPr>
                </a:tc>
              </a:tr>
              <a:tr h="469900">
                <a:tc>
                  <a:txBody>
                    <a:bodyPr/>
                    <a:lstStyle/>
                    <a:p>
                      <a:pPr algn="ctr"/>
                      <a:r>
                        <a:rPr lang="en-US" sz="2000" dirty="0" smtClean="0"/>
                        <a:t>Monday</a:t>
                      </a:r>
                      <a:endParaRPr lang="en-US" sz="2000" dirty="0"/>
                    </a:p>
                  </a:txBody>
                  <a:tcPr/>
                </a:tc>
                <a:tc>
                  <a:txBody>
                    <a:bodyPr/>
                    <a:lstStyle/>
                    <a:p>
                      <a:pPr algn="ctr"/>
                      <a:r>
                        <a:rPr lang="en-US" sz="2000" dirty="0" smtClean="0"/>
                        <a:t>130 </a:t>
                      </a:r>
                      <a:endParaRPr lang="en-US" sz="2000" dirty="0"/>
                    </a:p>
                  </a:txBody>
                  <a:tcPr/>
                </a:tc>
                <a:tc>
                  <a:txBody>
                    <a:bodyPr/>
                    <a:lstStyle/>
                    <a:p>
                      <a:pPr algn="ctr"/>
                      <a:r>
                        <a:rPr lang="en-US" sz="2000" dirty="0" smtClean="0"/>
                        <a:t>Bathroom</a:t>
                      </a:r>
                      <a:endParaRPr lang="en-US" sz="2000" dirty="0"/>
                    </a:p>
                  </a:txBody>
                  <a:tcPr/>
                </a:tc>
                <a:tc>
                  <a:txBody>
                    <a:bodyPr/>
                    <a:lstStyle/>
                    <a:p>
                      <a:pPr algn="ctr"/>
                      <a:r>
                        <a:rPr lang="en-US" sz="2000" dirty="0" smtClean="0"/>
                        <a:t>Morning</a:t>
                      </a:r>
                      <a:endParaRPr lang="en-US" sz="2000" dirty="0"/>
                    </a:p>
                  </a:txBody>
                  <a:tcPr/>
                </a:tc>
              </a:tr>
              <a:tr h="469900">
                <a:tc>
                  <a:txBody>
                    <a:bodyPr/>
                    <a:lstStyle/>
                    <a:p>
                      <a:pPr algn="ctr"/>
                      <a:r>
                        <a:rPr lang="en-US" sz="2000" dirty="0" smtClean="0"/>
                        <a:t>Tuesday</a:t>
                      </a:r>
                      <a:endParaRPr lang="en-US" sz="2000" dirty="0"/>
                    </a:p>
                  </a:txBody>
                  <a:tcPr/>
                </a:tc>
                <a:tc>
                  <a:txBody>
                    <a:bodyPr/>
                    <a:lstStyle/>
                    <a:p>
                      <a:pPr algn="ctr"/>
                      <a:r>
                        <a:rPr lang="en-US" sz="2000" dirty="0" smtClean="0"/>
                        <a:t>130 </a:t>
                      </a:r>
                      <a:endParaRPr lang="en-US" sz="2000" dirty="0"/>
                    </a:p>
                  </a:txBody>
                  <a:tcPr/>
                </a:tc>
                <a:tc>
                  <a:txBody>
                    <a:bodyPr/>
                    <a:lstStyle/>
                    <a:p>
                      <a:pPr algn="ctr"/>
                      <a:r>
                        <a:rPr lang="en-US" sz="2000" dirty="0" smtClean="0"/>
                        <a:t>Bathroom</a:t>
                      </a:r>
                      <a:endParaRPr lang="en-US" sz="2000" dirty="0"/>
                    </a:p>
                  </a:txBody>
                  <a:tcPr/>
                </a:tc>
                <a:tc>
                  <a:txBody>
                    <a:bodyPr/>
                    <a:lstStyle/>
                    <a:p>
                      <a:pPr algn="ctr"/>
                      <a:r>
                        <a:rPr lang="en-US" sz="2000" dirty="0" smtClean="0"/>
                        <a:t>Morning</a:t>
                      </a:r>
                      <a:endParaRPr lang="en-US" sz="2000" dirty="0"/>
                    </a:p>
                  </a:txBody>
                  <a:tcPr/>
                </a:tc>
              </a:tr>
              <a:tr h="469900">
                <a:tc>
                  <a:txBody>
                    <a:bodyPr/>
                    <a:lstStyle/>
                    <a:p>
                      <a:pPr algn="ctr"/>
                      <a:r>
                        <a:rPr lang="en-US" sz="2000" dirty="0" smtClean="0"/>
                        <a:t>Wednesday</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130 </a:t>
                      </a:r>
                    </a:p>
                  </a:txBody>
                  <a:tcPr/>
                </a:tc>
                <a:tc>
                  <a:txBody>
                    <a:bodyPr/>
                    <a:lstStyle/>
                    <a:p>
                      <a:pPr algn="ctr"/>
                      <a:r>
                        <a:rPr lang="en-US" sz="2000" dirty="0" smtClean="0"/>
                        <a:t>Bathroom</a:t>
                      </a:r>
                      <a:endParaRPr lang="en-US" sz="2000" dirty="0"/>
                    </a:p>
                  </a:txBody>
                  <a:tcPr/>
                </a:tc>
                <a:tc>
                  <a:txBody>
                    <a:bodyPr/>
                    <a:lstStyle/>
                    <a:p>
                      <a:pPr algn="ctr"/>
                      <a:r>
                        <a:rPr lang="en-US" sz="2000" dirty="0" smtClean="0"/>
                        <a:t>Morning</a:t>
                      </a:r>
                      <a:endParaRPr lang="en-US" sz="2000" dirty="0"/>
                    </a:p>
                  </a:txBody>
                  <a:tcPr/>
                </a:tc>
              </a:tr>
              <a:tr h="469900">
                <a:tc>
                  <a:txBody>
                    <a:bodyPr/>
                    <a:lstStyle/>
                    <a:p>
                      <a:pPr algn="ctr"/>
                      <a:r>
                        <a:rPr lang="en-US" sz="2000" dirty="0" smtClean="0"/>
                        <a:t>Thursday</a:t>
                      </a:r>
                      <a:endParaRPr lang="en-US" sz="2000" dirty="0"/>
                    </a:p>
                  </a:txBody>
                  <a:tcPr/>
                </a:tc>
                <a:tc>
                  <a:txBody>
                    <a:bodyPr/>
                    <a:lstStyle/>
                    <a:p>
                      <a:pPr algn="ctr"/>
                      <a:r>
                        <a:rPr lang="en-US" sz="2000" dirty="0" smtClean="0"/>
                        <a:t>145 </a:t>
                      </a:r>
                      <a:endParaRPr lang="en-US" sz="2000" dirty="0"/>
                    </a:p>
                  </a:txBody>
                  <a:tcPr/>
                </a:tc>
                <a:tc>
                  <a:txBody>
                    <a:bodyPr/>
                    <a:lstStyle/>
                    <a:p>
                      <a:pPr algn="ctr"/>
                      <a:r>
                        <a:rPr lang="en-US" sz="2000" dirty="0" smtClean="0"/>
                        <a:t>Drs</a:t>
                      </a:r>
                      <a:r>
                        <a:rPr lang="en-US" sz="2000" baseline="0" dirty="0" smtClean="0"/>
                        <a:t> </a:t>
                      </a:r>
                      <a:r>
                        <a:rPr lang="en-US" sz="2000" dirty="0" smtClean="0"/>
                        <a:t>Office</a:t>
                      </a:r>
                      <a:endParaRPr lang="en-US" sz="2000" dirty="0"/>
                    </a:p>
                  </a:txBody>
                  <a:tcPr/>
                </a:tc>
                <a:tc>
                  <a:txBody>
                    <a:bodyPr/>
                    <a:lstStyle/>
                    <a:p>
                      <a:pPr algn="ctr"/>
                      <a:r>
                        <a:rPr lang="en-US" sz="2000" dirty="0" smtClean="0"/>
                        <a:t>Morning</a:t>
                      </a:r>
                      <a:endParaRPr lang="en-US" sz="2000" dirty="0"/>
                    </a:p>
                  </a:txBody>
                  <a:tcPr/>
                </a:tc>
              </a:tr>
              <a:tr h="469900">
                <a:tc>
                  <a:txBody>
                    <a:bodyPr/>
                    <a:lstStyle/>
                    <a:p>
                      <a:pPr algn="ctr"/>
                      <a:r>
                        <a:rPr lang="en-US" sz="2000" dirty="0" smtClean="0"/>
                        <a:t>Friday</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130 </a:t>
                      </a:r>
                    </a:p>
                  </a:txBody>
                  <a:tcPr/>
                </a:tc>
                <a:tc>
                  <a:txBody>
                    <a:bodyPr/>
                    <a:lstStyle/>
                    <a:p>
                      <a:pPr algn="ctr"/>
                      <a:r>
                        <a:rPr lang="en-US" sz="2000" dirty="0" smtClean="0"/>
                        <a:t>Bathroom</a:t>
                      </a:r>
                      <a:endParaRPr lang="en-US" sz="2000" dirty="0"/>
                    </a:p>
                  </a:txBody>
                  <a:tcPr/>
                </a:tc>
                <a:tc>
                  <a:txBody>
                    <a:bodyPr/>
                    <a:lstStyle/>
                    <a:p>
                      <a:pPr algn="ctr"/>
                      <a:r>
                        <a:rPr lang="en-US" sz="2000" dirty="0" smtClean="0"/>
                        <a:t>Morning</a:t>
                      </a:r>
                      <a:endParaRPr lang="en-US" sz="2000" dirty="0"/>
                    </a:p>
                  </a:txBody>
                  <a:tcPr/>
                </a:tc>
              </a:tr>
            </a:tbl>
          </a:graphicData>
        </a:graphic>
      </p:graphicFrame>
      <p:sp>
        <p:nvSpPr>
          <p:cNvPr id="15" name="Slide Number Placeholder 14"/>
          <p:cNvSpPr>
            <a:spLocks noGrp="1"/>
          </p:cNvSpPr>
          <p:nvPr>
            <p:ph type="sldNum" sz="quarter" idx="12"/>
          </p:nvPr>
        </p:nvSpPr>
        <p:spPr/>
        <p:txBody>
          <a:bodyPr/>
          <a:lstStyle/>
          <a:p>
            <a:fld id="{75D383DA-9A8A-4624-B277-3E26864D20C8}" type="slidenum">
              <a:rPr lang="en-US" smtClean="0"/>
              <a:pPr/>
              <a:t>53</a:t>
            </a:fld>
            <a:endParaRPr lang="en-US"/>
          </a:p>
        </p:txBody>
      </p:sp>
      <p:pic>
        <p:nvPicPr>
          <p:cNvPr id="16" name="Picture 15" descr="acheiveNJ.png"/>
          <p:cNvPicPr>
            <a:picLocks noChangeAspect="1"/>
          </p:cNvPicPr>
          <p:nvPr/>
        </p:nvPicPr>
        <p:blipFill>
          <a:blip r:embed="rId5" cstate="print"/>
          <a:stretch>
            <a:fillRect/>
          </a:stretch>
        </p:blipFill>
        <p:spPr>
          <a:xfrm>
            <a:off x="7620000" y="5909438"/>
            <a:ext cx="1371600" cy="672860"/>
          </a:xfrm>
          <a:prstGeom prst="rect">
            <a:avLst/>
          </a:prstGeom>
        </p:spPr>
      </p:pic>
    </p:spTree>
    <p:extLst>
      <p:ext uri="{BB962C8B-B14F-4D97-AF65-F5344CB8AC3E}">
        <p14:creationId xmlns="" xmlns:p14="http://schemas.microsoft.com/office/powerpoint/2010/main" val="33959695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fontScale="90000"/>
          </a:bodyPr>
          <a:lstStyle/>
          <a:p>
            <a:pPr algn="l"/>
            <a:r>
              <a:rPr lang="en-US" sz="3200" dirty="0" smtClean="0">
                <a:solidFill>
                  <a:schemeClr val="bg1"/>
                </a:solidFill>
              </a:rPr>
              <a:t>Elements of Assessment Design </a:t>
            </a:r>
            <a:r>
              <a:rPr lang="en-US" sz="3200" dirty="0" smtClean="0">
                <a:solidFill>
                  <a:srgbClr val="F6A20A"/>
                </a:solidFill>
              </a:rPr>
              <a:t/>
            </a:r>
            <a:br>
              <a:rPr lang="en-US" sz="3200" dirty="0" smtClean="0">
                <a:solidFill>
                  <a:srgbClr val="F6A20A"/>
                </a:solidFill>
              </a:rPr>
            </a:br>
            <a:r>
              <a:rPr lang="en-US" sz="3100" b="1" dirty="0" smtClean="0">
                <a:solidFill>
                  <a:srgbClr val="F6A20A"/>
                </a:solidFill>
              </a:rPr>
              <a:t>Bringing the elements together into a coherent whole</a:t>
            </a:r>
            <a:endParaRPr lang="en-US" sz="3200" b="1" dirty="0">
              <a:solidFill>
                <a:srgbClr val="F6A20A"/>
              </a:solidFill>
            </a:endParaRPr>
          </a:p>
        </p:txBody>
      </p:sp>
      <p:graphicFrame>
        <p:nvGraphicFramePr>
          <p:cNvPr id="4" name="Content Placeholder 4"/>
          <p:cNvGraphicFramePr>
            <a:graphicFrameLocks noGrp="1"/>
          </p:cNvGraphicFramePr>
          <p:nvPr>
            <p:ph idx="1"/>
          </p:nvPr>
        </p:nvGraphicFramePr>
        <p:xfrm>
          <a:off x="1752600" y="1600200"/>
          <a:ext cx="5715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505584" y="760441"/>
            <a:ext cx="5819016" cy="400110"/>
          </a:xfrm>
          <a:prstGeom prst="rect">
            <a:avLst/>
          </a:prstGeom>
        </p:spPr>
        <p:txBody>
          <a:bodyPr wrap="square">
            <a:spAutoFit/>
          </a:bodyPr>
          <a:lstStyle/>
          <a:p>
            <a:endParaRPr lang="en-US" sz="2000" b="1" dirty="0">
              <a:latin typeface="+mj-lt"/>
            </a:endParaRPr>
          </a:p>
        </p:txBody>
      </p:sp>
      <p:grpSp>
        <p:nvGrpSpPr>
          <p:cNvPr id="3" name="Group 8"/>
          <p:cNvGrpSpPr/>
          <p:nvPr/>
        </p:nvGrpSpPr>
        <p:grpSpPr>
          <a:xfrm>
            <a:off x="5181600" y="2514600"/>
            <a:ext cx="3200400" cy="3048000"/>
            <a:chOff x="3255875" y="1888638"/>
            <a:chExt cx="2175049" cy="2175049"/>
          </a:xfrm>
          <a:solidFill>
            <a:srgbClr val="6D8ED1">
              <a:alpha val="61176"/>
            </a:srgbClr>
          </a:solidFill>
          <a:scene3d>
            <a:camera prst="orthographicFront"/>
            <a:lightRig rig="flat" dir="t"/>
          </a:scene3d>
        </p:grpSpPr>
        <p:sp>
          <p:nvSpPr>
            <p:cNvPr id="10" name="Oval 9"/>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Oval 4"/>
            <p:cNvSpPr/>
            <p:nvPr/>
          </p:nvSpPr>
          <p:spPr>
            <a:xfrm>
              <a:off x="3634144" y="2382967"/>
              <a:ext cx="1478251" cy="12633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3600" b="1" dirty="0" smtClean="0">
                  <a:solidFill>
                    <a:schemeClr val="tx1"/>
                  </a:solidFill>
                </a:rPr>
                <a:t>Blueprint</a:t>
              </a:r>
              <a:endParaRPr lang="en-US" b="1" kern="1200" dirty="0">
                <a:solidFill>
                  <a:schemeClr val="tx1"/>
                </a:solidFill>
              </a:endParaRPr>
            </a:p>
          </p:txBody>
        </p:sp>
      </p:grpSp>
      <p:sp>
        <p:nvSpPr>
          <p:cNvPr id="12" name="Slide Number Placeholder 11"/>
          <p:cNvSpPr>
            <a:spLocks noGrp="1"/>
          </p:cNvSpPr>
          <p:nvPr>
            <p:ph type="sldNum" sz="quarter" idx="12"/>
          </p:nvPr>
        </p:nvSpPr>
        <p:spPr/>
        <p:txBody>
          <a:bodyPr/>
          <a:lstStyle/>
          <a:p>
            <a:fld id="{75D383DA-9A8A-4624-B277-3E26864D20C8}" type="slidenum">
              <a:rPr lang="en-US" smtClean="0"/>
              <a:pPr/>
              <a:t>54</a:t>
            </a:fld>
            <a:endParaRPr lang="en-US"/>
          </a:p>
        </p:txBody>
      </p:sp>
      <p:pic>
        <p:nvPicPr>
          <p:cNvPr id="13" name="Picture 12" descr="acheiveNJ.png"/>
          <p:cNvPicPr>
            <a:picLocks noChangeAspect="1"/>
          </p:cNvPicPr>
          <p:nvPr/>
        </p:nvPicPr>
        <p:blipFill>
          <a:blip r:embed="rId8"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4.44444E-6 L -0.2375 -0.00555 " pathEditMode="relative" rAng="0" ptsTypes="AA">
                                      <p:cBhvr>
                                        <p:cTn id="6" dur="2000" fill="hold"/>
                                        <p:tgtEl>
                                          <p:spTgt spid="4"/>
                                        </p:tgtEl>
                                        <p:attrNameLst>
                                          <p:attrName>ppt_x</p:attrName>
                                          <p:attrName>ppt_y</p:attrName>
                                        </p:attrNameLst>
                                      </p:cBhvr>
                                      <p:rCtr x="-119" y="-3"/>
                                    </p:animMotion>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0659" y="-1248966"/>
            <a:ext cx="10321405" cy="6858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0" name="Title 1"/>
          <p:cNvSpPr txBox="1">
            <a:spLocks/>
          </p:cNvSpPr>
          <p:nvPr/>
        </p:nvSpPr>
        <p:spPr>
          <a:xfrm>
            <a:off x="457200" y="274638"/>
            <a:ext cx="8229600" cy="1143000"/>
          </a:xfrm>
          <a:prstGeom prst="rect">
            <a:avLst/>
          </a:prstGeom>
          <a:solidFill>
            <a:schemeClr val="tx2">
              <a:lumMod val="50000"/>
            </a:schemeClr>
          </a:solidFill>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Elements of Assessment Design</a:t>
            </a:r>
          </a:p>
        </p:txBody>
      </p:sp>
      <p:sp>
        <p:nvSpPr>
          <p:cNvPr id="86018" name="AutoShape 2"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2" name="AutoShape 6" descr="data:image/jpeg;base64,/9j/4AAQSkZJRgABAQAAAQABAAD/2wCEAAkGBxQTEhUUExQVFhQWGRgaGRcWFhgaGhgYFxoeGR0YGBgYHCggGhwlHRgcITEiJSkrLi4uGB8zODMsNygtLisBCgoKDg0OGxAQGywkHyQsLCwsLCwsLCwsLCwsLCwsLCwsLCwsLCwsLCwsLCwsLCwsLCwsLCwsLCwsLCwsLCwsLP/AABEIAMIBAwMBIgACEQEDEQH/xAAbAAABBQEBAAAAAAAAAAAAAAAEAAIDBQYBB//EAEQQAAECBAMECAMFBgMJAQAAAAECEQADEiEEMUEFUWFxBhMigZGhscEy0fAHI0JS4RRicoKS8TOywhUWJFNzk6Kz0kP/xAAYAQADAQEAAAAAAAAAAAAAAAAAAQIDBP/EACkRAAICAQQCAgEDBQAAAAAAAAABAhESAyExURNBFGEEIjLwM0NSkaH/2gAMAwEAAhEDEQA/ANR0Gxs9YCZk0JYJHUpkhJDJF1EjzsS2VxG4EeNbC2zjZalzkpQQosCtK1BKdZqEILso3UoZlmj0TZO3aga1KUwKlLoCJaAHBzNWY1EawexDNC8cJjkJo0ARjhhNCaGIYRDSmJGhtMVYiIiGFMTlMNKYqxEBTHKYmaONDsRFRCoiWOQgIimOURNHYLHRBRCoido4UwWFEFEcpicohtMFioiaOiJKYVMAxjQqYfTHQmEAyiFRD6TDVnkDxgHRwo0ji5AIYv4mOyl1J3729ocmZek56PZ/1ibHQLNwxcMTq4VlpqLgu175QKhKklUpSSpJBIu6wlR7QZhUATpopOZi3mlil8nIPgT7RFjJbh02WntJ3E5MdwUCQeb5iJYwHZs4rloJd0rANmNTUmx0c+UBbAUDNxJI+GfNAAu5WpmA3jqvPdBWBmgzFJCmK1JmAEXF6VJYmxSpBcfvxB0Nw4KZ0xySufOL8Kma1sw/G3CIGXKZKzcluDA+ZzjkFEpGdPlHIoDw/Bon4iatClGTLCkgy0mYlAB7IZG42uWZ34DYYNU7DYZUtaqEIdLIloHaCj2VkfCVdg7mVuaMv0gxshaCuVOShZHaAIUVrUmlVwlwGB4GxGbxFtoJLHC1lCU/eomCZWlkgFypwQ4Uq27922CdAew7GxipkpCrksCX1cOwO+4fvi1TGQ6NbRlzSDXUVBAABJZNL3ZCUoGb7yI1iQ2UbrdCJGjkceGTpgSkqVZKQSTuAzNoYA21MTQlhTUrKosGcAl+/wASMneBejkxJkpSkk0gXJd3G9gO5oE2jtiT1hlTkKdCVTEEH4gkEGkgi5BsAbg8wBei2NYol2IKSUKDqARmUBTsCCLhgzAXtE3uBqaY5TD2jrRViIaI5RE9MKmHkFA5RHOrgmiOFEPIKB6IVEEUQiiDIKB6YQTBIlwqIWQUQUQ0pgiiEZcPIKBqYTRP1cNWkAEkgAByToBrBYURtHWiTq4VEFhQymO0xxmLHLQt5GHS025QrHRDMk6gMd/zGoiOaX7Kwz+BOdideB84Myhi0AhixSd+XKExghSbdoO4DEOLgh99+cNlTl2dKTcAOoh7O/wnQvEUzDHs9o/drFjcEZXOYDF89IU+YUspSVAApch1Atq6Q7By7gO/C82MrNsDqZ8nFFISgKaZSSc00heQyBuGvSDoHO6LyCMJJLntIC2yuvtaX13xPteWmfhZ4BCkmWttRUEljbcQDE3R5P8AwsgZtKljwSIS5ALSlsoUSwoqxUeY7a2TgZSZctdInTQEqZCVFBpAqCElnKiM7Mo6CMlg/u0TjMmHq1qEuYLBakEsFUKJKWSLFLsCRpFZPxc4GZSUzJiqlLUtKFlT5kODkALhtcsoFwM6qyUI7IqKmulNhqdGDW1jlc7Y6PTNgLImplJUpEoBJSkhRCk2KVBjQEuCe0SNGVHo4npIJBSW4sPGPG9ndL5w6wqpUpaGSpSQigg3LC12cpytDx01mKwypawoqCzTNFiAamHa40sNwMX5Ugo9gwGKTNQFpyP1Z7xX9IsaZYSyikO1QFQC7UhYzKVXHuLP5zsnpdOThU4eVUqYpVPWZ9XLcAnM3BOdraODG2x85KJiZqFS5jIShdamskk9YlSUkqUCkpYMzxSnkhUCdIcAZuGrmJkmWl1TgisOAO0tHaFK2CgxBzvlAexMZKWqVSkpXQlXVTiZaFLQbKMxApmXBUHSTY3swx07a6jOxKEzVCVMdfa+8vSSxAVQoF8yCWaz9ky9CMWh1IxElKkKU4WsKXYAkBCAHW1wzhnJOTROVsZ7RgyVIBUUFRzKC6c8gdWyfhplE9MC7LmpVKQUooTSGQwFLWpta2UF1RoBxoTR1448ACaFTCqjtUAHKYRTHao6DBYxtMcIiR4Y5gAa0KHVwgoQ7ENojC/aJtxCUrw4nS0KpNSVOldVloCSbFKgCLHNuUbyqMP9oGx0TQorUUIWlIKkgklSTap3ABLCwewuMjMroA77PNqTMRhz1/8AioIJdqqZgqSVAAM4P9sovMFMdagr4uyKd3xP7+UYHoHtmWnDuuZLlIIAoVLpSopCqiZqj96KUjIAJdKQ0WuB20hSlTO2QoJCQgfvEDMApq7N1ac7SpbDNwUQPNlN8OY/DvG4fTcrxNJmEpBOZ+mhpU1jloRFbgKWxD+PA7juhGWNRnDFXcghxnx4Hh5jxBdKnAuDYjMbvrQw7AEnyAFXehQKVd97u4bMd8PwjlCQcw4PGg0v4gGJp6QoFJ7jxF/HWK7Y2KSa0VCuosHDhISklhqylnx3QrAH2xgUhCyA4SlRIGdJBcJI7VgXABGTCJejBqwkjjLD+mcGbSmS0ihSkpKgoXUBoXJfn5xR9BJx/Y5BU1kJSGOZ7RuDlmBBe4GhKwLE+UKKqZjppJpJZyAw3FoUGQHkWL2Zh5U4CbIxArSDQghbErZKklWaaCLG+Ti8ZvGolhQoLgZ1EjtBRyDOAwFr6w2TipfbNNTBk1LUBmOZJYGwID+Bh/ZicvwsSLFnbTRt30eVyv0FFnIUsqSUEBkgknKxbtaM5Z+MFzkzJeHxDql1iYkLQD20hs6dUdoCrjxisxCqJacnoDgWbVjbeSfCIJ+0ErQkJSUFlBZGSzekkDcGD8HgvkGTYTGrQJiEKpcjJnVowVmnNWW+NLgdsDq+pQsy6nE6ctNTJGTUnsCwSG/MX1JycldZNJSCMyotcaglmNvKDJeIEtDBbKW7lBIUgiwBIYF7FnIuDmImMmFAa5pmFSkpcXUq5VZ8zuZxFpgNqdVKqSaFhwGIc1WdhwN3tYRT41ZSWaioG7rFTgP8Sjox+rNQg0qUyjLBSCWGtw7HUCKb32Ee1/ZXtmZOw9JAIQtbrKrsWIFIGpJuSMjm0bquPNfsnWqklUylBCiiUAQOzTWsuWFyzDjlG3kbXRMmiXKdedSx8KW4/iL2YZXfR+uH7USWdUN6y7axBLxKStSQbpZ/r6zEZ87YSMfSZyOq6lK7qSwqUwuSMyzNUb6OIptIC/x+0ESkFS1BI48SB6kRnOhvSteKmTZc1ISR2kcUkm1zchtN0CdMMciaKUsoCuWpLgKClpVSoVWZ0niKTGQkzxhpwXLUQaC6A5JJJNNZuAHYgXdJFnBGU51L6KR7CcTdjEomiM9gdoFaZClAgzAc83CSSbAMC24ZjJxFvImOAd/tn6RqmmIM6yGLmwhEcxTQ6CyKdifl4xEmewucmHiW9jA+JWACBcH13Hh84retuQLulJDvrVbebg+EQ2M0E3HIQgrmKSlKQ5USwA4nvjM9Ptt4T9hWVzUrrB6rq1pNUxrDUEXDg6HfFzh5iVpKVMpKnSoKDgpyYjIg+8B9JdhleFmy8KnDyzMCgsrlvYubaA9pVyCz5QO2gPLNjbF61ToEtS1ISpUsyysJSpixWqpMsDN03sQSCwjSbJCpSzKC1m9TrUTclSU0moKID2bdlGX6ObYKEhUyWS6UpExCCVEDsoQFMABUxJdmAGofS7DxaTOKwabpJ61SXLFZASp72PxNGOwI9OwE8kAKLruVZBr7hl8mglQeM70exda3SzWcvmkiqzs9y76gvqI0kbJ2hgsyU/Pzbgc+94iVIKmNaxpal0nddNwWa76QapAMCYwqQFLDKADkEsSwzcsH5tzhMASesgGuYQALLSyQDpWCDT5jllGAwWNCcSLkBMxdSipSQtviFAumpSRYgfA2sWeF2urq5s9wpPVFapbhmU7skOHcZkHIk8cb0cmhQKpqlISpSqVkEIFi8tFiAlVbEJFnA1iGwPTtqLqXKShISmZksBgykPcZpLBrgPAvRxRGFlgaKmSixNqFEuCMmAUx5Rh5mNr6lKky5i0LpRLliYtJTQcqhSwzff56noVPUpMyqlMmXPmLpcqUQQoG5bspqFyHOrQ09wNBLxYSAKH/AJTrfQtCjN4/pLNExYlvMQ5pWlKFBSTcMrrQ+7LSFDsDxCWskMWtoLeWUSKxAdxbcBZvD3gGskGp8xnyMOmqc5ZtpYPHNjQFjOxVkk7gxs7B7QPLnWbJ39NdGtDZSiRSKS2YfSHSEBweQpPNj9cYhgGSqQxZwogjx15R2SgEhCBmQzbzy+rQNUam0ew/tBeGxJQqpJAKbjgRkW+t0SMlWua6kVIUq4WmYylGkspgtwVJp0yCXBygCTiLqZ21AYCxdnzzETpSKVAICyQLEmxdwRfTdlEE6alQc52FmFmbLflffzjRtPgVFjsjGTFTJKDMmIlg0lQWUhCVEE8Egkk6a3GY9hm9KcDgpBEhSFFiyZZCySPzKJsH3m+keDBIcU3y+Ivfu4uYLxE9uzSmop7JuSC9ykAkOw1Hm0awnWxLR6Hhul86XOmmYlIVOQMlAUD4QoLYpJ1dmdssoppOLmrXVLX2g4VMUAlN1WUU5FaVGwNQ7KWBtFBKxShNQpaisrpVM6wHtMt3JUQ+WYbdvgqdtRRWpRUpKZh7SyO2oOTUq91Mq7EfC0JyfsDcbTxISsFQZKk1nskhQYOl7lYqBVUHLkkFs8ydtB0CasBNZFVYHZY2AcaEh82zyaNRszovjMbJkIUZcrDoA+8KCVqS1qXYrsS2QAa5IjTHopgMNKMtEsrXd5i1OpyGtoCHsAGBY5gGKxcn9D9GZwXTPDCl5qlqSEpATKnKCaWyNDmwHO/BrVP2iYapiqYDfOTNS1+KeMCL2SioqSVBwwvk2offx3cYScCQUrC1EpGRCb+WcdKgzPM1WzOmuEmqSgTQFqICUqCk1HcKgLxdz8QkC5AuwfebAceUYNEgJKVOS10qJy5xNt+VNxCAETSlSWIS7JUQXBJ3/pA00hqVmlxGIAzDpUQGzubDmHI+iIz8nEhM5KSeyErF9KBS1/5v/HuZ0cmTFylSpqFJmS6aaiSns/CQRpYXD5mKzbGLpnpYFL1llAfiZwbtYhiX18M3xZaNTsxTAEhho7ZknR3yh3TXac2Tg1rkJqmFkhiQU1fiAANTbtzl7RzZagJYNsncl7aF97NFf0qxqBJVUtQDg9ixYEfCSLHUHeBFVsKzFbB6g4VKp8uUqoMouQoBkoTLUxJu73OZyyh+A2glGLnEJTKQsBKNAEJNqWST+AMGGkUWx0UCkpUq5diKbGxUGuACS7G/KIxiKZrlmYXHa1I7JIB0zG+OaT4ZSPWuhm0RMqIpDZmqpaqiSHIyszjN41nXCPKNj7XmJKJcsykINlLoWNWsS92c8LZZR6Bs6cTLTmeyLkuSwYudT84303aJZbGfGa/2+kzFy1qFCZaiVKsCyr3DWCSB4u0d6VbS6rDqVUUuWqGhYm4Yk2GQztcAvHmGGxhSkLSQSywygljcrIUoqCmKjVvsoB2gm6YIn2dtCqSoKwrKCUsZEtlKeZqHuS4vfKAOj+GbES0zBQla6RM6y6aSSLAg2UA+Vg0Q4UBUlSpq5lKWFKSlwSSEikkVAklv0iHZGGC5qaRM7KlqAWpwZaElRDAWOd3s54xmUXW10qlYtP3hmk0lNKykKTSUOgpUCD2iAHGTOYv+i+11oE1Vg6n6ybNADkDMgMVXbtMxsc2jE9IpSxigKEJQokIUlJHYVZJVSAWHIGxId40x2gMKZiZdE51JSlcwJKXMtDqJBDF3BzJu+qg0InOPmOSrBYNSiSSqZNwylqcvUo13JzyA3AZQozW0JtUxRmJl16sCoOA1lFRPiS2UdgsZgAvs/wAw9DE0gFVw9s+HziF2T3j3h0mcUl2+t1oykBYJKSHSxa5DEd4v484jlymU4NtL77kcw0RydoAKcpDa73h6KanSLkXDOBVwMYU0MnCu0c7atmb/AF4RMADdsxq2TPnEM4l0i7b2DXytEkqSab79NPlllE+hjhNYv2g+d7AaWju1kyEpQAD1gcL7iwI4Hfwh5SS+os77jw0ivxsrt9kEuLDTjnG0GJnZcgjLT6vD1S0O6goVajLvOUWGy9hz8TNCJEtS1fiCcg+qibJHMx6n0a+zGTKKVYs9fOF+pQT1aT+8bVd7DhBGLkxcHnnRroliMYv/AIeX92M5q7S0/wA+aiODnlHrnRj7PMLhaZsxp85I/wAWYOwkjWWjW+pfnGinz0SUAKpAHwy0BkJ4ADP0iqx2NUsVTLJzTL37irhw1jpho9kuSQbj9qgg0lk6q1VwHDjGbnTyst+EQzE4grPoIaA1vHn9W8Y6owxMnKzqy8dRlDDEgiyTkrVJ5jluhA0WN0+kcmp1GYv+kTJZQfQxIwmRiyniPrxik21sdSghcomYJbqKCR1iiBa+Sskg62s5g66P4fT9ImSWun9DGcoWWpUKeoplqnqAIuQCopLDIBLBiWa9+AuI84290jXNSlCiVG+iQM8rfw5x6VjZaMRLMqa7Fi4LEEZG9iOBBEec9Juhs+SK5Y66UPxIHbSP30Z23hxqWjDVUlwaRaZUpmKKlUpKmSDnkwA14nz8Yp0wIXQWJpFSndjUfhbMM2huIHw+LCSLCqtwSWS3MX3+MMXPZRNLPob6khiQ7B+9owdUWbnY2EkntFX+GE9kopVVm5SlLkBQ1ex7o9B2likSpYKUFSlnsABi5vwuA5YtkY8h2f0i6tRUBTY5kqyTZG5nA01Lxbq6aCYmWClilKhvZVNmO5wCctBwOsJpIhphG2duSVShLWSVIYKdagVy1qpIFQ+NwVZMmxB0OVRjEzARSgMlSnCUpuACAm92ZhvqyDxS4/G1rKg4KnJNrlTuLaXaBuvKQGzNn0HLxiMrY6NDgETJlQkSlLIFQSCxsql2/Fcswzq3PBmyscZeK6pSU9oqCql9WArq5iSLWTdeRYdlvxPGel4wpCaVKSohSVEfvm+vGOYfEFMxKgqyagioWAL/AApfsm72yJh5AG7ZSDiKgqkJWlyLpTWagrO6wHcW+ERPtHabpYIuV83AAF/753ivxilKKrk1BKqajlSwcaXfxMSYiaClINykk8chZ+6M5z9DSB14hJLhI8fmYUCrlFzrxeFEUhgco2B3KTHHcq3h/WO4RLtxUPWITYqZtY3JJSh0g2e7tuDfOHBRJATYtqcwHHkx8Iueh+MlImUz5UlaFhiqc9MtnLsFJBfK5EbyXtbAoPZ/YUnMmVh05bySpUZya9lKDfB52FVKsoPbuIz9z3wcNnTltTLmH+FClP4CNqrp1h5bgTpnJGHQnwIkj1geZ9oaTYDGK4iYUDwE0ekZ0v4i8GuWikw3RrGrDJws+4zMtYyOQq5+UEp6D44XVh6ANVzZSdMi63hYjp6VO2FWu7HrZwN+8KeKnF9K5yx2MPJRxChy0aHt1/1BiuzZL+0FeDlmTKkSJYBYplkZ69pKiVZXUSXivR9r2JSkhMmSAScwqrvv9PHn+M2rOV8VPd/cwyRLJufSNXOVFQhF/Zt5n2k4lRCyiWSC+pyOoMKZ9omIWSVIRv1jNYbDv/aJhhh9CI88+y/BDouR0/nW+6TYjJ4mmdP5wLdSjz+cUKcNe3pBgwB+hA/yZ9gvx4dFknp7OL/dIFiczp3xEPtBngAdUgsBmS/fAY2cdfSJcDs0KWQsZANpmf0hfKl2P40eg1P2gTwkHqkFyQ1RcM18si/kY5h+n84W6kXL/Flytl8zBK9iS2sADoc4nkbHlAZJ7w7+UT8uXY/jQ6Il/aHMBKf2dBYkOFKILaiGDp7MCXEkBybOSzAb9C/rFjs/ZssqUSkGlRAYWBKU6AcPWDp2zEG9Dtw4Ne2UT8yY/jQ6M8vp9OpJ6pIuBq93uOTeYiaX9p01DEyQQXslVwzXyO/ygza2GAUGTlv5NrGExQWmcsAsKnAYHO/vDj+VOTob/GgldGp6T4Q4yb1mHThrBlFE6SkzF51MVB7EB4qP91McLjDLIIZ0FK+8UKMCoxc39w80n5xIMaoX6qWTvAb2MX5E+UZPR6ZDN2LikNVhsQN7yZjeNMVmOmKQWUCn+IFN++NFK6RTE6TU/wAE5Y9GgodLpoDdZiWP5pilj/yUW7oalEl6TMQqaLObliw3GCZQO9xGvR0mey1VXJKZmGkrDnj1RPnEO0dqIMtQRIwgJtUjD0LHEFJAfugyj6I8UluZ5VjYlvrN46Qk5W9M/KJBexfI3iCYki4bviE2ySZSnpL3AKbuQRnfdmY5PKggHIVb+D+FojCnGWRZufzaJSXTfIl27iX9oKoY4rSdfGFHAofmA5gfOFGW3TGV2zzdH8Y9Yi/EpxZz7w7ArakkZKB8xDV68z6x2tmYXhpZAqYFN3ydmzz3wUiUBKmHUITbi4LesVCFkBhrpvjRbFwilKcgUqKc8ixGfd7xji7spbhHSjABCcOpISKpdwAwcHd3tFXLJY6N58u9ov8ApziCoSikMaA4F2cl/SMrLRMIaktr4xmlcTTV2kFS1AFQOqvVoAUpQCm/NSH4P9d0WE6UoqO6z3a7XggYRKi7Fzr8/wBItUjOXJUJBIFTcN7RaY5SkSpRSWdKX84fipLUMlr83sdYftSX9zJH7qfeKTsqtibATVfsylv2gRdhoF/IeEAK2tN3p/pEWeBpGFXUaQ4D0uz9YMhzip6mVpPT3omj0SYcVY5PcveiazOmy+sAI6xKcmcFoA/2rNcjs2JDsdC35os+hcsCfKpWlf3ybprtlnUkRnJ+IpWsN+Nev7xiUrkxybxQWNuzWfsPyPzjTdFZnWpStbOQp2yssgekYLrLNG56Ej7pAFiUr/8AYrfE60UoF6DbmaxMhMSpwyeHh+kdQ4GkShRa7Pz/AEjjo6mzJdI8auQFGUql5qQ7DLq3yI3iKTG7cxPUyFCdMBVMnBRSWcJ6pgW3VHxMXXS+QVpLN/ip/wDW0ZraOHUmTh0qDETJ9v8Asx26KWByazeZsZc4mWgqKlKINybllEXMZPa9pilNoD7Rq6WlS+Sv8xjPbaluo6mkxy/3Wdkf6Sf0Z+XjyCDpF9KCVB2zjMKAb2jXYGQKEnhHTqxUao5tGTldkX7ODEc3CgbrkDLfFiJG72iHES2bn6AnfwjGzZrYDn4YAWaz+kZ7CVWuLZtGsxEt2GZNhcZkRlFIUlRSoEKSogg5ggsQe8RpptmGt6DVoq1yztoIjUob/pzEEtRe78xEyFWtnmx4eUU+zA6iXm0NWghIJNiS3GkBxnxhFTDJnAB8QfaHKW6U52qtuJIuOJitqAkkpNIZstSIUOlG2e/1hQWhg0rYc5vhAuTnxHyhyNgTlEADM840H7YrT2jn+0l74r9TJoBwnR3sKJcmwyGhuR9PFns/BlKgGNISssd9Je8QDaZEH7J2jUsop+JKxyNJL+UTNOi4rdDNtSXnUvYMPBIPzgE4O9vA38neCF4uZYllgFYS4yAJDOCHtvhDHH8SB/KVD1eIjC0VqVYPhZIJW6X7XsIIl4Pgnw9o5JmBIJpWAVXNQNyN1I3b4crGIFytQ5oHsuNFBeyWD42QQUAkZqb+k8YHx0krkyqQVMlLsHZgc2gg4uWvKbLXmzPVfcCGfviOdsykp6uYPhBNaqSCdMtzXhOo8FRjkgdaWwcwGzKR/rig6os+kbDDSJod1IU+bqSXbLM8YlMg6okn/tw46iXoctJvhgf2fp++l/8AWT3G1ozeLYTJjm9ard58I2eAlmVMStCZSClVVloYkZPfhEysDIU5Vh8O5Jdpi9c8pts4lTSk2N6bcUjzrrDeN50J/wAOX/CvP/qGLNaZRDHC4PddKf8A6iHCkSlghCUoAIZBcBzVYEmznLKFqyyjSHowcZWzRoTaxENUk8IkkzCpIUEkgh/wv4ExGgzC9SKf4lo/+vpo5cX0dOSObOSqqYUt8QzD/hB1iwSuaBZTcmEDbOQUldTdpQIZSTYJA0NsoLUsaFP9Xyg/UJtWUm03Us1lyw1fhw3Rncej7y1rCNXi5DqJqlpsMyX14RTYvZyStzPkDmpT/wCWJUZZGqlHEohspBVUc3f6vB6JdrPB6MCgEvOQoN8SKjS28KSARyLwlSMOM5y1/wAKKfV413fLMv0rgCCeJ84iWlyHyBO/cYsZa8O7BExT/nUB/lEDLx6QQUSZYY/iqUC9hY5w0hOQNMeoUgqIILakvygfH9HgZsybOWJFUxRZYBKqlkkIAVURuJA3tFpK2gtThpaQxUKUJBBzDHSMoupQSVEk9abkknIRrpmGq+wDGCibMSLJSpQfgCwfwiITtxOmsE7VRVNmN+dXmYDlSyPV7e8aVsYPZhNe/Lf9CHS1E30cjvDd8DCZa5dgQObexvDcBPUak2YnzJZvODBAWHWAN8WQOmof3hQNMTUXBtpbTxjsTihmnnSU/vJ7rQKrDuLKHrB+Jnhny5/V4rMYlRDpAbiBAmW2gjCbBmTbyygtn20uOYzEWGx+jGKlz0zFGUEpL01Go+TXjMyNpqlKFQIb8SbEeF/CNbsrpYW7TTU78lfr3seMVa9iW+6C9nYIFGQspY8FmCJmyAdEwFszawQkhRYFSiOyTZRe5s0WcrayTkUK/hUfcQ41Q5Jgn+xgQUcjruIiNfRpBu58rRbJxqanKTkBZlavoYJTjZepp/iSR7RaIdmTxvRpKRWD8AcW74j2jsCZNKZiCLoQGI3DfGr2riUGRMZST2FZEemcTbGvIlkj8IiGk5FxbUTDy9iT0gAofkUn3h52bMGcpXcPlHoKZTjKEZSdfIQvEUtUxOBlEIukg1HMbwN4iYJ4eUa5BSFHcyfVUSdcgHOJ8TK8q6MJjVlIBCQc3BsbbjFPLWFLAY97bxG36TIlzBLBIsokaMWYcxeKrH7Lw8tAUhSisFIzDXN4JQpCU7kV21J6ksxNyTZW6kXH8vrEGy56zOlgAq7TMTawIclu/ujU4fYGFX25i1VKaySzWFtXLve2m54kwexpcnES1SiunrGFRPaeUpRLuMiNQYIx2Jk9wrZ8hTrsS6s8vwjhBMvDKKlsn8Q/yJ3xd9ZfJ/rg8QYcdub/ABJ3/kTE+AvzFPiNhrUXDCIT0bSbkEnW7NGjnJYFT2G4eeTlo5Lku5PmeD+hfviloRQvNIx2I2aEzOrAN0ks+r8uEJWxAWIqHMX8GtF3jpLYuUW7JQQ+jgkm/K8WalS0lyU8Wcm3IQlpxtj8jMdN2MEXcu4GmpbSIlbAASkkkOpFmv2lB8sv0jUbQKGpKTvBUQnK4F7m48Iix85paWSlypLVFRuDWRdtEnKCoJiykzO4vZIQQEq+I05b9YiwPRwZrpU1wlICXO9RAt3X5RoMSozlJluyPiWlkAcEkBJO/W1opekfSpEpJlYcBSslLtSnl+Y8BbnlEprfEJb8mM29IonzUk5KOQs5uwd7CrPhFNMSXI3b/rjE+KWVKrWSSo1KLgKO+7NrHQqntKNjlkSOJH6xsuDF8ggwxAsCRvA9x9WhKSQ515DeC/KLCUGcuSLWPHI25jxjspWZcFhbhlr56wWBHLnJAyA4Ws92uYUSpKdaX4woP9iLyWCLt/bxiObKB007h374YpLZKPefbPyjvVk7g+X9o5LaJt8AuJ2bUHFh9b4qpmz5iTUhQB0Y7udj3xo5JYMQ/wBXjpG4l+A7914pTaCvZnpG3pqSy0IUw4pJ9bxYSekiCDVKUm2hByzzbT0g1eHBBsX5O2unCIRs0AVM7uC40UGbzi8ovejRTkclbZw5yWUONyk+YtB2H2npLng8lJJ+YjNYjY5cgNwz8+MB4nZpBccd2TWy7opKPph5e0egJnzCntUqt+W/cSS0WUpKpaQEoB0vMYt/RHk6VzJaQUrWkuRZRFm3Dv8AAQVh9s4og/fTLcSd++G4S9MqOpFnqqZivyD/ALqvYQ79pUPwnumrMeTf70YkG01X/j7ph6OlWK/5p70oP+iFhqfRXkgeroxR3KH8505qhysWrdM/qHuqPLP98cU/xg/yI9kw8dNcTvT/AECHjqfQs4HpM7GkZhZ7kH/VEOJm9YKaVZjMI383jATOl8+kEhDl70ng2Svp4IR0uxCU1USzdLdlWoJ/PwiXHU+i1KB61LxVCR2RYf8ALR/9wsNtUrdkkMfypHgxMeTzun+KUxaUHLWQr3WYbi+luNlEALSKr2Qn/UDCx1brYMtOrPYf2uY+uv4x7piGfi1uLZfvP/pEeMK6aY5X/wC6u5Mv2REQ29jVljOnH+El/BLRXj1O0Spx6PZJeNWr8Q8C/wDmgdE8hkKp7gp97E1ZMwFso8hRNxSyEdZMCnNytYck5KL78jxMSy8HPpKpgmBLi6iWzAIcweOf+Q8l0exTBLSsTFFKSlJJKqAGGlxbOKzpB0rwqElHWhS9EJdd2cOwKQ7iPODsJSiOrSyTnkXzzu7s/KC17BmlKHuQAgWSFKAyD1sWyuYWGS5C2nwWU/pgkppRLU5a5ZJB1ANyQL5jLdAu0Oks+YhQFKKaqQLnmSonxG8tAx2IxKa+0MwAwScmLqzfdCx2AUhCyDbtEtRoeCnze2voLTivQOU2FbSx80ySkrUUs24EMbWYd0DTJBG4vreG47ArdSzdDgMCCQ+pS7gZeMKbOZqSWt8WY1y/XSBbImUrdEJlHVIPf84YcOkGyQnO2/Xed3lE6Zrq0Av5GB55dXI+0XZA4yXBNwcrB7Zh34RF1IdnzfMH1OcG4ZPxcD5R1JNWdmPtBkIEcadURvIJJjkHCWOH9I+UKHmgLBMpCg6j5+z20jhwuWqRrV6u0PmYeUGNwW3w8TUMyQog6E791uEYtLgKIZkoXABfuI0074Y4DOS3tlEqDkbjL3Po3jE3XBykgkO/hkO+E4g0QhYCdfEd31xh1RFz6Pfi0ErkpIsWJDXPffQQMrCKIISpJ0HdoeOULFoaTRCLFi+/L9YjmSUEm2bZDcPKJ+rLhKvitbPQA/XCJ0STS1hYHLJzo/BoWNCoqcVgbMQ4bVnGuUMwklKRdKLubAO51LRYpF2prLu/D3iSZgwsPTqz3GW/5cBFJuuRJdGdnbJSSSzDhl4ZCIl7LSGYef19NGhXgCNW3sfnnA06QXzB7r+cGU1yyZRaRSz9mJABbn6RyfsoG4e53b40MqSaWL82DmGTJLZFRD8LbznDU5UTiylVsoEUgHfvYgO3C1USTdlEyimpHYpPxA1UhVgxNy9oupSQ7izaNvvDsRhi3ZSCPazZtvhrUky48GRGD7SUt7DN84tdp7PK0CYMkBm1LkB+UWgknIpu1yd+71hIlG9k5HP9Ibm74H2jMjZ5PwxxOHUnfnnlGlRhwCzBt6XPkB5QVP2fLUUBKiXzJDEHkfrlBlIWEvRn5iVEZ3sxAHn84IWpa9CSVIcAEsUm/GDZmyVB+2HFuDcQ8KXglJd8nDHcdGIMCb9jWSK/GIWlQLW0+tDEkjtFqifxAG7KDEA+EGKkWGZLl3JOTRGZDMU2bcPeAdNsrcPKLgcR9NxiWbIKqdcnDndu9+MWE5IA3HMDmB7+kQmYAL8frlDSaBRIsQAVAkEEuSCzF7BuF4imIFrkdrPheH4nFWyc3ubjkLQMVqWkhyBu42L9+XfBiNks6xBJs198MmzXLC57oEXMNTcr8Pd+MSYmalJIKRUCQSb9+cXiAcCxzztnEq0GsWux01f9IrP2nkScyeHDfEpxJKRmSH8CREuIbFhNlXNgOZPyjsVczEXNh4woWCFSNIEjcNPeOIGfd6woUZLgSH4g3T/D7JhYa5S+ufG5zhQov0UWy0BxYZQDMLG28+kchQmWGyrpv+WIV/F4+QEdhQ/QvQ7CSw+Q8OMMmlqgLC2XOOwob4D0Onix5+0U2PSBcBiw94UKJlwTqcDZRt3fKGqUalX/ADekKFGZmx+Jy70+sWiFHq0l7v8AOFCikaRJMVkf5op5ai2ebQoUVPgchTT2f5hEKpqqlXPw74UKHD9olwHS1EoLl7690cPxKGj5d8dhRL5D2NmG3Mj0gJKy67m3zEchRo+ClwT4j4B9aiG4RIJLgHtNfdChRK4JQpkpJdwDzAgCeGy3fI+sKFFrgYLjBc8vlAu2D94eSfSOQo0RLBZR7B5j3iwQeyvkfWOwoGApwv3D0EKFC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5" name="Table 14"/>
          <p:cNvGraphicFramePr>
            <a:graphicFrameLocks noGrp="1"/>
          </p:cNvGraphicFramePr>
          <p:nvPr/>
        </p:nvGraphicFramePr>
        <p:xfrm>
          <a:off x="381000" y="1981200"/>
          <a:ext cx="8382004" cy="4154223"/>
        </p:xfrm>
        <a:graphic>
          <a:graphicData uri="http://schemas.openxmlformats.org/drawingml/2006/table">
            <a:tbl>
              <a:tblPr/>
              <a:tblGrid>
                <a:gridCol w="1785059"/>
                <a:gridCol w="1250070"/>
                <a:gridCol w="1336858"/>
                <a:gridCol w="1526462"/>
                <a:gridCol w="1146697"/>
                <a:gridCol w="1336858"/>
              </a:tblGrid>
              <a:tr h="377409">
                <a:tc gridSpan="2">
                  <a:txBody>
                    <a:bodyPr/>
                    <a:lstStyle/>
                    <a:p>
                      <a:pPr marL="0" marR="0" algn="ctr">
                        <a:lnSpc>
                          <a:spcPct val="115000"/>
                        </a:lnSpc>
                        <a:spcBef>
                          <a:spcPts val="0"/>
                        </a:spcBef>
                        <a:spcAft>
                          <a:spcPts val="0"/>
                        </a:spcAft>
                      </a:pPr>
                      <a:r>
                        <a:rPr lang="en-US" sz="1800" b="1" dirty="0">
                          <a:solidFill>
                            <a:srgbClr val="FFFFFF"/>
                          </a:solidFill>
                          <a:latin typeface="Franklin Gothic Book" pitchFamily="34" charset="0"/>
                          <a:ea typeface="Arial"/>
                          <a:cs typeface="Times New Roman"/>
                        </a:rPr>
                        <a:t>PRIOR TO TEST DESIGN</a:t>
                      </a:r>
                      <a:endParaRPr lang="en-US" sz="1600" dirty="0">
                        <a:solidFill>
                          <a:srgbClr val="000000"/>
                        </a:solidFill>
                        <a:latin typeface="Franklin Gothic Book" pitchFamily="34" charset="0"/>
                        <a:ea typeface="Arial"/>
                        <a:cs typeface="Times New Roman"/>
                      </a:endParaRPr>
                    </a:p>
                  </a:txBody>
                  <a:tcPr marL="46544" marR="46544"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hMerge="1">
                  <a:txBody>
                    <a:bodyPr/>
                    <a:lstStyle/>
                    <a:p>
                      <a:endParaRPr lang="en-US"/>
                    </a:p>
                  </a:txBody>
                  <a:tcPr/>
                </a:tc>
                <a:tc gridSpan="4">
                  <a:txBody>
                    <a:bodyPr/>
                    <a:lstStyle/>
                    <a:p>
                      <a:pPr marL="0" marR="0" algn="ctr">
                        <a:lnSpc>
                          <a:spcPct val="115000"/>
                        </a:lnSpc>
                        <a:spcBef>
                          <a:spcPts val="0"/>
                        </a:spcBef>
                        <a:spcAft>
                          <a:spcPts val="0"/>
                        </a:spcAft>
                      </a:pPr>
                      <a:r>
                        <a:rPr lang="en-US" sz="1800" b="1" dirty="0">
                          <a:solidFill>
                            <a:srgbClr val="FFFFFF"/>
                          </a:solidFill>
                          <a:latin typeface="Franklin Gothic Book" pitchFamily="34" charset="0"/>
                          <a:ea typeface="Arial"/>
                          <a:cs typeface="Times New Roman"/>
                        </a:rPr>
                        <a:t>DURING</a:t>
                      </a:r>
                      <a:r>
                        <a:rPr lang="en-US" sz="1800" dirty="0">
                          <a:solidFill>
                            <a:srgbClr val="FFFFFF"/>
                          </a:solidFill>
                          <a:latin typeface="Franklin Gothic Book" pitchFamily="34" charset="0"/>
                          <a:ea typeface="Arial"/>
                          <a:cs typeface="Times New Roman"/>
                        </a:rPr>
                        <a:t> </a:t>
                      </a:r>
                      <a:r>
                        <a:rPr lang="en-US" sz="1800" b="1" dirty="0">
                          <a:solidFill>
                            <a:srgbClr val="FFFFFF"/>
                          </a:solidFill>
                          <a:latin typeface="Franklin Gothic Book" pitchFamily="34" charset="0"/>
                          <a:ea typeface="Arial"/>
                          <a:cs typeface="Times New Roman"/>
                        </a:rPr>
                        <a:t>TEST</a:t>
                      </a:r>
                      <a:r>
                        <a:rPr lang="en-US" sz="1800" dirty="0">
                          <a:solidFill>
                            <a:srgbClr val="FFFFFF"/>
                          </a:solidFill>
                          <a:latin typeface="Franklin Gothic Book" pitchFamily="34" charset="0"/>
                          <a:ea typeface="Arial"/>
                          <a:cs typeface="Times New Roman"/>
                        </a:rPr>
                        <a:t> </a:t>
                      </a:r>
                      <a:r>
                        <a:rPr lang="en-US" sz="1800" b="1" dirty="0">
                          <a:solidFill>
                            <a:srgbClr val="FFFFFF"/>
                          </a:solidFill>
                          <a:latin typeface="Franklin Gothic Book" pitchFamily="34" charset="0"/>
                          <a:ea typeface="Arial"/>
                          <a:cs typeface="Times New Roman"/>
                        </a:rPr>
                        <a:t>DESIGN</a:t>
                      </a:r>
                      <a:endParaRPr lang="en-US" sz="1600" dirty="0">
                        <a:solidFill>
                          <a:srgbClr val="000000"/>
                        </a:solidFill>
                        <a:latin typeface="Franklin Gothic Book" pitchFamily="34" charset="0"/>
                        <a:ea typeface="Arial"/>
                        <a:cs typeface="Times New Roman"/>
                      </a:endParaRPr>
                    </a:p>
                  </a:txBody>
                  <a:tcPr marL="46544" marR="46544"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84325">
                <a:tc>
                  <a:txBody>
                    <a:bodyPr/>
                    <a:lstStyle/>
                    <a:p>
                      <a:pPr marL="0" marR="0" algn="ctr">
                        <a:lnSpc>
                          <a:spcPct val="115000"/>
                        </a:lnSpc>
                        <a:spcBef>
                          <a:spcPts val="0"/>
                        </a:spcBef>
                        <a:spcAft>
                          <a:spcPts val="0"/>
                        </a:spcAft>
                      </a:pPr>
                      <a:r>
                        <a:rPr lang="en-US" sz="1600" b="1">
                          <a:solidFill>
                            <a:srgbClr val="000000"/>
                          </a:solidFill>
                          <a:latin typeface="Franklin Gothic Book" pitchFamily="34" charset="0"/>
                          <a:ea typeface="Arial"/>
                          <a:cs typeface="Times New Roman"/>
                        </a:rPr>
                        <a:t>Standard and </a:t>
                      </a:r>
                      <a:endParaRPr lang="en-US" sz="1600">
                        <a:solidFill>
                          <a:srgbClr val="000000"/>
                        </a:solidFill>
                        <a:latin typeface="Franklin Gothic Book" pitchFamily="34" charset="0"/>
                        <a:ea typeface="Arial"/>
                        <a:cs typeface="Times New Roman"/>
                      </a:endParaRPr>
                    </a:p>
                    <a:p>
                      <a:pPr marL="0" marR="0" algn="ctr">
                        <a:lnSpc>
                          <a:spcPct val="115000"/>
                        </a:lnSpc>
                        <a:spcBef>
                          <a:spcPts val="0"/>
                        </a:spcBef>
                        <a:spcAft>
                          <a:spcPts val="0"/>
                        </a:spcAft>
                      </a:pPr>
                      <a:r>
                        <a:rPr lang="en-US" sz="1600" b="1">
                          <a:solidFill>
                            <a:srgbClr val="000000"/>
                          </a:solidFill>
                          <a:latin typeface="Franklin Gothic Book" pitchFamily="34" charset="0"/>
                          <a:ea typeface="Arial"/>
                          <a:cs typeface="Times New Roman"/>
                        </a:rPr>
                        <a:t>Description of Standard</a:t>
                      </a:r>
                      <a:br>
                        <a:rPr lang="en-US" sz="1600" b="1">
                          <a:solidFill>
                            <a:srgbClr val="000000"/>
                          </a:solidFill>
                          <a:latin typeface="Franklin Gothic Book" pitchFamily="34" charset="0"/>
                          <a:ea typeface="Arial"/>
                          <a:cs typeface="Times New Roman"/>
                        </a:rPr>
                      </a:br>
                      <a:r>
                        <a:rPr lang="en-US" sz="1400">
                          <a:solidFill>
                            <a:srgbClr val="000000"/>
                          </a:solidFill>
                          <a:latin typeface="Franklin Gothic Book" pitchFamily="34" charset="0"/>
                          <a:ea typeface="Arial"/>
                          <a:cs typeface="Times New Roman"/>
                        </a:rPr>
                        <a:t>(NJCCCS, CCSS, etc.)</a:t>
                      </a: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0" marR="0" algn="ctr">
                        <a:lnSpc>
                          <a:spcPct val="115000"/>
                        </a:lnSpc>
                        <a:spcBef>
                          <a:spcPts val="0"/>
                        </a:spcBef>
                        <a:spcAft>
                          <a:spcPts val="0"/>
                        </a:spcAft>
                      </a:pPr>
                      <a:r>
                        <a:rPr lang="en-US" sz="1600" b="1" dirty="0">
                          <a:solidFill>
                            <a:srgbClr val="000000"/>
                          </a:solidFill>
                          <a:latin typeface="Franklin Gothic Book" pitchFamily="34" charset="0"/>
                          <a:ea typeface="Arial"/>
                          <a:cs typeface="Times New Roman"/>
                        </a:rPr>
                        <a:t>Relative Importance of Standard</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4= High</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3= Medium-high</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2= Medium-low</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1= Low</a:t>
                      </a: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0" marR="0" algn="ctr">
                        <a:lnSpc>
                          <a:spcPct val="115000"/>
                        </a:lnSpc>
                        <a:spcBef>
                          <a:spcPts val="0"/>
                        </a:spcBef>
                        <a:spcAft>
                          <a:spcPts val="0"/>
                        </a:spcAft>
                      </a:pPr>
                      <a:r>
                        <a:rPr lang="en-US" sz="1600" b="1" dirty="0">
                          <a:solidFill>
                            <a:srgbClr val="000000"/>
                          </a:solidFill>
                          <a:latin typeface="Franklin Gothic Book" pitchFamily="34" charset="0"/>
                          <a:ea typeface="Arial"/>
                          <a:cs typeface="Times New Roman"/>
                        </a:rPr>
                        <a:t>Type of Question</a:t>
                      </a:r>
                      <a:endParaRPr lang="en-US" sz="1600" dirty="0">
                        <a:solidFill>
                          <a:srgbClr val="000000"/>
                        </a:solidFill>
                        <a:latin typeface="Franklin Gothic Book" pitchFamily="34" charset="0"/>
                        <a:ea typeface="Arial"/>
                        <a:cs typeface="Times New Roman"/>
                      </a:endParaRPr>
                    </a:p>
                    <a:p>
                      <a:pPr marL="0" marR="0" algn="ctr">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(multiple-choice, constructed-response, essay, etc.)</a:t>
                      </a:r>
                      <a:r>
                        <a:rPr lang="en-US" sz="1400" dirty="0">
                          <a:solidFill>
                            <a:srgbClr val="000000"/>
                          </a:solidFill>
                          <a:latin typeface="Franklin Gothic Book" pitchFamily="34" charset="0"/>
                          <a:ea typeface="Arial"/>
                          <a:cs typeface="Times New Roman"/>
                        </a:rPr>
                        <a:t> </a:t>
                      </a: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solidFill>
                            <a:srgbClr val="000000"/>
                          </a:solidFill>
                          <a:latin typeface="Franklin Gothic Book" pitchFamily="34" charset="0"/>
                          <a:ea typeface="Arial"/>
                          <a:cs typeface="Times New Roman"/>
                        </a:rPr>
                        <a:t>Depth of Knowledge of Question</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smtClean="0">
                          <a:solidFill>
                            <a:srgbClr val="000000"/>
                          </a:solidFill>
                          <a:latin typeface="Franklin Gothic Book" pitchFamily="34" charset="0"/>
                          <a:ea typeface="Arial"/>
                          <a:cs typeface="Times New Roman"/>
                        </a:rPr>
                        <a:t>4= </a:t>
                      </a:r>
                      <a:r>
                        <a:rPr lang="en-US" sz="1200" dirty="0">
                          <a:solidFill>
                            <a:srgbClr val="000000"/>
                          </a:solidFill>
                          <a:latin typeface="Franklin Gothic Book" pitchFamily="34" charset="0"/>
                          <a:ea typeface="Arial"/>
                          <a:cs typeface="Times New Roman"/>
                        </a:rPr>
                        <a:t>Extended Thinking</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3 = Strategic Thinking</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2 = Skill/ Concept</a:t>
                      </a:r>
                      <a:endParaRPr lang="en-US" sz="1600" dirty="0">
                        <a:solidFill>
                          <a:srgbClr val="000000"/>
                        </a:solidFill>
                        <a:latin typeface="Franklin Gothic Book" pitchFamily="34" charset="0"/>
                        <a:ea typeface="Arial"/>
                        <a:cs typeface="Times New Roman"/>
                      </a:endParaRPr>
                    </a:p>
                    <a:p>
                      <a:pPr marL="0" marR="0" algn="l">
                        <a:lnSpc>
                          <a:spcPct val="115000"/>
                        </a:lnSpc>
                        <a:spcBef>
                          <a:spcPts val="0"/>
                        </a:spcBef>
                        <a:spcAft>
                          <a:spcPts val="0"/>
                        </a:spcAft>
                      </a:pPr>
                      <a:r>
                        <a:rPr lang="en-US" sz="1200" dirty="0">
                          <a:solidFill>
                            <a:srgbClr val="000000"/>
                          </a:solidFill>
                          <a:latin typeface="Franklin Gothic Book" pitchFamily="34" charset="0"/>
                          <a:ea typeface="Arial"/>
                          <a:cs typeface="Times New Roman"/>
                        </a:rPr>
                        <a:t>1 = Recall</a:t>
                      </a: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solidFill>
                            <a:srgbClr val="000000"/>
                          </a:solidFill>
                          <a:latin typeface="Franklin Gothic Book" pitchFamily="34" charset="0"/>
                          <a:ea typeface="Arial"/>
                          <a:cs typeface="Times New Roman"/>
                        </a:rPr>
                        <a:t>Question </a:t>
                      </a:r>
                      <a:r>
                        <a:rPr lang="en-US" sz="1600" b="1" dirty="0" smtClean="0">
                          <a:solidFill>
                            <a:srgbClr val="000000"/>
                          </a:solidFill>
                          <a:latin typeface="Franklin Gothic Book" pitchFamily="34" charset="0"/>
                          <a:ea typeface="Arial"/>
                          <a:cs typeface="Times New Roman"/>
                        </a:rPr>
                        <a:t>Number/ Points</a:t>
                      </a: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a:solidFill>
                            <a:srgbClr val="000000"/>
                          </a:solidFill>
                          <a:latin typeface="Franklin Gothic Book" pitchFamily="34" charset="0"/>
                          <a:ea typeface="Arial"/>
                          <a:cs typeface="Times New Roman"/>
                        </a:rPr>
                        <a:t>Total Point Value/ Percentage of Test </a:t>
                      </a: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00133">
                <a:tc rowSpan="3">
                  <a:txBody>
                    <a:bodyPr/>
                    <a:lstStyle/>
                    <a:p>
                      <a:pPr marL="0" marR="0">
                        <a:lnSpc>
                          <a:spcPct val="115000"/>
                        </a:lnSpc>
                        <a:spcBef>
                          <a:spcPts val="0"/>
                        </a:spcBef>
                        <a:spcAft>
                          <a:spcPts val="0"/>
                        </a:spcAft>
                      </a:pPr>
                      <a:r>
                        <a:rPr lang="en-US" sz="1600" u="none" strike="noStrike" dirty="0">
                          <a:solidFill>
                            <a:srgbClr val="373737"/>
                          </a:solidFill>
                          <a:latin typeface="Franklin Gothic Book" pitchFamily="34" charset="0"/>
                          <a:ea typeface="Arial"/>
                          <a:cs typeface="Times New Roman"/>
                          <a:hlinkClick r:id="rId4"/>
                        </a:rPr>
                        <a:t>4.NBT.B.4 </a:t>
                      </a:r>
                      <a:endParaRPr lang="en-US" sz="1600" dirty="0">
                        <a:solidFill>
                          <a:srgbClr val="000000"/>
                        </a:solidFill>
                        <a:latin typeface="Franklin Gothic Book" pitchFamily="34" charset="0"/>
                        <a:ea typeface="Arial"/>
                        <a:cs typeface="Times New Roman"/>
                      </a:endParaRPr>
                    </a:p>
                    <a:p>
                      <a:pPr marL="0" marR="0">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Add and subtract multi-digit whole numbers</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gn="ctr">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4</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a:solidFill>
                            <a:srgbClr val="000000"/>
                          </a:solidFill>
                          <a:latin typeface="Franklin Gothic Book" pitchFamily="34" charset="0"/>
                          <a:ea typeface="Arial"/>
                          <a:cs typeface="Times New Roman"/>
                        </a:rPr>
                        <a:t>MC</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a:solidFill>
                            <a:srgbClr val="000000"/>
                          </a:solidFill>
                          <a:latin typeface="Franklin Gothic Book" pitchFamily="34" charset="0"/>
                          <a:ea typeface="Arial"/>
                          <a:cs typeface="Times New Roman"/>
                        </a:rPr>
                        <a:t>2</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solidFill>
                            <a:srgbClr val="000000"/>
                          </a:solidFill>
                          <a:latin typeface="Franklin Gothic Book" pitchFamily="34" charset="0"/>
                          <a:ea typeface="Arial"/>
                          <a:cs typeface="Times New Roman"/>
                        </a:rPr>
                        <a:t>#1/5 pts</a:t>
                      </a:r>
                      <a:endParaRPr lang="en-US" sz="1600" dirty="0">
                        <a:solidFill>
                          <a:srgbClr val="000000"/>
                        </a:solidFill>
                        <a:latin typeface="Franklin Gothic Book" pitchFamily="34" charset="0"/>
                        <a:ea typeface="Arial"/>
                        <a:cs typeface="Times New Roman"/>
                      </a:endParaRP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gn="ctr">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30 pts </a:t>
                      </a:r>
                      <a:r>
                        <a:rPr lang="en-US" sz="1600" dirty="0" smtClean="0">
                          <a:solidFill>
                            <a:srgbClr val="000000"/>
                          </a:solidFill>
                          <a:latin typeface="Franklin Gothic Book" pitchFamily="34" charset="0"/>
                          <a:ea typeface="Arial"/>
                          <a:cs typeface="Times New Roman"/>
                        </a:rPr>
                        <a:t>/10%</a:t>
                      </a:r>
                      <a:endParaRPr lang="en-US" sz="1600" dirty="0">
                        <a:solidFill>
                          <a:srgbClr val="000000"/>
                        </a:solidFill>
                        <a:latin typeface="Franklin Gothic Book" pitchFamily="34" charset="0"/>
                        <a:ea typeface="Arial"/>
                        <a:cs typeface="Times New Roman"/>
                      </a:endParaRP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013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MC</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a:solidFill>
                            <a:srgbClr val="000000"/>
                          </a:solidFill>
                          <a:latin typeface="Franklin Gothic Book" pitchFamily="34" charset="0"/>
                          <a:ea typeface="Arial"/>
                          <a:cs typeface="Times New Roman"/>
                        </a:rPr>
                        <a:t>3</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solidFill>
                            <a:srgbClr val="000000"/>
                          </a:solidFill>
                          <a:latin typeface="Franklin Gothic Book" pitchFamily="34" charset="0"/>
                          <a:ea typeface="Arial"/>
                          <a:cs typeface="Times New Roman"/>
                        </a:rPr>
                        <a:t>#3/5 pts</a:t>
                      </a:r>
                      <a:endParaRPr lang="en-US" sz="1600" dirty="0">
                        <a:solidFill>
                          <a:srgbClr val="000000"/>
                        </a:solidFill>
                        <a:latin typeface="Franklin Gothic Book" pitchFamily="34" charset="0"/>
                        <a:ea typeface="Arial"/>
                        <a:cs typeface="Times New Roman"/>
                      </a:endParaRP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40013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CR</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a:solidFill>
                            <a:srgbClr val="000000"/>
                          </a:solidFill>
                          <a:latin typeface="Franklin Gothic Book" pitchFamily="34" charset="0"/>
                          <a:ea typeface="Arial"/>
                          <a:cs typeface="Times New Roman"/>
                        </a:rPr>
                        <a:t>3</a:t>
                      </a: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solidFill>
                            <a:srgbClr val="000000"/>
                          </a:solidFill>
                          <a:latin typeface="Franklin Gothic Book" pitchFamily="34" charset="0"/>
                          <a:ea typeface="Arial"/>
                          <a:cs typeface="Times New Roman"/>
                        </a:rPr>
                        <a:t>#6 /20 pts</a:t>
                      </a:r>
                      <a:endParaRPr lang="en-US" sz="1600" dirty="0">
                        <a:solidFill>
                          <a:srgbClr val="000000"/>
                        </a:solidFill>
                        <a:latin typeface="Franklin Gothic Book" pitchFamily="34" charset="0"/>
                        <a:ea typeface="Arial"/>
                        <a:cs typeface="Times New Roman"/>
                      </a:endParaRPr>
                    </a:p>
                  </a:txBody>
                  <a:tcPr marL="43097" marR="43097" marT="43097" marB="430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400133">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0133">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600" dirty="0">
                        <a:solidFill>
                          <a:srgbClr val="000000"/>
                        </a:solidFill>
                        <a:latin typeface="Franklin Gothic Book" pitchFamily="34" charset="0"/>
                        <a:ea typeface="Arial"/>
                        <a:cs typeface="Times New Roman"/>
                      </a:endParaRPr>
                    </a:p>
                  </a:txBody>
                  <a:tcPr marL="43097" marR="43097" marT="43097" marB="43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2" name="Group 8"/>
          <p:cNvGrpSpPr/>
          <p:nvPr/>
        </p:nvGrpSpPr>
        <p:grpSpPr>
          <a:xfrm>
            <a:off x="7086600" y="76200"/>
            <a:ext cx="1752600" cy="1676400"/>
            <a:chOff x="3255875" y="1888638"/>
            <a:chExt cx="2175049" cy="2175049"/>
          </a:xfrm>
          <a:solidFill>
            <a:srgbClr val="6D8ED1">
              <a:alpha val="61176"/>
            </a:srgbClr>
          </a:solidFill>
          <a:scene3d>
            <a:camera prst="orthographicFront"/>
            <a:lightRig rig="flat" dir="t"/>
          </a:scene3d>
        </p:grpSpPr>
        <p:sp>
          <p:nvSpPr>
            <p:cNvPr id="21" name="Oval 20"/>
            <p:cNvSpPr/>
            <p:nvPr/>
          </p:nvSpPr>
          <p:spPr>
            <a:xfrm>
              <a:off x="3255875" y="1888638"/>
              <a:ext cx="2175049" cy="2175049"/>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Oval 4"/>
            <p:cNvSpPr/>
            <p:nvPr/>
          </p:nvSpPr>
          <p:spPr>
            <a:xfrm>
              <a:off x="3634144" y="2382967"/>
              <a:ext cx="1478251" cy="12633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000" b="1" dirty="0" smtClean="0">
                  <a:solidFill>
                    <a:srgbClr val="FFC000"/>
                  </a:solidFill>
                </a:rPr>
                <a:t>Blueprint</a:t>
              </a:r>
              <a:endParaRPr lang="en-US" b="1" kern="1200" dirty="0">
                <a:solidFill>
                  <a:srgbClr val="FFC000"/>
                </a:solidFill>
              </a:endParaRPr>
            </a:p>
          </p:txBody>
        </p:sp>
      </p:grpSp>
      <p:sp>
        <p:nvSpPr>
          <p:cNvPr id="12" name="Slide Number Placeholder 11"/>
          <p:cNvSpPr>
            <a:spLocks noGrp="1"/>
          </p:cNvSpPr>
          <p:nvPr>
            <p:ph type="sldNum" sz="quarter" idx="12"/>
          </p:nvPr>
        </p:nvSpPr>
        <p:spPr/>
        <p:txBody>
          <a:bodyPr/>
          <a:lstStyle/>
          <a:p>
            <a:fld id="{75D383DA-9A8A-4624-B277-3E26864D20C8}" type="slidenum">
              <a:rPr lang="en-US" smtClean="0"/>
              <a:pPr/>
              <a:t>55</a:t>
            </a:fld>
            <a:endParaRPr lang="en-US"/>
          </a:p>
        </p:txBody>
      </p:sp>
      <p:pic>
        <p:nvPicPr>
          <p:cNvPr id="13" name="Picture 12" descr="acheiveNJ.png"/>
          <p:cNvPicPr>
            <a:picLocks noChangeAspect="1"/>
          </p:cNvPicPr>
          <p:nvPr/>
        </p:nvPicPr>
        <p:blipFill>
          <a:blip r:embed="rId5" cstate="print"/>
          <a:stretch>
            <a:fillRect/>
          </a:stretch>
        </p:blipFill>
        <p:spPr>
          <a:xfrm>
            <a:off x="7620000" y="5909438"/>
            <a:ext cx="1371600" cy="672860"/>
          </a:xfrm>
          <a:prstGeom prst="rect">
            <a:avLst/>
          </a:prstGeom>
        </p:spPr>
      </p:pic>
      <p:sp>
        <p:nvSpPr>
          <p:cNvPr id="14" name="TextBox 13"/>
          <p:cNvSpPr txBox="1"/>
          <p:nvPr/>
        </p:nvSpPr>
        <p:spPr>
          <a:xfrm>
            <a:off x="362606" y="6337741"/>
            <a:ext cx="4371068" cy="369332"/>
          </a:xfrm>
          <a:prstGeom prst="rect">
            <a:avLst/>
          </a:prstGeom>
          <a:noFill/>
        </p:spPr>
        <p:txBody>
          <a:bodyPr wrap="none" rtlCol="0">
            <a:spAutoFit/>
          </a:bodyPr>
          <a:lstStyle/>
          <a:p>
            <a:r>
              <a:rPr lang="en-US" dirty="0" smtClean="0">
                <a:hlinkClick r:id="rId6"/>
              </a:rPr>
              <a:t>Assessment Blueprint and Completion Guide</a:t>
            </a:r>
            <a:endParaRPr lang="en-US" dirty="0"/>
          </a:p>
        </p:txBody>
      </p:sp>
    </p:spTree>
    <p:extLst>
      <p:ext uri="{BB962C8B-B14F-4D97-AF65-F5344CB8AC3E}">
        <p14:creationId xmlns="" xmlns:p14="http://schemas.microsoft.com/office/powerpoint/2010/main" val="339596959"/>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92318"/>
            <a:ext cx="8229600" cy="1143000"/>
          </a:xfrm>
          <a:solidFill>
            <a:schemeClr val="tx2">
              <a:lumMod val="20000"/>
              <a:lumOff val="80000"/>
            </a:schemeClr>
          </a:solidFill>
          <a:ln w="38100">
            <a:solidFill>
              <a:srgbClr val="F6A20A"/>
            </a:solidFill>
          </a:ln>
        </p:spPr>
        <p:txBody>
          <a:bodyPr>
            <a:noAutofit/>
          </a:bodyPr>
          <a:lstStyle/>
          <a:p>
            <a:pPr algn="l"/>
            <a:r>
              <a:rPr lang="en-US" sz="3200" dirty="0" smtClean="0"/>
              <a:t>Investigate appropriate ways to set targets using readily available student data.</a:t>
            </a:r>
          </a:p>
        </p:txBody>
      </p:sp>
      <p:sp>
        <p:nvSpPr>
          <p:cNvPr id="3"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Part 3</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56</a:t>
            </a:fld>
            <a:endParaRPr lang="en-US"/>
          </a:p>
        </p:txBody>
      </p:sp>
      <p:pic>
        <p:nvPicPr>
          <p:cNvPr id="7" name="Picture 6" descr="acheiveNJ.png"/>
          <p:cNvPicPr>
            <a:picLocks noChangeAspect="1"/>
          </p:cNvPicPr>
          <p:nvPr/>
        </p:nvPicPr>
        <p:blipFill>
          <a:blip r:embed="rId2" cstate="print"/>
          <a:stretch>
            <a:fillRect/>
          </a:stretch>
        </p:blipFill>
        <p:spPr>
          <a:xfrm>
            <a:off x="7620000" y="5909438"/>
            <a:ext cx="1371600" cy="672860"/>
          </a:xfrm>
          <a:prstGeom prst="rect">
            <a:avLst/>
          </a:prstGeom>
        </p:spPr>
      </p:pic>
      <p:pic>
        <p:nvPicPr>
          <p:cNvPr id="8" name="Picture 2" descr="http://www.beazley.ox.ac.uk/dictionary/Dict/image/sirens.jpg"/>
          <p:cNvPicPr>
            <a:picLocks noChangeAspect="1" noChangeArrowheads="1"/>
          </p:cNvPicPr>
          <p:nvPr/>
        </p:nvPicPr>
        <p:blipFill>
          <a:blip r:embed="rId3" cstate="print"/>
          <a:srcRect/>
          <a:stretch>
            <a:fillRect/>
          </a:stretch>
        </p:blipFill>
        <p:spPr bwMode="auto">
          <a:xfrm>
            <a:off x="2064742" y="2854473"/>
            <a:ext cx="5014516" cy="368286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SERQUExQWFRUUGBcXGBgYGBcaGBwXFxgVFRgYGBkYHCcfFxkjHRQUIC8gIycpLCwsFR8xNTAqNSYsLCkBCQoKDgwOGg8PGiklHyUsLC8tLC0sKSksLCwsKSwsLC8sLCwsLCwsKSksLCwsLCwsKSwsLCwpLCwsLCwsLCwsLP/AABEIAMMBAwMBIgACEQEDEQH/xAAbAAACAwEBAQAAAAAAAAAAAAAEBQADBgIBB//EAEEQAAIAAwUECAQEBQMEAwEAAAECAAMRBAUSITFBUWGRBhMiMnGBobFCUsHRFGLh8BUjcpLxB4LCM1NjcyRDohb/xAAaAQACAwEBAAAAAAAAAAAAAAACBAEDBQAG/8QAMhEAAgECBQEFCAIDAQEAAAAAAQIAAxEEEiExQVETMmGB8AUicZGhscHRFEIz4fFSI//aAAwDAQACEQMRAD8A+lGBbbekqSVExwmM0Wu2nts5wUYzPTLo5MtIRpRGJAwwk0qDQ5HSuW3fGhWZ1QlBcxWkqswDGwmlVwRUGo4R7GOs9+zLNKRbRZpwKjCZi0oaaVIyOVNSYvk9P5G9/Nc+akg8hCVP2it8tVSp9etoy+DbdCCJqokK7B0is8/JJgr8pJVuRpXygmdYCe7MmL51HIw92lxdNfgYqUINm0hcCXpeaWeWZkyuEEDIVOZp+vlC+fY7SvdmFuQPI/eE97NMmSzKnYsJIOYoctM6QjWx5pg3RgeL7feW06IYjXSbJWqARoc49hBY+kQUBXTIACqndlofvDmyWxJncYHht5QS+0sOdzbyME0HEuiR1gjwrDKYqi/dYQCjDcTyJEiQxAkiRIkdOkiRIrmTwvjuiCQN5IBOglkSAntRPCKiaxUaw4lwoHmMcQ3x7CyLZCOTRQT4RHbdRCNDoYdEjgh176kDf96R0DFquG2lDIV3nsSJEgoMkSJEjp0kSJEjp0kSJC+12/YvmftAVKgQXMJVLGwhbWlQaEiJChdIkJ/ym6CX9iI8MSIYkPxaSF1u6PWed35Sk7wMLc1z5wxiQLIrCzC8kMV1BmOtn+nCHOVNZeDAMOYoR6wLLst5WTu/zkGyuMU4A0YeUbuKJ9opkNYTfCUl95bqfCNJiKje6bH4zNWD/UCWThny2lNvFSOXeHrHXS+9ZcyxlpUwN20zU6ZnzEMrXZUm/wDUVX/qAMY2/LmkhykkMrimKpAlga5sx+sL1DXKFNGv5H9S9VoqwY6fUfuaCzXcsyRKdSQzS0JroSVBPhAby2ltnVSND9jAlivG0yAEHV2hFFAJbAsAPDPLwMNJPSCRNGGZWWTsmAjPg2kI1aFNx/5bx0B9eEsyncaiMbt6SfDN/u+4+sMV6QyNrN5L94y9rsmA1GanQxQDGW6FDZpE3Mm+LK2XWEf1CnrSkGfgQwxS2DjgR7iMTY7TJOU2WB+ZajmKw7lXIq0aTNdK5gg1H6wxRxdSifdOnTiVtTVt4xZaZGPIqE+cMpgWaNjr2X8wcmim0WiuQqPEEGPQYfHpWXoekVNAg2ns607BzgaJDew3Ntmf2/f7QTvfUxlEC6CKkllsgCfAQQLsmfIfT7xopcsKKAADhHUU9pLMszf8MmfIfT6Q/s1mCKFHPed8WxIEsTJAtJC22WTCarodRuPDgYZQPb3olN8FRJDi0CqAUN4siRIkakzZIkSJHTpIkSBbdasIoDmfSBdgguZKgsbCDW62VJUabeP6QHHhMK7bemxOf2+8Y7uXNzH1WwsIW96BSRStIkKJekSIvCsJ9AMSIYkbczZIkcGcu8R5+IXfEZh1k5T0nTtQEwvJgq0TQVyO6BIXqm5jVFbC8kZ/pbd6NLDUAdnlpi20JpGghL0ualnB/wDJL9zClf8Axt8I1THvCMbtupJYCy0AOlQO0aGmZh0vRzEO2QPDM84tuGUKs3kPPM/SHEVBroB4D7QiLMSOsyts6Ein8pqbx3QeXZPmIzNrsjSnKOKEfsGPqEZzpnd+KWs0DNDQ/wBJ+x94RxGHGXMvElmLbzGQ56PXmVbq27racG+x94TR6DGZBm/jxlB1zge7rV1ktW2kZ+IyMEwINtoM9sMhEap8twhrCmL7PacOR09o0aOMN7VPnJEPiRIkaUmSJFcyeBvJ3AVMCzGnP3QEG8nP00iQJEIn2oLxO6FVotlTUnyglbnr33J8MouEiVK2CvM+ukMI4Xui5lLqW7xsIulB37iHxOQjtrJTvvn8q/UwROtxOmQ9YGhlVdu8fKLs6L3RPAN0RmoCd0ewJeU2i02n2ix2yKTKlGY2gNrvQ0JJwgbtYDss/GuLSpPKAL4n6L5n6QZd4pLXw9yTGOzljqY+FCjSVW9C7KgNBq3hoIFn3ThBOMUG/KG1AKnn5QhtlrLtwGg/e2BMITyXpEjyXpHsTOm/dqVMATJpbWCrYcvOAo06ra2i1FRa8kSJF9is3WOF5+AimMTiTZ2c0UEwWLkmfl5w9lSgooBQCOopNQ8Qsszk265i/DXwz/WMv01ysp4On1j6XGR/1RQfgCaZ9ZLz2/FFdV702HhDQe8IwuG2qooxpiCkHZWn+IfAxmLou4zLNLdTmVGR8BoYKsdqaS2FwQp37OIjqYvTFugnPoxj2KbdZuslunzKRzGUXAxI4i+kifKiI8gu9peGfNG529yfrAkefIsbTpoei1oydPBh7H6c4f0jC2a1NLbEhodPLzhzYel8xMnAYcMj9vaBtImhiR1d9+SJ+WQbccjB0y7we6aeogsl9pE4sUyopugmA5SFK1GlD5aH3iuZeJ2CnrG1gQ1VLdILVFXeMIom21RxPCF0ycW1JMA3hPKYCDQYqHcQQ2XMCNE0AgzOZUtVqjZU5jObbmOmQ4feB4psloExFcZBs/UiLobQKB7sVctezbyQHPvNVNNTpHtvtWEYRqfQRnrzCSkEwuzTXyRFGgbuimrMQQdlIVxGIyaLLaVHNqYznXi7MEQgM1abgAKlmOwAAnyhQ971mskmW00KGOLF2mKUxNRshqKKN8E9EJSNMmtMPcXCy17RL5bDpQHnEtF2yknzGlgJiQBQW0GIs1K78IJHCM16rOuYG80sPRTPlYRBMvNZzFl2UyOoy/zyjS2q8msMiXRAZrinap2BTIU1qdYy1yWFWvV1AoiqZkypyNKOfAGoHnEv68jPnu9aitB4D7mpjqRLC5hYmkKb5V2jW1X6s5KquBmydRoN5Xgd2zOF0BWVqHP4tINgmGsXEtl6R7El6RI6RN1a9POAo6dyTnB11WFZlS2ymXjvjQqOCbyummUWi+GNxOOsI3jLmDDVLvljRB7+8WrZ1GigeQiguCLS0CdxIkSKoUkZP/U8VsNP/LL/AOUayMx/qGlbIKGh61BWgOobYdYrq9wyymLuBL+g1qVrHLUMCyKAwrmMgMx5Q+mygwowBEfO7lsk2RPkdW2JXNGYqAwWmIh8ORUgGhoCGw61jfNbkG2vgI7DhmXQbScSFpvqZbIk4RQVoNK7BujuA2vIbBFL3g3AfvjDYoOYoa6CJbyudGnTC1alicjSkZm0y8Ex0rXCRyIBHoYZWrpM9WIl4ySaHEF25VBG7dCy77JMnTWLUxzDU07qqBQDwAjArFDqJaLziCJd3zG0luf9pjW2C60lAYRVtrHU/byhmSJYqdYpRS5sJ15kbL0amZF6rwAqeeyNNdtuMvstUjedfOM3efTz+aJEgBnJwlmPZU7qDvMNw0i+Vd5n5WibMmHg2BfIJT3hkhKcLs2tebmgYbwRCqZZVAOyn0hBc11JJm9U+Iq2aNjcHLUEhtYKtVkYq6JNcBgy0Y4xQ1GRbtDnGn7PqZ82SKVgBa87slpExFda0bMVFDSLJksMCGFQciDHMiSEVVGigDkKRZG1xrFL2OkWWGd1ZMo6Kez/AEnNfEbPKK7xvky5vVgrTIZ1JqR9KiC7fYC9GXJ10roQdVPD2jI3ixExJqNhJcSiDQkMxoKbwYzKrvROS+nH6mtTp064FQDX+w/PnFc+/Zsi1y5Mx2dXOF3IqSWNAy0+UnQbKDZGgt9qltaFeqKqIyhCO2aquYI0YYaeBMYi+ZbG2oSe6Dt1Kkk08z6HdGuu+4GBLTDU0ICfmagqTvAqPMxnAnIfjHcoGIAAiO45jta5k1SQoUrmdocelQ2saaTJafbASaLJTEwG1pisir5LibzEIxY2s7VLdgk1Wmnaep4irekaOyXjLlTJxOI9Y+IUAyARFocxnVW5xWxNNAp8bwKbqHNRvLz/ANXtFd3XCsy020tMZABLU0oARmcydRWWMoUNIWXMKsQw2Ebdx4aRpJq9Y04KwCEdYaZ5qDQE7cyTGWCFsR1IpyNf0g8JmNyTp0gYpg7Z12P4Ahdrs4TqwDXM+4i2FyzDVeBy84Yw08Vl0rSJF9msTMoIGRr7x7HSLzfKkkfBXx/zF0u2IvdSnhQQGYka3YJEu2eHG8vy+scm8juEBxI7sE6SO2frCTeDcI5Ntff6CKIkEKSDiCajHmWG0sfiMZ3pUeuwSCWBZg+IbMNaeesPowXSW1obWxmScaywFBpiGmdV1FCTs2QtjLLSIHOkcwK56121trG9zTTKmNKY4iAGQn4kPZPmG1/qG+Hd23gJyYwKCrD+1itQdxpXzj5peJkmQjy0khhMChgq0OPEpUgDOlcXDAI+hXDdaSEwoCBQDViOztoTQHwhPBOyuEGx9fqPe0EDKXNri2t+p/7GkCXpacEpjtpQeJy/fhBcZvpDbcThBomv9X6Q7ja3Y0ieToJjUlzNPbNcisitiOYrshn0fsyqsylah2Uk/l096+ce3SmJJY3gQRd3en/++Z7iPMVFAQETQjKzLnXdGT6d306IJcqvWzWEtKa4myqPARrpWSMYx9jQTb2lYsxJlTZtDn2qqg5VJ8otpDLTvDTrFFxdHpcqdQgO1nqA+zG47ZG/aAY1tiXtjhWMx0exTHmTa9lneorqSd3CPoN1XaBL7QzbPiBsiprmNO2VIHOkhqb1IIPEfpUeceRfNl4SQdkURr+x9n8vzMfEcSRIkSNyLT1dYwwsh61ZlMSq5YgZ0YCgJ+Udo68Y2dpn4EZhqoJHjs9aR88nWJ7QzsgFVw4hpkSc/AZQhilVyFM08ASpvCrhZGWdMdahpwZgaVKihC/vefGH/wDHEGJwp6w1IBNVBOp+sJLDZAcKJ3QyBiNWZiBXlWkMrwuF5QZsig21zzNNIWw4WxAg+1i6OtjuD94svgVkKdtCvJgfoYY/wwTQ7qe0ArgbCGWvPIwusEzrEmSz3lYuo3iuY9/7obqfw9KMP+itN5OtQPGvOM/E63Ub3uJoonaUVHVR8x/2AH+XIJ+ObkBuTafPSM9LDSyHpt27d8M5rk5k1NAPIaCBrWhaXkMlNScto/SLcMRaKu6kBV2H1nlpsv8AMSlAGIAHHL7iGsm6GqMVKbaHOF1zjHMlg/Bibz2fSNRDDSq8slLQADSPI6l6RI6BHRiRzMegJgRrU3hGwzhd4ktMttDYkd2KxO64iwAOmUSdJKmjbdCND+sCtVWNoTUmUXnESJEi2VSRj+lNmlSW6xpgXrCTRtajM4dp1GXGNZNnqtMTKtTQVIFTuzhL0musz8IzlYDnNNAAp1Cmu2g5aQriQjLZo3hXqU2ukwJkS3SbOfrZbOpEqkpgDkR2qrR2bLTQUzj6hdBcyUMwAORUha0zz2gEZUyOmkIxZrPZxjWZai7dkzlckmmg7eWHhSkN5t5CVJQli7FRQsArMaasFyXjSFMO9JCWJ2EYxQqlRmG5+c6ve8uqWg77acOMZQmLLRaGdizGpP7oOEVRjYvFHEPfgbQadPIJsLiOUrw+hiy7+9P/APfM9xAt3NSWh3AR3ctqDmfTUTplRuzHpAVe4IYmgt4CSCN/uYyHR+TW8sR0ezzF5OpPuIc3temLDK+KhPL/ACORii7bNhmS5g/+uoP9Lghj5EKfIxevvU9JYBYTm6OjIkTjKFSlcdTtBGf/AOqiNdEiRRBdy1rxdeaZg7x7Qjtl4BDSlTD295ygCpA8SIR2ixrMzBz3ihjc9lJZWY7E/iZ2JbYA6zqy24Plod32gmBpdhAXDnrUHaDvEECNY24lC3trBL3ekl+NBzIhDdFlV3mZ9kYQwFRU60J2/rDLpM56tVWpZiaDfQa+ArWFslPw8mVU9pmea3+2W7efwxm1QHqfCbOCuoll0KDamAGQnO3CktAo9acoMvO9uskPlQFwi7zh7RPtzgHotPxJOmEiqyqZbCcZPmcIP+6KLXlKkrwZv7moPRREUxa5PWZ/tR81bL0A/f5gNjkMbRLwa1of6aEmvlWG9oshnIzNhVpRIJ3oBUfp5wPcWUyY/wD20Y+eg+sNSjsDJwmjNXH8PVk4iK7/AIaRiYyr/wDQqI9RqFaITwH2/MysyCJkg/hmoNTXLhlFVparE7yTzMOlsBaWEG4A+G2GcN3YA2ivo5YaAzD8WS+G0+f0h3Ar26UhwFlXDlQ1FKbIr/jUmtMY5GnOkMEzo0laRI4kT1KghgR4iPI6RGEy0VFDvhlZbplstcTHjp6ERYsyUvdTzP6xYLa57q+5h5lqNrKw9NdBC5MrCoXcKQvt1qJNAjUG2hzi8JOPDkIqArM6szlEymLBi7VN+HWkVrlQ3LD7yWfMLWMDx7ww8VMQOIa/wre55R0LpXefT7Rb/Mpjc/Qyg0jwPrElrsaTVwzFDDcfcboynTO7hKkCYrzCQ6gBnLKAa6A7ct8edKLzmLegktMMqzyFScaNhZ8gSWOrJWoI0osHdJLdZ7VZpYlsWxFXO6grlmAc618DxhfE4qkaZ620l9Gk6FWO14ts1v6yzAOKNQU8v0jmbNLGpNT+/SDbquNpwJDIiLSrMcgNPpDe4+jyTVZwrEBmVS/ZDBcsSgfCTXXdGGtNqptew8Y/iKzvqRoJmQIuSwzDojHyMbdbqKd1APAD6RywI1jTp+y0bd7/AAmc2II4gNhsjiUlVPdGyM3ZZTrPnNUoFmzCW0oK+sbC1dIJEkATJqK1NCc4+fWu9+tmTsLVQzXYU0IJyJijFUUQZQbxqgpc3YaQm2XoWndYD3Tl4cfHON10cnK6h9jVy8qUPrHzdEJIA1JpzjZ2WU6gCU2AqBnSoNNhG4xRSvcKo3jVUDKSZtESgyzELb8vbqVoO+2nAb4UyulRlEC0KU/OAWQ+YGXmBBFrvSTNYETJbCg+JT9Ycw9FWrWcbcTLqsQl1mZn3jRizdtj82fmYrF6TmqVrQZ5DID2hzZmksWdmlqimmRQEniY6n9IrHQpXGSCMKVcmuVMshzjdNYcCIigBvE1n6QzAc+0If2G3rNWq67RtELLNcCtJSoZHwitdajLMQAZT2WYDs9CNoi0WIg2ymaS1qMJJ3UruBIHkIwN/X11k44e4qsi8cQILc6eQEbC/bUPwzMMwwy8xHzSEqls1hNrA90mbLoin/w7Ud59lH3jm+JgDICQAsuWNeFfrHFziZJs5RhhE04+OGgFDurSsIr1H808QD6CFXrW0ETq4btKrMTpNVZJHVyZpqCZlFyNaCh184JkX2QiqV0AFQdwpWFVntoFmdz8qU/qrT3jPy7ymD4q+OcIPRR2LMNYyq2FhDL4fBMqlQpAIBNcxr9OcOLLeTtKWp1AJoAM/KEl5WxXloRrXlQZ+4gm5ptZdPlPoc/vFgAG0mWXxIxqXYnEo13gbDzjPw8ve14VwjVteAhHEyRCJIyESOpHdH72xI6dPtosyIK0AptP6xR/G5INMYGwVBAgHpFNaqr8NK+Jr9MucYPpJYiZ0maEWaV7Ky2+bFXEAcq6CtRSggsmZM7kmDTp5jlE+k3jeglqMNCW03U3x8+uJ3l2mYrJ2zimGdqSzHtDGFyAzyJ2igOdG8m0K7MhPaUZjPKutD57IzllviZZ5hkuGmS5lSk3MlToVmH2Y+e0wLZU7uvMco0LA59OJurB0hwmkx1Yb6io+4ju1dLpaUYkCXUrU5u7bFlKDU50qxy+nzq/r7VFEtUBJAJrlUHadtDu28Nt3RO7+tJtM5g+HJVrUinAd0DYvnuhZ3zHQQ/46XsJsr7nLOoXULsU0BYV2Ytx5QgvES7PRJaIoIJoEXfrXjBVqvIy5ZadLJQakAEgVpUivGFc6xy5ivaJc3ElBRTkQRquen6wLHSN5QgyrBptvmspVerBNCO6uQO0mnhTx3RXJvi8JWalsIzorVUeRqoEDsdp/f6RWL0WXWjCpFDQVy9ooueZU7ZtOJqrm6e2o/8AUkhl2uSEH92h5QXfXToFSEAA2muXPd4R8+tF+ljkCx2YvoBHkuxu+c0mnyj95ROY9ZT2SXvaFWq9Hnt2TXe1MgPyiLJUoKKD9Sd5j1ECigFBHpMRDjK4rPimYtiZ+ZyH15RqLtnYlLKK7B5Ej6QgJ/DyKfG/1+w9Ye/6fWpTLdGpk5AB8a+zCLsM+SqG9bSnELekR63ldpuuZNNXcAbFUEgc6VPGJPuCWZYXCrFa0LKDWprQ5RrZ9il0qaLxrT9IDWyy2NEmAndlGxRqYcN2ljfqbmZDo5GXiYW7rjSzPMEyUhlPmKqtVbgaaeewR7KXE2GUNWr2dFFd/CNw91vwPn94p/AMPg5U+kPpXpf1I+cXamx3lUV2izq6lWFQYv6hvlbkY6WyOfhPKnvBZ1HIk2JmXtN2uV6ktRUq4O8bBwoa84zVpuw4lSSpYsCTTM+Z2DlGxv5JktwpyDLlxqaH6QNZbSZYIWmfDOEUptiHJ2EYet2CACVm555lgUFQuQLDI005xkrwsM2UQJqlaCgJ0IG4jIxr7ReD7WJ4A0hZZOkaTiZUxTRssLGoPgfhbdBvhE7obWU08TV7xXSIntX8pU/MSfDZ7mBYLvOw9VMK1qNVO9TpXjqD4QZ0Zu3rZwqKqnaP/Ec/aM5gVNjNFWDC4hFi6L6GdMCAiuEd6nHYPWD5dnkoTgQgaVxGp4mtRHHSS9gr0XNgKcBrrGZnWpmNSxiJM0My45LkkzZik71U+0KLdc7S6kEOo2ioy4g/rFl1CcW7IqDriNBzMPbdYCFoSO0CMjXZHTpmZHdH72xItWysuRU5cIkTOn1i3SJs7LAqKM6sc/TSMp0lnSZUvtTlFGH8wDshhU4Qx1PARshdOLOc5m/l7sv+wa/7qx8+6f3HLkzVdcBlkFnUgOynF8I2KcVBXIU8oWeswWxFhL8PYP7up+nr5Sy57fZxZ+vM7CxLZmWzVXI1JyybZv4wLZLwW3SptX6qS/YAWgdqHtEmhw10pujKz77dtihRoDU09czxin+JPoKAbgAIoWpHi/XUevpNN0xs6OJSyQpZFwlgRXCoCqpPxHiYX3HafwivUqHemeVQBs0rrCYzZjalj+9wgyy9H5jkbK8+UXpTrMCQNOTt94q1WmrA314AjZukLTf5eIlcy2VFC6ksTmR+kJrTe1WJQADQEjOg+u2DmskuWDKzYk0IGRZhs4KPU1O6KZsmXL7ygt8o/wCTHMwVPA1Kozki3Hr7SKuLVDksSef1+4qmWhm1YmPZVmZu6pPgMucE2m2MRQBVH5QB66xXd6qX7RpQVGdKnYK7IragEqCmT+P3OFUshe35jKVd82UADLCE7WJqfCkXiW21v7RT1NY8W+AizA5xB6YVBBwkNXEaZA0qONYBnXz8q+Z+0DXpim1gZNFy4uRD5jqgqfuYOuppaETbQwQnNFNSab6AV/fCElhkFz1j57h9fCPLPZWnTGqcxrtO4ARbhaArNYwcRV7NbzQ2hvxL1kzEmH5O0rYR8ocDEdpgnoy1GnIciGVqeIwn1WEdmux5NtloTTBMUltBQEE13ZV5xpLaEec8xclIAJ0xYa5nhmY0EwKswambWOsz2xpS6vrcaRxaLzx0DNXCKfvjFaTQdDCW6Z7WmaUkqSksVdqeQCjidu4GL7zvHqgypKdnzAIXIHTM12GHSlMe6lzKUqOdWsB9ZuLmvHGMLd5du8feCp94S0yZgDu1PIRkLumzFRCah8IxU3kZxZgJ2HkYz2w4LE8RneamVectjQOK8cveCoyEuysSOy1OCmNRZH7IFGFAB2huiirSCbGdFPS+x4pIcayzXyOR+h8owV4WyYoGAVrWppWkfQ+kk49V1anNyFPBcyT6esYHpLaXlgCXMog7OEVBrtqdsFRqOg902kGmr94RbdM9i7h61OeeuX+YT3ihWYdQakjnkYJFqcnFi0B7W4HjC6bNLGpJPjui+ipJzGS5AFptrIsqYiTJq4zhFBnqdajTZtg6zo9KSpay1O4AV89sLbvYKEBFQiLlvNK8ol5X25NFBY7lDYR401MFiv8AKfL7SvD9wef3ltv6NBgSWRW1rU+uWcZu1WN5JzI4MMx6iCJxtDaq48BT/MU1mEFGDEmhFQa1G7yrCsYlP4x/nbmYPu+8nLBT2geY/SF02zsveBEX2O8DL+EEbd/OOnTUydBHsVWS0qyAg5H7mPImDO26d2kowdTiOQVEoBntapJhGL3tRDjE4WZkw6taEZina2ZnnFsy1ICe0vMRS96Sx8VfAGNFcDQVi51Pjx8IscVVK5ALDw5+MXrcp3U8SPpWO3uxJYq5J4KIlovo/AKcTryhjddnzVphxE556CuwDSGEp072USpncC7GAybYq92XhroWqK+dDWH1ivOWqZGrkZ7q7t9IamXKmyxLmjSuFhkRXcRp7Qjt/RiYucoiau7E1eQaK8ThhWXI97eGl5GHxfZtmUWPjrFaSpizGmMFYtr2qa5nZFUxZc16Zq/CjA8o4tCOmTSVHkx9zFAvJxkMK+CgRKhaahBsJYxaoxc7mXtcbbGB5iKmuV9y84pe2OdWbn9orUkkCuu8xDBDxJGccwj+CPuX+6O5dxNWvZ8KmnpDW7brlqy4zUVFTw4CNlMu+RNUBcIoKAqRXz3+cR/Eo8rKnxtRDoTMUlmfaV8gY9NjIONGwuNtMj4iNJP6MuO4wYccj9oCmXPNHwHyofaDTDUUN1GvnAbFu4sWntotQnqGYBJoFGHwtTap38D60iu8rKZkkqhoTSnEDOnnFc2yMoJYEAZmoIgvotaJdoQqSUmAnMZgjZkfpDNwoymLm4GYcRb0Ov43fOcTkYJMADZZgjQjeMzG/k9IrFMONcDE7aLXz21jMX0n4ZQZoqp0ZQWU8D8p8YV3e9ntDYTLRSe6XAXFwDDbwMKNhqbNfN+Ix27Mt7fmfRz0lk7/AG+8CWrphLUZYRxZh7DWMjM6NyVNGkEf7n9M6GL5PRSznPqmrxZh61gRgqa62v5wDij1+g/cZ/8A964BYy0wjbVhl6xxZv8AUlWYAqgBNKliKeVIHnXXLC4Si0/NMJPrHlhQJkiA7219TQCIGCBNyBb14wv5Ytpf6Rc1/s1reYQzSwGpStCaZHdQnLzhSbveaxdqmp2aDhU5CNba7TZ5dXmsuI66fTI6DfGWvfpXjNJNdwJ2D8oglw1JNWhDE1Kmii0CveWstQpIL7FHdUbz8zeMAXdY+sbPujX7RdIut3OJ6iuZr3j++ME2y2LKXAmvtxPGLbckWEO5Ayg3MNF6ohpmSNaCtKQ+s/SIYAQuL+n7RhbulMzHC2EgVr5jIwZLqGoP5cz5fgbiNxhd6Iqe9zLA5TSPbw6VORQSyPEQna+Jh0AHl94s/izJk6MOIzEeHpAuyvIRQcKeolorDoZbZZxm9mYlR81CP8QBbLOqOVxU2io2HiIKF5zX7qEDe2kC2y6ZhJauKu/I/aDXC21OsE1he206k0oO0vP9IkcyLpmYRkOfGJE/xx0M7tfGSZb5LE4pfID3FIoeVJbuuV8QSI5NsFTilIfIiPRapW2VyYwze+9pVa2156t2g6TEPn9Ib2SUVUAkNTQjdCnrJHyuPP8AWOlaQNC4/fCCUhenzgsC3X5R+loYaGLVt53CM+kyWe6Zx8KwRLl1+GZ/uensaxcKh4lBpjmPHvCveBPiawNN6pu9LHpAsq7EbUkHiz094jXCvyV8CT9YK7Hj18oACDk+vOcTbNZtqgeD0+seSLukPXArNTWj/pHL3EvysOf1EVC5mU1R2U+B+kV2N+6JbcW0YxnIuqQBTFNlngwI5MKRYbmNezalp+eXnzUwomzLSms0EfmI/wCQgI3tM3qfJfoIgso4InCm52I+/wCJpGumeO7PlHwqPciAbbZ56CrTVA35EehMKTfEzhygV5rOcyWP72QBccXhrSbm3ync61u1QWJHpyg3o9PKTarsFeRH684Gk3ZMbZQbzl+saG4rhJNBn8zbANwiEUk3MKoyhSJuqh0owDI4zU5ggxl7/wCjqqKqKy921Ds8txjUqtAANmUQiCGky1cqdJibF0ltFmGFx18rj3gPGG1m6QWKfvlMdmQ98uUXW/o6DnKyPynTyOyM1bbmAPbl0O/T1GRggD/Uxkdm/gfCaC1WQ6yJiN/Up+hoeUJrbd1ubLrFI3KcPuAYWfwcA1R2XwP2pFyLaF7tobzr94k5jvf5w1QLsR5iDno1PrV5bP8A0upPMxaLLNljs2Zhx1PpnHn8etSthDh6blB5mkPLpvSex/nCWq+NG/tqfWkAoF9Lw3ZwLm31mVtV5TdCMHChB9c4BBzzj6HbrXLZSMSV/MpccozhuGTUkzWzOioAPKpyiGpsT1hU6y21Fots95BBRU8ST+kVWq2tNIyAppT7mHyXPZl1Wa3iQPaLRY7L/wBk/wBzfeJyORad2qA3APrzi1b0VQoY1JHapnTxg+zTJZzwhuK5GO/wll/7J/ub7x3Ju2zk1WVMU71dq+8WDNzKyy+PrzlgSUficeQPtBVjnS0/+xiNxU0i03Y9OxPmj+rC/usZu3X/AD5UwoJqTKfEEWnhprHF8u8rVe00B9fKaxLZKI2f2/pEjJyulM8jvD+1ftEgO0EP+O3o/wCozeUKmODZl+UR7EiyTOfwqfKOUeiyr8o5RIkdJnfVCPOqESJHSJOqEeiWIkSOnSOuR15mEtomkmhY8yPaPYkVVCZbSAgE2SK/qYusVkVtRXzP3j2JFS7y5jpGkq65XyD1PvBCSVGgA8IkSGgAIoSTvCbBZ1aYoIqD4xrJcsKKKAANgjyJAtFqu8sBj2JEgJVJHjCoocxxiRI6dF9sumVSuAA8Kj2MZ2ZJFTl7xIkGpjFI3nPVCOkkiunvEiQctMYyLvQju+p+8FpYUXMKIkSOixJnbygdQD4iKjdsv5B6xIkdIvadixoNFHKEd63pMTJWp5L9okSAckCXUQC2szlovKbMqHmMRuqQOQgTqhEiQrvNIADaEyZYwj97Y9iRI6d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eg;base64,/9j/4AAQSkZJRgABAQAAAQABAAD/2wCEAAkGBhQSERQUExQWFRUUGBcXGBgYGBcaGBwXFxgVFRgYGBkYHCcfFxkjHRQUIC8gIycpLCwsFR8xNTAqNSYsLCkBCQoKDgwOGg8PGiklHyUsLC8tLC0sKSksLCwsKSwsLC8sLCwsLCwsKSksLCwsLCwsKSwsLCwpLCwsLCwsLCwsLP/AABEIAMMBAwMBIgACEQEDEQH/xAAbAAACAwEBAQAAAAAAAAAAAAAEBQADBgIBB//EAEEQAAIAAwUECAQEBQMEAwEAAAECAAMRBAUSITFBUWGRBhMiMnGBobFCUsHRFGLh8BUjcpLxB4LCM1NjcyRDohb/xAAaAQACAwEBAAAAAAAAAAAAAAACBAEDBQAG/8QAMhEAAgECBQEFCAIDAQEAAAAAAQIAAxEEEiExQVETMmGB8AUicZGhscHRFEIz4fFSI//aAAwDAQACEQMRAD8A+lGBbbekqSVExwmM0Wu2nts5wUYzPTLo5MtIRpRGJAwwk0qDQ5HSuW3fGhWZ1QlBcxWkqswDGwmlVwRUGo4R7GOs9+zLNKRbRZpwKjCZi0oaaVIyOVNSYvk9P5G9/Nc+akg8hCVP2it8tVSp9etoy+DbdCCJqokK7B0is8/JJgr8pJVuRpXygmdYCe7MmL51HIw92lxdNfgYqUINm0hcCXpeaWeWZkyuEEDIVOZp+vlC+fY7SvdmFuQPI/eE97NMmSzKnYsJIOYoctM6QjWx5pg3RgeL7feW06IYjXSbJWqARoc49hBY+kQUBXTIACqndlofvDmyWxJncYHht5QS+0sOdzbyME0HEuiR1gjwrDKYqi/dYQCjDcTyJEiQxAkiRIkdOkiRIrmTwvjuiCQN5IBOglkSAntRPCKiaxUaw4lwoHmMcQ3x7CyLZCOTRQT4RHbdRCNDoYdEjgh176kDf96R0DFquG2lDIV3nsSJEgoMkSJEjp0kSJEjp0kSJC+12/YvmftAVKgQXMJVLGwhbWlQaEiJChdIkJ/ym6CX9iI8MSIYkPxaSF1u6PWed35Sk7wMLc1z5wxiQLIrCzC8kMV1BmOtn+nCHOVNZeDAMOYoR6wLLst5WTu/zkGyuMU4A0YeUbuKJ9opkNYTfCUl95bqfCNJiKje6bH4zNWD/UCWThny2lNvFSOXeHrHXS+9ZcyxlpUwN20zU6ZnzEMrXZUm/wDUVX/qAMY2/LmkhykkMrimKpAlga5sx+sL1DXKFNGv5H9S9VoqwY6fUfuaCzXcsyRKdSQzS0JroSVBPhAby2ltnVSND9jAlivG0yAEHV2hFFAJbAsAPDPLwMNJPSCRNGGZWWTsmAjPg2kI1aFNx/5bx0B9eEsyncaiMbt6SfDN/u+4+sMV6QyNrN5L94y9rsmA1GanQxQDGW6FDZpE3Mm+LK2XWEf1CnrSkGfgQwxS2DjgR7iMTY7TJOU2WB+ZajmKw7lXIq0aTNdK5gg1H6wxRxdSifdOnTiVtTVt4xZaZGPIqE+cMpgWaNjr2X8wcmim0WiuQqPEEGPQYfHpWXoekVNAg2ns607BzgaJDew3Ntmf2/f7QTvfUxlEC6CKkllsgCfAQQLsmfIfT7xopcsKKAADhHUU9pLMszf8MmfIfT6Q/s1mCKFHPed8WxIEsTJAtJC22WTCarodRuPDgYZQPb3olN8FRJDi0CqAUN4siRIkakzZIkSJHTpIkSBbdasIoDmfSBdgguZKgsbCDW62VJUabeP6QHHhMK7bemxOf2+8Y7uXNzH1WwsIW96BSRStIkKJekSIvCsJ9AMSIYkbczZIkcGcu8R5+IXfEZh1k5T0nTtQEwvJgq0TQVyO6BIXqm5jVFbC8kZ/pbd6NLDUAdnlpi20JpGghL0ualnB/wDJL9zClf8Axt8I1THvCMbtupJYCy0AOlQO0aGmZh0vRzEO2QPDM84tuGUKs3kPPM/SHEVBroB4D7QiLMSOsyts6Ein8pqbx3QeXZPmIzNrsjSnKOKEfsGPqEZzpnd+KWs0DNDQ/wBJ+x94RxGHGXMvElmLbzGQ56PXmVbq27racG+x94TR6DGZBm/jxlB1zge7rV1ktW2kZ+IyMEwINtoM9sMhEap8twhrCmL7PacOR09o0aOMN7VPnJEPiRIkaUmSJFcyeBvJ3AVMCzGnP3QEG8nP00iQJEIn2oLxO6FVotlTUnyglbnr33J8MouEiVK2CvM+ukMI4Xui5lLqW7xsIulB37iHxOQjtrJTvvn8q/UwROtxOmQ9YGhlVdu8fKLs6L3RPAN0RmoCd0ewJeU2i02n2ix2yKTKlGY2gNrvQ0JJwgbtYDss/GuLSpPKAL4n6L5n6QZd4pLXw9yTGOzljqY+FCjSVW9C7KgNBq3hoIFn3ThBOMUG/KG1AKnn5QhtlrLtwGg/e2BMITyXpEjyXpHsTOm/dqVMATJpbWCrYcvOAo06ra2i1FRa8kSJF9is3WOF5+AimMTiTZ2c0UEwWLkmfl5w9lSgooBQCOopNQ8Qsszk265i/DXwz/WMv01ysp4On1j6XGR/1RQfgCaZ9ZLz2/FFdV702HhDQe8IwuG2qooxpiCkHZWn+IfAxmLou4zLNLdTmVGR8BoYKsdqaS2FwQp37OIjqYvTFugnPoxj2KbdZuslunzKRzGUXAxI4i+kifKiI8gu9peGfNG529yfrAkefIsbTpoei1oydPBh7H6c4f0jC2a1NLbEhodPLzhzYel8xMnAYcMj9vaBtImhiR1d9+SJ+WQbccjB0y7we6aeogsl9pE4sUyopugmA5SFK1GlD5aH3iuZeJ2CnrG1gQ1VLdILVFXeMIom21RxPCF0ycW1JMA3hPKYCDQYqHcQQ2XMCNE0AgzOZUtVqjZU5jObbmOmQ4feB4psloExFcZBs/UiLobQKB7sVctezbyQHPvNVNNTpHtvtWEYRqfQRnrzCSkEwuzTXyRFGgbuimrMQQdlIVxGIyaLLaVHNqYznXi7MEQgM1abgAKlmOwAAnyhQ971mskmW00KGOLF2mKUxNRshqKKN8E9EJSNMmtMPcXCy17RL5bDpQHnEtF2yknzGlgJiQBQW0GIs1K78IJHCM16rOuYG80sPRTPlYRBMvNZzFl2UyOoy/zyjS2q8msMiXRAZrinap2BTIU1qdYy1yWFWvV1AoiqZkypyNKOfAGoHnEv68jPnu9aitB4D7mpjqRLC5hYmkKb5V2jW1X6s5KquBmydRoN5Xgd2zOF0BWVqHP4tINgmGsXEtl6R7El6RI6RN1a9POAo6dyTnB11WFZlS2ymXjvjQqOCbyummUWi+GNxOOsI3jLmDDVLvljRB7+8WrZ1GigeQiguCLS0CdxIkSKoUkZP/U8VsNP/LL/AOUayMx/qGlbIKGh61BWgOobYdYrq9wyymLuBL+g1qVrHLUMCyKAwrmMgMx5Q+mygwowBEfO7lsk2RPkdW2JXNGYqAwWmIh8ORUgGhoCGw61jfNbkG2vgI7DhmXQbScSFpvqZbIk4RQVoNK7BujuA2vIbBFL3g3AfvjDYoOYoa6CJbyudGnTC1alicjSkZm0y8Ex0rXCRyIBHoYZWrpM9WIl4ySaHEF25VBG7dCy77JMnTWLUxzDU07qqBQDwAjArFDqJaLziCJd3zG0luf9pjW2C60lAYRVtrHU/byhmSJYqdYpRS5sJ15kbL0amZF6rwAqeeyNNdtuMvstUjedfOM3efTz+aJEgBnJwlmPZU7qDvMNw0i+Vd5n5WibMmHg2BfIJT3hkhKcLs2tebmgYbwRCqZZVAOyn0hBc11JJm9U+Iq2aNjcHLUEhtYKtVkYq6JNcBgy0Y4xQ1GRbtDnGn7PqZ82SKVgBa87slpExFda0bMVFDSLJksMCGFQciDHMiSEVVGigDkKRZG1xrFL2OkWWGd1ZMo6Kez/AEnNfEbPKK7xvky5vVgrTIZ1JqR9KiC7fYC9GXJ10roQdVPD2jI3ixExJqNhJcSiDQkMxoKbwYzKrvROS+nH6mtTp064FQDX+w/PnFc+/Zsi1y5Mx2dXOF3IqSWNAy0+UnQbKDZGgt9qltaFeqKqIyhCO2aquYI0YYaeBMYi+ZbG2oSe6Dt1Kkk08z6HdGuu+4GBLTDU0ICfmagqTvAqPMxnAnIfjHcoGIAAiO45jta5k1SQoUrmdocelQ2saaTJafbASaLJTEwG1pisir5LibzEIxY2s7VLdgk1Wmnaep4irekaOyXjLlTJxOI9Y+IUAyARFocxnVW5xWxNNAp8bwKbqHNRvLz/ANXtFd3XCsy020tMZABLU0oARmcydRWWMoUNIWXMKsQw2Ebdx4aRpJq9Y04KwCEdYaZ5qDQE7cyTGWCFsR1IpyNf0g8JmNyTp0gYpg7Z12P4Ahdrs4TqwDXM+4i2FyzDVeBy84Yw08Vl0rSJF9msTMoIGRr7x7HSLzfKkkfBXx/zF0u2IvdSnhQQGYka3YJEu2eHG8vy+scm8juEBxI7sE6SO2frCTeDcI5Ntff6CKIkEKSDiCajHmWG0sfiMZ3pUeuwSCWBZg+IbMNaeesPowXSW1obWxmScaywFBpiGmdV1FCTs2QtjLLSIHOkcwK56121trG9zTTKmNKY4iAGQn4kPZPmG1/qG+Hd23gJyYwKCrD+1itQdxpXzj5peJkmQjy0khhMChgq0OPEpUgDOlcXDAI+hXDdaSEwoCBQDViOztoTQHwhPBOyuEGx9fqPe0EDKXNri2t+p/7GkCXpacEpjtpQeJy/fhBcZvpDbcThBomv9X6Q7ja3Y0ieToJjUlzNPbNcisitiOYrshn0fsyqsylah2Uk/l096+ce3SmJJY3gQRd3en/++Z7iPMVFAQETQjKzLnXdGT6d306IJcqvWzWEtKa4myqPARrpWSMYx9jQTb2lYsxJlTZtDn2qqg5VJ8otpDLTvDTrFFxdHpcqdQgO1nqA+zG47ZG/aAY1tiXtjhWMx0exTHmTa9lneorqSd3CPoN1XaBL7QzbPiBsiprmNO2VIHOkhqb1IIPEfpUeceRfNl4SQdkURr+x9n8vzMfEcSRIkSNyLT1dYwwsh61ZlMSq5YgZ0YCgJ+Udo68Y2dpn4EZhqoJHjs9aR88nWJ7QzsgFVw4hpkSc/AZQhilVyFM08ASpvCrhZGWdMdahpwZgaVKihC/vefGH/wDHEGJwp6w1IBNVBOp+sJLDZAcKJ3QyBiNWZiBXlWkMrwuF5QZsig21zzNNIWw4WxAg+1i6OtjuD94svgVkKdtCvJgfoYY/wwTQ7qe0ArgbCGWvPIwusEzrEmSz3lYuo3iuY9/7obqfw9KMP+itN5OtQPGvOM/E63Ub3uJoonaUVHVR8x/2AH+XIJ+ObkBuTafPSM9LDSyHpt27d8M5rk5k1NAPIaCBrWhaXkMlNScto/SLcMRaKu6kBV2H1nlpsv8AMSlAGIAHHL7iGsm6GqMVKbaHOF1zjHMlg/Bibz2fSNRDDSq8slLQADSPI6l6RI6BHRiRzMegJgRrU3hGwzhd4ktMttDYkd2KxO64iwAOmUSdJKmjbdCND+sCtVWNoTUmUXnESJEi2VSRj+lNmlSW6xpgXrCTRtajM4dp1GXGNZNnqtMTKtTQVIFTuzhL0musz8IzlYDnNNAAp1Cmu2g5aQriQjLZo3hXqU2ukwJkS3SbOfrZbOpEqkpgDkR2qrR2bLTQUzj6hdBcyUMwAORUha0zz2gEZUyOmkIxZrPZxjWZai7dkzlckmmg7eWHhSkN5t5CVJQli7FRQsArMaasFyXjSFMO9JCWJ2EYxQqlRmG5+c6ve8uqWg77acOMZQmLLRaGdizGpP7oOEVRjYvFHEPfgbQadPIJsLiOUrw+hiy7+9P/APfM9xAt3NSWh3AR3ctqDmfTUTplRuzHpAVe4IYmgt4CSCN/uYyHR+TW8sR0ezzF5OpPuIc3temLDK+KhPL/ACORii7bNhmS5g/+uoP9Lghj5EKfIxevvU9JYBYTm6OjIkTjKFSlcdTtBGf/AOqiNdEiRRBdy1rxdeaZg7x7Qjtl4BDSlTD295ygCpA8SIR2ixrMzBz3ihjc9lJZWY7E/iZ2JbYA6zqy24Plod32gmBpdhAXDnrUHaDvEECNY24lC3trBL3ekl+NBzIhDdFlV3mZ9kYQwFRU60J2/rDLpM56tVWpZiaDfQa+ArWFslPw8mVU9pmea3+2W7efwxm1QHqfCbOCuoll0KDamAGQnO3CktAo9acoMvO9uskPlQFwi7zh7RPtzgHotPxJOmEiqyqZbCcZPmcIP+6KLXlKkrwZv7moPRREUxa5PWZ/tR81bL0A/f5gNjkMbRLwa1of6aEmvlWG9oshnIzNhVpRIJ3oBUfp5wPcWUyY/wD20Y+eg+sNSjsDJwmjNXH8PVk4iK7/AIaRiYyr/wDQqI9RqFaITwH2/MysyCJkg/hmoNTXLhlFVparE7yTzMOlsBaWEG4A+G2GcN3YA2ivo5YaAzD8WS+G0+f0h3Ar26UhwFlXDlQ1FKbIr/jUmtMY5GnOkMEzo0laRI4kT1KghgR4iPI6RGEy0VFDvhlZbplstcTHjp6ERYsyUvdTzP6xYLa57q+5h5lqNrKw9NdBC5MrCoXcKQvt1qJNAjUG2hzi8JOPDkIqArM6szlEymLBi7VN+HWkVrlQ3LD7yWfMLWMDx7ww8VMQOIa/wre55R0LpXefT7Rb/Mpjc/Qyg0jwPrElrsaTVwzFDDcfcboynTO7hKkCYrzCQ6gBnLKAa6A7ct8edKLzmLegktMMqzyFScaNhZ8gSWOrJWoI0osHdJLdZ7VZpYlsWxFXO6grlmAc618DxhfE4qkaZ620l9Gk6FWO14ts1v6yzAOKNQU8v0jmbNLGpNT+/SDbquNpwJDIiLSrMcgNPpDe4+jyTVZwrEBmVS/ZDBcsSgfCTXXdGGtNqptew8Y/iKzvqRoJmQIuSwzDojHyMbdbqKd1APAD6RywI1jTp+y0bd7/AAmc2II4gNhsjiUlVPdGyM3ZZTrPnNUoFmzCW0oK+sbC1dIJEkATJqK1NCc4+fWu9+tmTsLVQzXYU0IJyJijFUUQZQbxqgpc3YaQm2XoWndYD3Tl4cfHON10cnK6h9jVy8qUPrHzdEJIA1JpzjZ2WU6gCU2AqBnSoNNhG4xRSvcKo3jVUDKSZtESgyzELb8vbqVoO+2nAb4UyulRlEC0KU/OAWQ+YGXmBBFrvSTNYETJbCg+JT9Ycw9FWrWcbcTLqsQl1mZn3jRizdtj82fmYrF6TmqVrQZ5DID2hzZmksWdmlqimmRQEniY6n9IrHQpXGSCMKVcmuVMshzjdNYcCIigBvE1n6QzAc+0If2G3rNWq67RtELLNcCtJSoZHwitdajLMQAZT2WYDs9CNoi0WIg2ymaS1qMJJ3UruBIHkIwN/X11k44e4qsi8cQILc6eQEbC/bUPwzMMwwy8xHzSEqls1hNrA90mbLoin/w7Ud59lH3jm+JgDICQAsuWNeFfrHFziZJs5RhhE04+OGgFDurSsIr1H808QD6CFXrW0ETq4btKrMTpNVZJHVyZpqCZlFyNaCh184JkX2QiqV0AFQdwpWFVntoFmdz8qU/qrT3jPy7ymD4q+OcIPRR2LMNYyq2FhDL4fBMqlQpAIBNcxr9OcOLLeTtKWp1AJoAM/KEl5WxXloRrXlQZ+4gm5ptZdPlPoc/vFgAG0mWXxIxqXYnEo13gbDzjPw8ve14VwjVteAhHEyRCJIyESOpHdH72xI6dPtosyIK0AptP6xR/G5INMYGwVBAgHpFNaqr8NK+Jr9MucYPpJYiZ0maEWaV7Ky2+bFXEAcq6CtRSggsmZM7kmDTp5jlE+k3jeglqMNCW03U3x8+uJ3l2mYrJ2zimGdqSzHtDGFyAzyJ2igOdG8m0K7MhPaUZjPKutD57IzllviZZ5hkuGmS5lSk3MlToVmH2Y+e0wLZU7uvMco0LA59OJurB0hwmkx1Yb6io+4ju1dLpaUYkCXUrU5u7bFlKDU50qxy+nzq/r7VFEtUBJAJrlUHadtDu28Nt3RO7+tJtM5g+HJVrUinAd0DYvnuhZ3zHQQ/46XsJsr7nLOoXULsU0BYV2Ytx5QgvES7PRJaIoIJoEXfrXjBVqvIy5ZadLJQakAEgVpUivGFc6xy5ivaJc3ElBRTkQRquen6wLHSN5QgyrBptvmspVerBNCO6uQO0mnhTx3RXJvi8JWalsIzorVUeRqoEDsdp/f6RWL0WXWjCpFDQVy9ooueZU7ZtOJqrm6e2o/8AUkhl2uSEH92h5QXfXToFSEAA2muXPd4R8+tF+ljkCx2YvoBHkuxu+c0mnyj95ROY9ZT2SXvaFWq9Hnt2TXe1MgPyiLJUoKKD9Sd5j1ECigFBHpMRDjK4rPimYtiZ+ZyH15RqLtnYlLKK7B5Ej6QgJ/DyKfG/1+w9Ye/6fWpTLdGpk5AB8a+zCLsM+SqG9bSnELekR63ldpuuZNNXcAbFUEgc6VPGJPuCWZYXCrFa0LKDWprQ5RrZ9il0qaLxrT9IDWyy2NEmAndlGxRqYcN2ljfqbmZDo5GXiYW7rjSzPMEyUhlPmKqtVbgaaeewR7KXE2GUNWr2dFFd/CNw91vwPn94p/AMPg5U+kPpXpf1I+cXamx3lUV2izq6lWFQYv6hvlbkY6WyOfhPKnvBZ1HIk2JmXtN2uV6ktRUq4O8bBwoa84zVpuw4lSSpYsCTTM+Z2DlGxv5JktwpyDLlxqaH6QNZbSZYIWmfDOEUptiHJ2EYet2CACVm555lgUFQuQLDI005xkrwsM2UQJqlaCgJ0IG4jIxr7ReD7WJ4A0hZZOkaTiZUxTRssLGoPgfhbdBvhE7obWU08TV7xXSIntX8pU/MSfDZ7mBYLvOw9VMK1qNVO9TpXjqD4QZ0Zu3rZwqKqnaP/Ec/aM5gVNjNFWDC4hFi6L6GdMCAiuEd6nHYPWD5dnkoTgQgaVxGp4mtRHHSS9gr0XNgKcBrrGZnWpmNSxiJM0My45LkkzZik71U+0KLdc7S6kEOo2ioy4g/rFl1CcW7IqDriNBzMPbdYCFoSO0CMjXZHTpmZHdH72xItWysuRU5cIkTOn1i3SJs7LAqKM6sc/TSMp0lnSZUvtTlFGH8wDshhU4Qx1PARshdOLOc5m/l7sv+wa/7qx8+6f3HLkzVdcBlkFnUgOynF8I2KcVBXIU8oWeswWxFhL8PYP7up+nr5Sy57fZxZ+vM7CxLZmWzVXI1JyybZv4wLZLwW3SptX6qS/YAWgdqHtEmhw10pujKz77dtihRoDU09czxin+JPoKAbgAIoWpHi/XUevpNN0xs6OJSyQpZFwlgRXCoCqpPxHiYX3HafwivUqHemeVQBs0rrCYzZjalj+9wgyy9H5jkbK8+UXpTrMCQNOTt94q1WmrA314AjZukLTf5eIlcy2VFC6ksTmR+kJrTe1WJQADQEjOg+u2DmskuWDKzYk0IGRZhs4KPU1O6KZsmXL7ygt8o/wCTHMwVPA1Kozki3Hr7SKuLVDksSef1+4qmWhm1YmPZVmZu6pPgMucE2m2MRQBVH5QB66xXd6qX7RpQVGdKnYK7IragEqCmT+P3OFUshe35jKVd82UADLCE7WJqfCkXiW21v7RT1NY8W+AizA5xB6YVBBwkNXEaZA0qONYBnXz8q+Z+0DXpim1gZNFy4uRD5jqgqfuYOuppaETbQwQnNFNSab6AV/fCElhkFz1j57h9fCPLPZWnTGqcxrtO4ARbhaArNYwcRV7NbzQ2hvxL1kzEmH5O0rYR8ocDEdpgnoy1GnIciGVqeIwn1WEdmux5NtloTTBMUltBQEE13ZV5xpLaEec8xclIAJ0xYa5nhmY0EwKswambWOsz2xpS6vrcaRxaLzx0DNXCKfvjFaTQdDCW6Z7WmaUkqSksVdqeQCjidu4GL7zvHqgypKdnzAIXIHTM12GHSlMe6lzKUqOdWsB9ZuLmvHGMLd5du8feCp94S0yZgDu1PIRkLumzFRCah8IxU3kZxZgJ2HkYz2w4LE8RneamVectjQOK8cveCoyEuysSOy1OCmNRZH7IFGFAB2huiirSCbGdFPS+x4pIcayzXyOR+h8owV4WyYoGAVrWppWkfQ+kk49V1anNyFPBcyT6esYHpLaXlgCXMog7OEVBrtqdsFRqOg902kGmr94RbdM9i7h61OeeuX+YT3ihWYdQakjnkYJFqcnFi0B7W4HjC6bNLGpJPjui+ipJzGS5AFptrIsqYiTJq4zhFBnqdajTZtg6zo9KSpay1O4AV89sLbvYKEBFQiLlvNK8ol5X25NFBY7lDYR401MFiv8AKfL7SvD9wef3ltv6NBgSWRW1rU+uWcZu1WN5JzI4MMx6iCJxtDaq48BT/MU1mEFGDEmhFQa1G7yrCsYlP4x/nbmYPu+8nLBT2geY/SF02zsveBEX2O8DL+EEbd/OOnTUydBHsVWS0qyAg5H7mPImDO26d2kowdTiOQVEoBntapJhGL3tRDjE4WZkw6taEZina2ZnnFsy1ICe0vMRS96Sx8VfAGNFcDQVi51Pjx8IscVVK5ALDw5+MXrcp3U8SPpWO3uxJYq5J4KIlovo/AKcTryhjddnzVphxE556CuwDSGEp072USpncC7GAybYq92XhroWqK+dDWH1ivOWqZGrkZ7q7t9IamXKmyxLmjSuFhkRXcRp7Qjt/RiYucoiau7E1eQaK8ThhWXI97eGl5GHxfZtmUWPjrFaSpizGmMFYtr2qa5nZFUxZc16Zq/CjA8o4tCOmTSVHkx9zFAvJxkMK+CgRKhaahBsJYxaoxc7mXtcbbGB5iKmuV9y84pe2OdWbn9orUkkCuu8xDBDxJGccwj+CPuX+6O5dxNWvZ8KmnpDW7brlqy4zUVFTw4CNlMu+RNUBcIoKAqRXz3+cR/Eo8rKnxtRDoTMUlmfaV8gY9NjIONGwuNtMj4iNJP6MuO4wYccj9oCmXPNHwHyofaDTDUUN1GvnAbFu4sWntotQnqGYBJoFGHwtTap38D60iu8rKZkkqhoTSnEDOnnFc2yMoJYEAZmoIgvotaJdoQqSUmAnMZgjZkfpDNwoymLm4GYcRb0Ov43fOcTkYJMADZZgjQjeMzG/k9IrFMONcDE7aLXz21jMX0n4ZQZoqp0ZQWU8D8p8YV3e9ntDYTLRSe6XAXFwDDbwMKNhqbNfN+Ix27Mt7fmfRz0lk7/AG+8CWrphLUZYRxZh7DWMjM6NyVNGkEf7n9M6GL5PRSznPqmrxZh61gRgqa62v5wDij1+g/cZ/8A964BYy0wjbVhl6xxZv8AUlWYAqgBNKliKeVIHnXXLC4Si0/NMJPrHlhQJkiA7219TQCIGCBNyBb14wv5Ytpf6Rc1/s1reYQzSwGpStCaZHdQnLzhSbveaxdqmp2aDhU5CNba7TZ5dXmsuI66fTI6DfGWvfpXjNJNdwJ2D8oglw1JNWhDE1Kmii0CveWstQpIL7FHdUbz8zeMAXdY+sbPujX7RdIut3OJ6iuZr3j++ME2y2LKXAmvtxPGLbckWEO5Ayg3MNF6ohpmSNaCtKQ+s/SIYAQuL+n7RhbulMzHC2EgVr5jIwZLqGoP5cz5fgbiNxhd6Iqe9zLA5TSPbw6VORQSyPEQna+Jh0AHl94s/izJk6MOIzEeHpAuyvIRQcKeolorDoZbZZxm9mYlR81CP8QBbLOqOVxU2io2HiIKF5zX7qEDe2kC2y6ZhJauKu/I/aDXC21OsE1he206k0oO0vP9IkcyLpmYRkOfGJE/xx0M7tfGSZb5LE4pfID3FIoeVJbuuV8QSI5NsFTilIfIiPRapW2VyYwze+9pVa2156t2g6TEPn9Ib2SUVUAkNTQjdCnrJHyuPP8AWOlaQNC4/fCCUhenzgsC3X5R+loYaGLVt53CM+kyWe6Zx8KwRLl1+GZ/uensaxcKh4lBpjmPHvCveBPiawNN6pu9LHpAsq7EbUkHiz094jXCvyV8CT9YK7Hj18oACDk+vOcTbNZtqgeD0+seSLukPXArNTWj/pHL3EvysOf1EVC5mU1R2U+B+kV2N+6JbcW0YxnIuqQBTFNlngwI5MKRYbmNezalp+eXnzUwomzLSms0EfmI/wCQgI3tM3qfJfoIgso4InCm52I+/wCJpGumeO7PlHwqPciAbbZ56CrTVA35EehMKTfEzhygV5rOcyWP72QBccXhrSbm3ync61u1QWJHpyg3o9PKTarsFeRH684Gk3ZMbZQbzl+saG4rhJNBn8zbANwiEUk3MKoyhSJuqh0owDI4zU5ggxl7/wCjqqKqKy921Ds8txjUqtAANmUQiCGky1cqdJibF0ltFmGFx18rj3gPGG1m6QWKfvlMdmQ98uUXW/o6DnKyPynTyOyM1bbmAPbl0O/T1GRggD/Uxkdm/gfCaC1WQ6yJiN/Up+hoeUJrbd1ubLrFI3KcPuAYWfwcA1R2XwP2pFyLaF7tobzr94k5jvf5w1QLsR5iDno1PrV5bP8A0upPMxaLLNljs2Zhx1PpnHn8etSthDh6blB5mkPLpvSex/nCWq+NG/tqfWkAoF9Lw3ZwLm31mVtV5TdCMHChB9c4BBzzj6HbrXLZSMSV/MpccozhuGTUkzWzOioAPKpyiGpsT1hU6y21Fots95BBRU8ST+kVWq2tNIyAppT7mHyXPZl1Wa3iQPaLRY7L/wBk/wBzfeJyORad2qA3APrzi1b0VQoY1JHapnTxg+zTJZzwhuK5GO/wll/7J/ub7x3Ju2zk1WVMU71dq+8WDNzKyy+PrzlgSUficeQPtBVjnS0/+xiNxU0i03Y9OxPmj+rC/usZu3X/AD5UwoJqTKfEEWnhprHF8u8rVe00B9fKaxLZKI2f2/pEjJyulM8jvD+1ftEgO0EP+O3o/wCozeUKmODZl+UR7EiyTOfwqfKOUeiyr8o5RIkdJnfVCPOqESJHSJOqEeiWIkSOnSOuR15mEtomkmhY8yPaPYkVVCZbSAgE2SK/qYusVkVtRXzP3j2JFS7y5jpGkq65XyD1PvBCSVGgA8IkSGgAIoSTvCbBZ1aYoIqD4xrJcsKKKAANgjyJAtFqu8sBj2JEgJVJHjCoocxxiRI6dF9sumVSuAA8Kj2MZ2ZJFTl7xIkGpjFI3nPVCOkkiunvEiQctMYyLvQju+p+8FpYUXMKIkSOixJnbygdQD4iKjdsv5B6xIkdIvadixoNFHKEd63pMTJWp5L9okSAckCXUQC2szlovKbMqHmMRuqQOQgTqhEiQrvNIADaEyZYwj97Y9iRI6d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eg;base64,/9j/4AAQSkZJRgABAQAAAQABAAD/2wCEAAkGBxQTEhUUExQVFhQWGBUZGBgXGRwcGxkdIBsXGBkgHRwhHiggHh0lHBwbITEiJSktLi4uHB8zODMsNygtLisBCgoKBQUFDgUFDisZExkrKysrKysrKysrKysrKysrKysrKysrKysrKysrKysrKysrKysrKysrKysrKysrKysrK//AABEIAKkBKwMBIgACEQEDEQH/xAAbAAACAwEBAQAAAAAAAAAAAAAABAMFBgIBB//EAEQQAAICAQMBBgMFBgIIBQUAAAECAxESAAQhMQUTIkFRYQYycSNCUoGRFDNicoKhFbFDkqKywcLR8AckNHPxFjVTg9L/xAAUAQEAAAAAAAAAAAAAAAAAAAAA/8QAFBEBAAAAAAAAAAAAAAAAAAAAAP/aAAwDAQACEQMRAD8A+46NGjQGjRo0Bo0aNAaNGol3SFsQ6lvw2L/TroJdGjRoDRo1kO2fi45yRbXAmI4zSyA4RmhYUCs2GS5c0tjryAGu17r4muz7Qidpl3E7SGrkLUK+XFomyQnIHwgXfC8Cz9L+D+2JZlmj3AXv9u4RyooPaK4bGzieSMbPy350A0OjRo0Bo0aNAaNGjQGjRo0Bo0aNAaNGjQGjRo0Bo0aNAaNGjQGjRo0Bo0aNAaNGuSv10HWjRo0Bo0aNAaNVvbfbcW1TOXKqJGKliaqwAPOjdegJ8tJf/V22yAyOJIUPXBYjIKB8xPtV6Cm7X+IhLu225YptYFd52WwXw5K5fdjHINcsQRYF3nF7juJN5u4gikBgqoMttESyx92oPEpIZsvIC+SeU6V3IQkMZCrYgBmMW4DSh75AZVbrdhx1Hh1uvgHJ43llSppcGYrGyRhACIlQMB8qdevJ69AAu+wd2XjCubkQKGJFZAi1evRhz7HIeR1ZapoFP7dKWII7iLAC7UZyZZi6NkAq3sw8iTc6DDf+IfxnJs2WKFRmUMhZhYAyxAAvk3yfQD1Osn8Pqyw03hOTMC+Eaz2DG5yMhKsxGZDUG5AsgjX1ftbsiHcphPGsi81flxRo9Rxxr532p/4ePHPG+23T953TqqkKCVQRgeIUtjgWykcjjrYSbbtDE96kscm4fOKBC3BZyKxAY0BWR5yIALHz1cfAWykhmnEiMhcKcmBuVlLZvyfSRQOBwB1N6i+H/hCHblNzLULoTyX8V5FSGkJAZX4NYgm+vW2N72w673v+JNmiCMNGbxcm3axw33RV/d9eCGz0ai224WRQ6MGU9COmpdAaNJ9o9pRwgGQkAmhirMfXooJ/+R66y03x4kcrqQZohREkS0qr4sizFiDQwo8Xka4F6DT9t9qJtoHmf5UHrVkkKo/NiBrA/Gu8cBQNyH3RIyiydFRWRj9milMq4Ys5ZqHHJVdO/GXxDHNGY0WRjHKp8IDBwAbvEkqAGDDMLlS11GqLaFN1uIkRyWLR+FRwsaZRljL5FkDihTWR04sHOytjLtf2ebbiUxmVEkZnJVleQD/SHvCviAW/lIJHU39Q1gO3uxe52853O57xWk27QIBhiYmDKi+P71AeAADkhdb/AEBo0aNAaNGjQGjRo0Bo0aNAaNGjQGjRo0Bo0q3aUIOJljDehdb/AEvTCOCLBBHqOdB1o1HuJ1RWdyFVQWYnoABZOvlva/7RLM7lN5bG6ilxReB4a/Evyt6sG0H1bRo0aA0apd78QiLdxbaRGAmH2ctjHIZWrDqp4FHzLV5asH36iVYjebKWHp58X6mif6ToKP463E0W3Z4wHjphJH3ZYkYubDB1K9APqRyBZ18u2U3ickSNJIyKVkjHeCyDEy4IBGSH6MqDlWONKzfdtLDZxJbBEWizk4gUx+ZrrqR1Og+TdgfDcz7h9w+ezWI19ot5GhGqsGFMx8TFkJ5daZrFfVOzNwndJQCBQExPhxIFY0aI9vajpfZVI0ckpJdg0kSG8Y14F10zxcWTzZNcaqPj7aMy7fBfD36M2OQbMKe7Nr1HqCCehHKjQWuz27BpJtu8LRz4SDqcjiFJDg1iVCkUD5nz01BvXBCzIIyTQKtkhPkMqBB9iBflZ1QbjZbiLZyRjoQWyRgjR8lmvmuVAvEnxFq4IrQHGdJY2HA8DfmitY9CMh7gjQT7zdLGhdroVwOpJICge5JAHudLbHaPmZZSDIwChR8sa3eIPUkmrbzocCtJbGQzNt8/9HH3jD1kP2an0r97x616avdBT9soQ8TviYY3ybjlCUeMMfIqM7PmOvI6WU0CspRlBUiiK4rRvYBJG6Ho6sp/MEaqewdyVjgBNxyopjP4SUD4H14yKn0FHmiQp9iG2+5eGAk5HoRa14cmb0KZAXYy6c/d82/xHN36mVlRB9mycBLyAZ8iCzOKKBVON5izjkdDsXVDuXJAQSFmcmhwiZc+i0QfLg+9YntftFv2h51Xug3COYwWXFeJHjJzZOt0AUAUgg5roPoO+gZ0Ko5jY14wASBYugeLIsX5XevnPa/YciuyLDNJme7RhGoS7p2bB7AZepOIYAdKJO67E7QzVYpG+3VAZB19ssgoUgnmxx19NM9obkriqV3khpb5A82Y/wAKjn3NDz0HyNuzJRuBCIm70l7UxMyIKBDqQLZrFZ5daHTxa2PYXw5FtADMrlj3JBUOyxFM2stbUxLHI8KfCK4s7Da7ZUFDknlmPzMfUnzP+XQcam0FBPEd5mjCIwpIlOLYtQR/DxSnnHKz0P5aDVfLtzExeJSQTbxqQMj+JbIUN69Mr55rTG03iSXieR1Ughl+qnkf8dAxo0aNAaNU/aXxBHErMAXxIBI4UMTiBkepvgqmTD00mfi+GOMPuGRHJb7ONu8YLZotQ8PAvkD068aDSaNcxSBgGUgggEEdCDyCNdaA0aNGgNGjRoK/tHtAoVjjXvJnBKpdAAdWdqOKA8XRJ8gdRx9k587hzKx+7ysQ9hGDTD3fI/Tprn4eTJO/ai89Pf8ABz3Si+QApuvVmPnq20EK7VAKCKB6YitLv2VHeSDu2/FH4T+Y+VvowI09pfd7xI6zNX0ABLN64qLJ/IaCj7a3joFSYAhbe1FCcrXdxgfdcuQSL5C8WCwW47I2hihRGOTAeNvxOeXb82JP56ru25jLEwSCYsKaNsVFOviRqZg3DAeWqrf9s7zvG7tHROKVoJWI4F8qpB5vodBstGjRoMv8WdiCSWCc1jEQJOCfCGV7qxaiiCP4r5xos77ZLHhNnI+DR4XbYKXHeHIDIjC+XJoX66v9VMmyaFu8gBIqmhy8JFk3HZxR+TxwrdDXUBaRuCAQQQRYI5BHtpDt03EYh801xL/UDkf6Vyb8tcbeFJBnC7xGzkF4pupDRsCoa+vAPvrmCCU7gNKFISNgrLYBLMuVqbogKPM9T00HcSr+1Nz4lhQIvopZsyPUEhAT5Yj107uIFdSjqGVhRVhYP5aqu0Nuu4nSM3jBbuykqQ7CkUMpBHBLMAR9y7Daj7E30MaNGzDvY3wkJJYuwUEMW5JJSjV8XXFVoO40Msc+2ZwzR0oa7JUqCvee92rfiAJ4yodfDMocTuFwyma0Ioq4SNJL+rqSD5ggjg66bdp3qSq3BAjk4IIBP2TEEXWWS/1+2m5tqQ4kj4YkBx5OvSz/ABKOh/L6BX/D0YDyD7yKEPPkJdwV/sQdWu/VihwJDCmFeZBDV9DVH2OqvsMDv9ywN5lSPbFpYz/dCfz1eaCOCUOqsvRgCPoRY1j9g8gm/ZkTnbPIIzXhQOCUdrrhY37tVW8iG5FHHRbJu6kMJ4U28X06uv1UkkD8JFXRqWOGKASvwoZmkkYnqaAsn2UAD0AA0FT2y6xpDtFt2ks434pEQqZMj/GzKGY+TsdPr2Xnm0p+0kx5Q/u8bwCNV2CWORHOR4rjXvZEBJbcOCHlrEHqkY+RT6HksR6sR5DVnoPmHauxbaToiC1ZwyxKOVYkfbbZT4WAbEybfoKyAFg62vw+rv8Aaym3VFiHTqtd8eABbSCjQr7MatN5KER3P3FZv0BOoexocIIlJshFyPqxFsfzJJ/PQOart32c72RPIrXa40FX0BWvGPWzzzVcVY6R7Q3pRo40UNJIWoE0AFFsxIBNA4jgdWGggi7YCOItxUUjfKb8En8jHz/gPPpY50zvdiHplOEq/K46j2I+8h81P1FEAhKfsQy5NLI2bDHwVgq/hwYMr+pLgk+w4CDdlb2Af+VlicD/AEUuSpXsfGyn+UhR+HQWE+/3K8fswPq6SZKP6aDn1oD8zpdtzCy3NMXP/wCJQyG+fD3I+0YkXw131qtMR9ryKB3+2lQ+ZiqZfyx8dfVBqHd9s7J1DTMqgdDMjRlfpmoI0HUMchjVY9rFEq2EEjAYCiBSKpA4+7Y69dL9jfB8MLmRwJZLuyPCDzyFN+Lkiz0HAoca9i3u2IHc79VHp3ySA/6+TfoRqDtRImhfvN3G0v3SzqsY5BChLIAIGOVMwsm9BqF9B5a61842Ha80Egj2u3jEGY7xsjMzMSqlrjPgAAA+U9LoDX0YaD3Ro0aA1xODi1daNfprwTLdZC7rqOvp9dd6BTs7FNvHZAVY058gAo5v0rUH+KOaKbeVk/FaKSPUKzBv1rSe++zieFvkGLJ7xZKXU/yCxX4a686vtBXy9rL3RkQEsGCBD4W7wkBVYEWpsjmuhvkak2Gxwt3bOVvmev8AZQfdQeS/mSSSSj2vEqbiCUsQCxVlAvvCEcxigLJW2Ir/AIcPQdpIzhDkjkWFdSpPriTw3vRNaB3Ro0aA0ah3O5SNS8jKiLyWYgAfUnSS9rZ/uYZHH4yO7T9XpiPdVbQWejVHvNy/RpCrCrjgCkrf4pJPCB7kIfS9KSlWXLvaA64SzTHjreLKq/oRoLnd9mhm7xGMctVmteIeQcHhx9eRZoi9UW97c3CyHbp3MsvhDMiyDu76FkGfPtlxYJ46xr2cm6x5l7tsqduHcCrKAchOQMzZ5FCiG1c7PsTaxx4pDEEqySAcucrZjZbnmyT66Cj2+2egDOpRSTLt8jG5Yk2XkamcHkmwqvwRS8F39t2Tpg0aAEUERVckDkY9zkfLSEvdO6FS6JdRp3mOfTGzITgOhxjGVMt1eOvd7sxfdAuXJFqk0pC2t4ks4zYjxY+FQotuOGBp+1IhcEcMa5DxREBno+GzBGCQp6W5UDz1xH+3pH3YDMpFd4UQyIOeQO/OdCgMrPmc+dXHw/2Qu2jxCoGY5NgABdAdaBaq6n+woCwnTJSASpPQjqD5HQZb4f7QT9pWLgMImjPDAt3bKwOLeJT9o2QayLU2Qyk63WK7BhD9otIcQRE9qvk57pZL/qBr21tdAvvdosi4tfWwRwVI6FT5Eap02j98F3UnepYMHAVSy8/aKPmlFZA/LxYVStm03HaKK2At5PwILI9MvJQfViNVHa25LKyy2aq4YDb3wUBlOOLE0Rji18gnQXO63yRkKTbnkIoLMffEc179B66Rl7fVGqRMPW5Ish9VD5foDqo7NVlyj7tkkdmaQKftJeSt5dUiFUJCciBxzybhdoUS3kWFF6iIKqgehdgSefMY3oPO1d0k20fu3VllCxBhz+8ZY/18XTVuooUPLWI+I0cYyxZGniYmTCNpAkiSYrwGc0pADL961YHrsNjvUlQPGbU+xBB9GU0VPsQCNBLM9KSK4BPPT+wJ/trNfC3aCyzStK17gsyL1C92ptRGD0NMC4PisjIAYgadhfGq/e9jxujBQI3JDK6Cirj5W44v1/ELBscaCx0apuxu3VkiQy/ZyG1IawpdSUYIx4bxA0Lv1GrnQGjRo0EUu2RvmRW+oB1zDtI1+VEX+VQP8hqfRoDRo0aA1j/ibtZxue5EkyQpCXkaCPN8mbBVLFSsYA8ZJrjmwBrYazXbvYR+33Ec8sTFQ9KaGUanHLi2X1U8H9KDOQbKJVjXutvJ3Tpi/dC5InJV7HlIDRLeT5cAca3XYjsYIixybEAt61xf59dYDs3ZyyQtuFIhjjp8XUhhyNwU5IpUyrnrVcddbqDtGCNVRWJVQFGKs3AFDkA6B3d7ZZFKsLB/740t2btpIxgzh0ApSQQ4HkD5NQ8+PLr111/isNWXCj1a1/zA1x2puTiqRnxyWAw5xWrd/wAh09WKjz0CkKDcyyM4bCM93EeRZ4Z3Ug3d0oI/CaPiOot32ezyhRLI3dr3gyK0sl1F8qgkcPYJPFeukoe3Vgdogh4S1jBBbMI8pXECx4RQNm8DQ6Zedm9tNUthTPKA0S3WTY4gc/6MUGDXyC3n1DS7HdiRA44uwRfysCVZT7hgQfppKHe7iRQ8UcXdtymbsGK+RICGrHNX0I0ptEAh72EYqVKyxyeHLC0clvuuMSMuQ1C/Ijvs7tQxxIkkM+aKFOMRYGuAQVscgA0CautAztezmZxNuKaQcog5SH+XjxPXVzz6BRxr3d7m8bkMaMD4Ard8/Tp94CuoC5cjldWmqPtbdxbRGbNBLIQAZWFm2AuuCUQEtiKAAPTroI4+xs3LElE+4jBGKdLKiiqljyS2bG+q9NS7vs5JJFiIyVQHkLksSLpF56BiGJryWujarBP2bhYaDcSUSZAVd2brbSi8LPAJIA4AoADR2F2ijlpoGaQ4IssDOJJEALspR8jmLZuMiD5EFSpCyJMjNRIMrFARwVij8LkehLFgCPxqfLXXa24jUYMQsESq0tDr5RxgDqSQPCOT4Vo56zvZnxVGngAdpQkaeJHRVpbYsXAAYuWtbHQWV66Vl7QK+KU5sGyCRKzWx++0uNZ0K+zDYAAKQBkQeDHJ5GWpnwCoAD3AsuqgXg05JLc8A+JiFGrLsfYF+eiG7YG8gWyKoepDHl5Ty56cVjXdnxqV7yRJZAAQsMcT4m+SCSMfEeoLEMfnZxVMdp9syN4Gj7lTX7ySNAP5vtAzfyCh/EemgtNz2i7SCLb49GGVeEEUCfdUHp1Yqt8MVj3ITaJJi9O4MjyPRxVVAaRuKPAsX1Y106VOw7ViFrHMJCaDDa/byMR0HeABEUC/AqjG+CNVnxPu9uYhHPAFBZJO7kZ5ZZSKC5Qq2cpBYABslvHkcHQRdh79JdzLPDuEYqit4QWUyFpXZLUWfCzLxd1Y5StaDcduSSrZSaFaJEUYDbmWvSuIYzXzNixv7hHOX7G7L3TNmm0eKIIyMsmEbsAQVAiSo0UENUY/FZc8g2e07XEamKUxxKeDGYDEWsclvs2D36iNL9tBo4twgjCwAxxfeZR4mc8lE/FITeTc0bHWysGzhZiREVDAkFxzHAPvLGD+8lP3nPnZPQIa2PtbaAgybgMeiqAUv+ENI2RHlipUHpWrHb/E6Mo7tY4o/lBncxgGwoAAQr1NVkDoLeGFNuuKK7Mxs/eeRuLLMfPpyxAHA4GqybdKsmUlzTA+GJBaQ8eZqg1c5N4jziADWkRv3kyZ9yjRqBmICO7X3aRJO9A9SQBQJOrfabSJGw7pYHNkGE0r+vIAyYdSrD9RzoENrtUGRaRo8rtY4mxo+TPIjM1c/hWvu65i267U/tMEiybeiJ1AjH4akBRVBMagggi8T18IBtpJJ4ixLCWIAtyAriuTyPCeOnA9CdUHxVvtu0BdT45xPCYwPFLSvE6MnVmWSlHUhiADTGw1+4hDriSwH8LMp/VSDqvfsl+MN1uEryuNwfrmjN+hGuey+1gQiS4rIQBYbJHYDxBW48Q58LANweKF6Y3HaqKcVuR/wR+I/wBRukHuxA0FftuztxCZeYZ45WyMeJjxJAD1y6tkfEQQossfPUK9oxRsEWT9mk8oZyO7b2VrK/lG1DzXUzbgSn7Rmfy7mDJkHX53UAMfZiF9j116vZUbmjBMiEg0JAij08KSDj2rQWWy34fgjF6vGwbHqpHDL05HqLAPGnNY3tzsV4laXayvSHJ4ycyrADxoT4w+PVbIcHkHkNd9kdsiQIH4ZuAfusQLIHo1eLHnjkFhzoLfRo0aA0aNGgNVPxPvu627nHNnBRUPRiQbv+ELbH2B89Wp18/+Ku3DNKYoWBULjmDdMHVpRwDXhxANH7/TzCfslpsoFkfOGWZi1qAxZY0ZMiKBAcGxiLZfTjW4dwoJJoAWSfIeevnO07fJjiyQCpTKp9acmVRVmwzVyEFD051qZ+1E3AEYbGN1bM8WegCKTaliCTxdY+9gLXa9oRyEqpOQAJVlZTR6GmAJHvqt7N2lSSqfuMAg8liP2gAF/jJX6IB5aQ2UywtNLkHd1jMZchbja2DOx+UZMVPAHgXizrzatLCsbEuZdxE4tzbCTPOMUfILJIa4ACdABwFP2yZGc143LOaFk2pcFgigsRikaqyrQGYYlqvjboEziWBu8RAV4HzchVFiwpUYZHhMkoDxMWxuVyXuHEgRSIwGOQjQ4Wsi2e8d26AEsoW/deQqjpSREd3MrL0ZpUKKhLEeOSQStwQpOVEkjgNBsHT9kkSVs4AzQhh1cWsbdPSUul+ig+50esMN/W1khjAYsAYliAqJiSHUG8R3brkG/iBAoDSY2naD20csiJkwCoAV4JHnKSLqyL4JI8tBeLt4JJHjVd2ZIypIO5nQ4szAN++6Eq1A0TXSiCeH7Ki2VtDNKJWJJEjGbvB/Hkcgo/EGFe/Q3O9iMKzSwoWd8SUFAFhSlqAstjVkmyFAsVqq7N38jmR3iydCKOJXBTkCPFR6KpK/xC/UhF252vuVjZTs5yoCkybSVCet+DLF/KjwOvXz0h2du23CK8McsxoFVn7tSl+ZczGVMq6rY44XWg3varrH3i8pkviEZYYs2IKgMCQLFn0B9RpPYrJulVnVwYzjZPdveRV6lTqtCyABZocVoEZ9q9CR4niYcZxy7pz7ilAYrf4lrXW0XdykmPdTYqSKRIVyo1yZRI1f0g6f3biOTuysrVZyO4lFC+OS1Hjzvg9QBzqLcR7dYUmkjBBKli0YcoOOCX5B5HWyTwBZGgj7XTcpGQ86EH7sqpKW9ljWKPI37+/Fap9rvdyi1K6wo5kwbbRwqQq5UMXWQuxoGwuIHmavVhO+3jYsTEsYEokYLiq8lRkfP51BvjpyOhVHY8k8XeZrHEsSjKRcz4QGBQKFKgMWGV8rRqyG0DCdn7gNJ3+5knjQLnGZFiIJojBoFjyJusXAshaPiNe7WDa97jt40h70lJPlVmocnxDl1bEhoy3PXoKdYdxtqXEsuBILgkR22DM13j1rLIAcetQbmX9oRTAJBbMTTDGRG+8BIQGViBjyCADifDWgt27TmhbGaFpF+7NCAQf50JBQ/S19x01LB29BIOMj7d25r9FI/vrObnavC32cgRvsgyq0mNlWHhRWVBWIPCHLngabi7PlwVtxNOLVMjINs+JYEFOIeaNC+hvQJ/Eawd/tpY1WNg8mUlPFZMbsASFtgabpzq57Ndp3fvAJIJY0ZfB9nYPNEjxCsSGPJ5PTEDP7jYblzGDvGREZCAFgIUgAhSqKrg1YIBHhJ55rTTpuQO5eZgy0AbaiSRiB3eDUbChnkHl4T10EHxK00jyR7WOOMQKVWXEsWYgkxhFGHdnwqRKQDZIAxB0b34kjin+1kVKdZAhIUgBWLtTY4308VffPSr5PwpAJBLHCZ8ge8kKozEkhqUuKwPlh0N2dXHYPYSpHGzoqeFldGUUbalABJCqePCOvHTnQZp/ibdbvNNpGGjZb79yQD4j3mEbFfs8DiC5UmiaOutlIrBm3QK7qluWUVlRGLwS0BGpYfumx5NA/eNvKNurtlt1EJysdCuJCviF+ithwfvC/K5HZsMbhe6uNsaGIKqw6eeVmgTwflsnQVcDRzl+9BmRowkoQAg0bRpI6EgkHIDJYN3xQxrd4m3gADbiNV5rLbqXPXqgi5YeoI+mpZPg/s9XKNtASSaZ0j8fh8fiZbUXXNg8iuBQRPwpt4403G1QEPalXiXIMwZUIACsjglFJUrx4ieNBZ7ftKFhXfBhx+/YEV6iBDf5PjWrSTtalIjcsT1kcqKockL0QAA8sFA6+I8HMt2DPLGKml27F2IH7RKrNz4cQwIxIsYhQehFAhdcRfDk01o243BwETF5Ion8XHQSrxR8QPkFJI5Gg02w7fTKRiGIpbIBqwAtsxoKW9yOFBNWBqnhMkKxd4qKGfKu8i4UbjvIcRkLxgJjNeeI5AvSm6+HJI3Evezbh2ZFjdpMwAbyEcXdsiAAfMaHtWrAjcxwuqIVjprUwopAa2ayrAGyXJKqKJ8z1DYbHfRzLlGwYWQfIgjghlPKsDwQQCNM6+ZN3uJKpFLuSY3R9vK6kcKKcWWC4rTAHkiwASNXO27aUHxw7yMKaLCYyIW5yW+8N1VVV+VXxoNpo1lzulkpEZ1JPBlmlUnoSMAwfKgeOK689DLBuQpNh4wfwvIxy6HwyKL6j5QenI0Ft25/6eb5v3Unymm+U9D5HWFi+GztdrHLMA0geHID5QpIUmifMkeHoOPPnWp7TZW28gG5LERyCw0ZyOLcEBevI6V01VfGfaDyYwxMpV4y7LwWY0XRf4RirPfngRwSLBzZ/DkUkUbqWSTBbcEk5AYnm8uoPAIB1Ubv4Ymhru1EignhDgxBILZMBmRfQC9ar4b3QkgDDoSW/J6lX/Zca67Z7WEAXwM5c0FX+5+g40GB2+4kjxV+SjEkEBVUqcoyQLUXRPKg2eovVlvu3m3KRRGI95IxCDxKGtZENnxYoOb5vwtx0B2cJSeNHK8MoIy+ZbHqOh+h1Q73suLazRTxgli5HdrWT5KVJXpZF2cj08+mgV7Q7DmjMGEiF7ESkJj3QAMnHiNraDirJryvUM/w/OshgSZMZwZHfAqaQixw1k5OpFEX4uRQu4m3sj7mMd0cUV2xLLkCRiHPJAABZasnx2a4tEdtSgybjulcMRDAA55IPIFrzbdW4+UCuLIVU3Ze4Z9yxET/s6iMF+VIEOQwQggEB1N8C8hyOdS7XsGaSONst2txxihJCOiKL55s1ZvzPlp3c7qURybfAFwpk3UgYUVYgyBOhDlCQoaqAHJrV1B25mqvFt53jYAqwVFBBFjwu6sPzA0Fxryte6S7U3pjChFykkOKL0F0SSx8lABJ8/IWSBoHK0aqH7NiKZ7lu+4sl/wB35dI/kAvoTZrqT11Dvdn3KtLtVVe7GRjThZRyXUr8oYjlWHOXXiwQse0NjC/imRGCg8uBQHU9dLzdpbV1ZWeNoyOb+Qg/xfKf11Ht3XcSM5NwxiMoPuszKsmbetKUx9DkfQiz3E4Rcj8ook+g8z9AOdBDt9nDQZEjooqgqBRQcqBXGOvd9s84+7Vu7BocAfLxYA8rHHtqh7M7ZiXfS7aJskbA0qmo5SryMMvlp0CvQ6EMT83DXxH2lw8CF1kMbv3i/wCjoWpI+Y2aFAH5lvqLB1tszYgNH3dc0gJNfJVkigaN+o1VdrTqrsJi5XEVGhbxEi6VfvfLWRKqt8ckkZvcwRh/ssO67vKJLp1WVWYDHgqv2JcAcDC/XTsfxFuGHhasC6FsbHhLQSMwPzFZULLRFgke+g0R30N4MvdlMgGYG1PUEtVKWAJ5YEivXXHaLEd3yZMz3TFuFy8WLFOnziuAfLyF6RiWPct3RYRSHMSxmPk14ZRG98BiFPBsA8izxeDsSHve+wHeC+fqQSaHFkgGz56BPbdi4xyd7T2csEGIXGyAv3uTyeepNVpV4IyruwWOSOlBBLAHIMD8oc+KiQwoY3660+qqb4egaQuyk5EMVyOBYGwcel3fTrZvQUW32b94WqTEnwYNkBSghnJfEAfaDLqcrpTWmYd5uVRHZlpmcYyXZANIECgli1fNzwbo6f7bUxRu6si5EBi4tQG4Y42oJPFknoPOq1Wb/eRq0MayGWVmePjlQz05JAIJAx8mJrK7IOgc7KeCTu5e7SSV8nyUhgDwrMoLEqOa9RZurOu9wjM7S0wUwnjJ+SAxBWlsVfXqb4HGqvcbaKAv30ylrEjgK4B4jjGPjI7whU5JPNEAaZ2Mm53CLkrBcyc2xUlT4hwrG65UHm/CfcA5sNxAziIDOQZ2SuXQgsSx5rIL/s+1VG42ctqsEcokdnBlZVWFQVwyMYPy8ABK8WKlieDrWJCQ5Ngqf4fEDx9704vp189Gy3ayqGW/MEHgqQaII8iDoKGSAwo6xnJwoZ1CUBZVS3DZAcMwUG69eATdMvhjd5CzKHjLMVRmIxxYi68VHpQJWudaWtQbvZJIKdQw5HPUdOh6jkA8eg0Gb7JjRZXeGQiFQqyMSSGdRmzs182gosa5IsG9O73dzLTqqysHde7jkrIG8BZIUPRBII6XzwLuNps0iQJGqog6KooDz6aW3PYsElZxKaIIHQWOlgcH870FftftFQiAA/ai8BG0RI4BHiK2DV/nXNEilxLmWLupIuR3RZ1Ia6IGK23Nla6+tatdv2dHGpVFxBuyCbskm7Nm7JOo9r2THG5kAYtjgCzFiFuyASSeT19aHoNArL2THLEveBZOFIJRceCDYUDz61zRPFaro/h8Ru77a0YC8HTOPLqGTLxDz4Vl62RetNHCq3iAMjZodTwLPvwNSaDHS7yVRlL38UiswIVT3LkEKCpFqqNYNydOSRxpXbbNoNwjNRSONnsMFEjOSgVb5akPCilsqLFDW71XTbJ0ttuVU+cbX3bfSjaE+o45JKk6DL/DHazQllkjdIB3g71lIWkJKMSAR4kJB58JjA8+HNx2qJJohOoWJmYAZWOF4LmhRzDLXIBjPJvTssDylCyJErE5eIkmQAhAy0FdQwsG7NJxV6R7L2CmRrjDIlpGHIA9Cx63YAFizyTXOgvm7VgRQQ64dLXlRQPpwBwf01TJ2mpLbl+SLSBObrzJ61ZHJF8A9eNMb7bjvEiaxFWTSSMTlzQQMx4uga86vy0fs5klkk7tlERpAFCs7CvFZGJHAo8jp0o6BAzn90QVnnIaV2pcY/PzPkCK9eOAQdc/4nAJWYMmO2XGGPIWzVy9dar73PHPlqZY5VTIENLuSQ5AJxAGPzg4qB/az1x152dCsjAZ3t9soJZfCrP8xawTwSMjz0qrDnQLbl0WNYmY5zkzbhgDYjFlrroPKxxYb10rut1uZWMkEyxxN8i51SgUOK4sC68r1MHLstM3/mm7tQbLrCuXIYngmiSCDYUkG9auLs9lUKszqAAAFWOgBwALUn++gf1TdubwQyQSt8n2ysf/ANbScDzP2Z1c6X3mzSVCkih0PUNz/wDB99BlIJ23TIA8sFB1MLOVKvkxstEcZaUcJmKAN5eUu+nePdSw94Mp41MbyS4oiKrLIFi4XINichye954jAPW27I3cEhSH9mMVKqTOtSRoFYYFVAzYOQwaxYLA88nqDsrazyK+4jMsyl8XmoglfC4QA4UKvGvfkgkBRfC/ba7aT9k3kZhjdIkikmIaOVkQRkd78jZIq4jqaNgE1q93uzlUxJtd3DFCjGWVHCuWiZ8iq2aSMLaihXTkAae32x26LjnHCrc4HHu28+Yzx15taPvqs33w8i0WgVwGDWqiYX+Jkk+0r2jYn20GU+I968kU+1hfvt3Puu8gO2uhFn9+cKqgiMMp8Rqwt1ojLpkryEzjKOVWfnjBgzMTfBoIT5IDrX7/AOJo9ogkmeOVPlAhSpFJIxAjLksD045FDgiytV2hs91upY9xFszEGxzE7oGK2pBwRjiwxHW+KBHoFciMWV1/eFlKt8uOQ7tTXkO77xQPusGXoRqXaCRoXbgUu6c8AFqk7zMgCqJkbnj5PMk6IttuI/BuNtL4aAZbkQi8lsx21CQgkEAlchz59J2VOCzNt3UPkiWyhRGQApm8VYhfEVYHxcUQToItzv3bcMUDAXI3BKkBiVBvhlZrC0BY5PTnW3+H+2kmRFLp32PjjzDMKOJJHB9DyB11m/2TcSROriI2XvcSyJ4WIKd4Vj4JC44qCtUL5GWrn4d7Li2yY7cGVz80pAUHgeYFBf4UH/XQaPRpNtlnRkYki6xJQC+PI3dcXfmdQCZoyyoHmVOosF14sAEkZmvU3yOToLF0BBBAIIIIPII871DFso1IKxopUEKQoFAkFgOOASASPYaV23bMb8AOGqyrDlRz8wvw9PP1Gu4u0sxaRyMPUBQP9phoHJIVYEMoIIoggGx6a60n+0SsPDDj694yj06YZWf01y20kf8AeS0v4Y1xv2LWWr6Y6B7S02zBbNSUeqsfe9Aw6MB78izRF65j7NQdDIPbvZK/IZUNdbjbMVURuUxP1sdKN3+ug5ymB+VHHqCUP0xIP63ruDeKxAJxf8DUGH5ef1FjUG4yQqTJJXQ0qso46sMcgPofPyGu1YOB9qpu6oLwR5i75GgdvVd2vNGuAdpAxNIsZbJjRvwr8wAs8ggambaE19rJxfIxF/ljWuB3MJ5ZVZuSWbxHp1JN109umgTl7VnUOx2rsoNJTxqzDjkhnAUdfO+nA02m/YgEQSG/Roj/AH7ytNuiuOQGHB5oj1GoG2C2SjPGT1wPHv4SCt+9XoPRuHrmI/0spr62R/a9SQTZfdZTxww/6EjUH+H380krf14/7mOuV3UMYIB6GjiGc3Q61Zuq66Al3RZ8I5IlYfMreNh7YBhXHN3+WoYkaQ07ycc+BHhU+nJJY/QN9RqyikDAMpBB5BHnqCbfxI2LOoaronmvWtBym3JUjEKPlxPiUqDx4eALH/Z0mdgi0TE988xteNAAUSQ3T0HrpiTtAkjuV7zpfzKK45zquB5CzqYTSADKOzXODAgGzx4sT0rn66CFI4lolWYqp8Th3YKbJ8TAnz6flqKP9lLYq0ZK/cD+EEcfJeNjjysaa7+Q/LER7uwA/LHI/wCWuCzEjOC66EFWr1IujX99BDuWgskNTnn7IkuT8t4reXSuh6aUiijYSIkoVnsyB4sHawFBIAjY+mWrWPdC8WVkI9QSvsQwGPP6+o0xwfTQUM3ZTrLHIpD93GUWMExtiMeQbOXSqNfN1HN2SdoEgEwzD2Kix+hI00zqLsgULNnoP+muo3DAEEEEWCOhGgq92hQre5kViaHhQoTx1GHAvj5h1668QBmIO7JfzRDGAPLhaLfqTzp/a7NI7xBs1ZJLMa4FsxJP66Ql2k1YlIJ19ZLVq96RwT7ivoNBLPto+skr16GUqD5cgEA/Q6lIgkXD7J0A+XwsAB7dONLQSQLYaJYmBogoAD7hgKZT6/rR400N/H0W2Poik/3qv1Ogh7tQuMMK4sObARKPqKs8eVfpriXsZcUwCo6GwVGI5oGq5XgUCOnuLBmG/cnwwS/UmMD/AH7/AEGvU7RA4lUow9iyH+Vqo/Q0fbQLRwqKDyyK45pnHvVGhf5V76fETV4ZCfqAf8q1yJopfD4X9iLH9x19tQ7nbwoLKlAepjyUfVsOg9zoJW2rnrM49lCAf7pP99dJsUHOOR9W8R/U3pKL9mPSXLiv37N7eb8H366ktOANy1E0oyQm745xJPpyToHV26g2FUH1AF65STxFS6k8EKPmA9+ef0GlYd0AL7x5RdeFATZ5HKgD8+mme/NWEc35UAfP1P8A3eg8cu/A8A/F97y6CuPPk/pqWGEKAqigP+/zPvqNNwSa7tx7mq/sx1wssrE0mA9XIJPI6KpPlfUjy40E08yoLdlUerEAf31XYxOS23Cd4tEulANRFozDg2L45rg+mnodtRLElmNcnyrpQ6D/AL66Y0CB7URa724bArvCoH0yBK37XemoNyji0ZWANWpBF+nHnqWtKbjs6N2zK+KqsMykjyBoi699BJNnYxKAVySCTfsLGuRC3QyP060g59R4bvj6c6jHZcXNoGugS/jJA5AtrNA816868XasBiszigByFYj8yLJr1J0E1pEOSFyPVj1NE9T1ND9B7akMYN8A3146+X+Wkp+yEkUib7QnE2eKxbNMR0BDc35+flqFth3ZyCCUAfdCJIvlwRipH6Ee90AePZ8V33aXd3iOvr066ljhVeFUAewrVd+0KtZJuF9Pne/9Rmr860d9AyNnkqqST32a+123l/bQMbjZxi3vuzXLKcRQFCx8poeo41FHKzGklz9wgI/Nrqz7fpoifbjGips0p5Iv0BPAOrHQIxbEsv2rOxPVSQB9KUAEe3P56cijCgKoAA4AAoD6DUcqOejBR9LPl6/nrjuZOakBPuooe9Ag3+egJdkCbVmQ9fAevrakFSfetRz9n22YkcOPlN2o9RjwCD09eBRB50xDEwNs5Y/SgPyH/G9TaBCHelTjNStdBuiP6YmzRr7pN9eoF6eVr5HI0vut1GvhY2SCcQCzEcX4QCT1Hl56Vh7OjJJ7hFUjoeDfB+UcD9b0Fnrw6pk2niYxowUHHHNkuhZZPKiSRRoErY62fF2+3vxpIr/ikL2OPKTIj8g2gu9KS9mQsSWijJPUlFJP1NaVRIKsTsR/77EenXLUy9kxeebfzySPX0yY0fcaD1ux9uaBgi4uvAvn18tdt2ZCesUZ6D5R0AoeXpxqeOKuhPQDkk9Pr5++pNAp/iCdPGPrG4/5deHfX8kcjepoKP8AbK3+V6c0aBHvJ26Iie7MWP8AqqKP+sNejYZcysXPoLVP9UHn+onTujQcqoAoCgOgGoG3qAE2TX4VZvPHyBs35aZ0aBTcQLMgDpankZDlT5EAiww6g+VajVp1oFUlH4gcG/NSKvp0I+mn9eDQITO5AygDDzGSk9PIEBTz7jXveuq2kFV1XJQfyqwT7Ege+n9Ggh225WQWpv1HQg+hB5B9jqWtZb4w+Zf5T/nq+7I/cRfyJ/kNA5o0aNB4zUL9NKf4knkHPsI3/wD505o0CP8AiPkI5ifTAj+5pfzutMB2xvHxc+G/056am0aBaNGZSJQov7qk8f1cX+QGi4oRVogJJ5IFnzPPU6Z0tJ+8T6P/AMug8i7Qib5ZYzxfDDp09fXXj9oxg45W3ooLEfUKDX56Yl6a6GgWYs5K4sq8jLIAn+WrIHXk0fT1DCKAAB0HGutGgjmhV1KsAVYEEHoQeCNJSIVZVWdg3OKNiwI9+M6Hrl1rn1sG1QfCPSX+b/i2gs1lmDU0aspIGSNyPcqwFD6MT7a9O4kCl2TgV4V5evMmuCa5xF9OLJrTmjQQQ7tGGSsCP8vr6fnpfcjcBiyNEy/gZWDH2zzIH+rp2TodQb/5P6k/310Hux3iyoHU8HqDwynzVh1DDoQeh0xrM7b/AO6S/wDsp/za02gK0aNVXxN/6d/oP8xoHZ1jHifAV1LVx+Z1X7LZwupbbu6qbFxuwTpVqptKHliK1hewf/Uv9F/z19S0FZCu6TgmKZfI8xvXv8ys3uMR7DVhExIBIKk9QasfpxrvR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data:image/jpeg;base64,/9j/4AAQSkZJRgABAQAAAQABAAD/2wCEAAkGBxQTEhUUExQVFhQWGBUZGBgXGRwcGxkdIBsXGBkgHRwhHiggHh0lHBwbITEiJSktLi4uHB8zODMsNygtLisBCgoKBQUFDgUFDisZExkrKysrKysrKysrKysrKysrKysrKysrKysrKysrKysrKysrKysrKysrKysrKysrKysrK//AABEIAKkBKwMBIgACEQEDEQH/xAAbAAACAwEBAQAAAAAAAAAAAAAABAMFBgIBB//EAEQQAAICAQMBBgMFBgIIBQUAAAECAxESAAQhMQUTIkFRYQYycSNCUoGRFDNicoKhFbFDkqKywcLR8AckNHPxFjVTg9L/xAAUAQEAAAAAAAAAAAAAAAAAAAAA/8QAFBEBAAAAAAAAAAAAAAAAAAAAAP/aAAwDAQACEQMRAD8A+46NGjQGjRo0Bo0aNAaNGol3SFsQ6lvw2L/TroJdGjRoDRo1kO2fi45yRbXAmI4zSyA4RmhYUCs2GS5c0tjryAGu17r4muz7Qidpl3E7SGrkLUK+XFomyQnIHwgXfC8Cz9L+D+2JZlmj3AXv9u4RyooPaK4bGzieSMbPy350A0OjRo0Bo0aNAaNGjQGjRo0Bo0aNAaNGjQGjRo0Bo0aNAaNGjQGjRo0Bo0aNAaNGuSv10HWjRo0Bo0aNAaNVvbfbcW1TOXKqJGKliaqwAPOjdegJ8tJf/V22yAyOJIUPXBYjIKB8xPtV6Cm7X+IhLu225YptYFd52WwXw5K5fdjHINcsQRYF3nF7juJN5u4gikBgqoMttESyx92oPEpIZsvIC+SeU6V3IQkMZCrYgBmMW4DSh75AZVbrdhx1Hh1uvgHJ43llSppcGYrGyRhACIlQMB8qdevJ69AAu+wd2XjCubkQKGJFZAi1evRhz7HIeR1ZapoFP7dKWII7iLAC7UZyZZi6NkAq3sw8iTc6DDf+IfxnJs2WKFRmUMhZhYAyxAAvk3yfQD1Osn8Pqyw03hOTMC+Eaz2DG5yMhKsxGZDUG5AsgjX1ftbsiHcphPGsi81flxRo9Rxxr532p/4ePHPG+23T953TqqkKCVQRgeIUtjgWykcjjrYSbbtDE96kscm4fOKBC3BZyKxAY0BWR5yIALHz1cfAWykhmnEiMhcKcmBuVlLZvyfSRQOBwB1N6i+H/hCHblNzLULoTyX8V5FSGkJAZX4NYgm+vW2N72w673v+JNmiCMNGbxcm3axw33RV/d9eCGz0ai224WRQ6MGU9COmpdAaNJ9o9pRwgGQkAmhirMfXooJ/+R66y03x4kcrqQZohREkS0qr4sizFiDQwo8Xka4F6DT9t9qJtoHmf5UHrVkkKo/NiBrA/Gu8cBQNyH3RIyiydFRWRj9milMq4Ys5ZqHHJVdO/GXxDHNGY0WRjHKp8IDBwAbvEkqAGDDMLlS11GqLaFN1uIkRyWLR+FRwsaZRljL5FkDihTWR04sHOytjLtf2ebbiUxmVEkZnJVleQD/SHvCviAW/lIJHU39Q1gO3uxe52853O57xWk27QIBhiYmDKi+P71AeAADkhdb/AEBo0aNAaNGjQGjRo0Bo0aNAaNGjQGjRo0Bo0q3aUIOJljDehdb/AEvTCOCLBBHqOdB1o1HuJ1RWdyFVQWYnoABZOvlva/7RLM7lN5bG6ilxReB4a/Evyt6sG0H1bRo0aA0apd78QiLdxbaRGAmH2ctjHIZWrDqp4FHzLV5asH36iVYjebKWHp58X6mif6ToKP463E0W3Z4wHjphJH3ZYkYubDB1K9APqRyBZ18u2U3ickSNJIyKVkjHeCyDEy4IBGSH6MqDlWONKzfdtLDZxJbBEWizk4gUx+ZrrqR1Og+TdgfDcz7h9w+ezWI19ot5GhGqsGFMx8TFkJ5daZrFfVOzNwndJQCBQExPhxIFY0aI9vajpfZVI0ckpJdg0kSG8Y14F10zxcWTzZNcaqPj7aMy7fBfD36M2OQbMKe7Nr1HqCCehHKjQWuz27BpJtu8LRz4SDqcjiFJDg1iVCkUD5nz01BvXBCzIIyTQKtkhPkMqBB9iBflZ1QbjZbiLZyRjoQWyRgjR8lmvmuVAvEnxFq4IrQHGdJY2HA8DfmitY9CMh7gjQT7zdLGhdroVwOpJICge5JAHudLbHaPmZZSDIwChR8sa3eIPUkmrbzocCtJbGQzNt8/9HH3jD1kP2an0r97x616avdBT9soQ8TviYY3ybjlCUeMMfIqM7PmOvI6WU0CspRlBUiiK4rRvYBJG6Ho6sp/MEaqewdyVjgBNxyopjP4SUD4H14yKn0FHmiQp9iG2+5eGAk5HoRa14cmb0KZAXYy6c/d82/xHN36mVlRB9mycBLyAZ8iCzOKKBVON5izjkdDsXVDuXJAQSFmcmhwiZc+i0QfLg+9YntftFv2h51Xug3COYwWXFeJHjJzZOt0AUAUgg5roPoO+gZ0Ko5jY14wASBYugeLIsX5XevnPa/YciuyLDNJme7RhGoS7p2bB7AZepOIYAdKJO67E7QzVYpG+3VAZB19ssgoUgnmxx19NM9obkriqV3khpb5A82Y/wAKjn3NDz0HyNuzJRuBCIm70l7UxMyIKBDqQLZrFZ5daHTxa2PYXw5FtADMrlj3JBUOyxFM2stbUxLHI8KfCK4s7Da7ZUFDknlmPzMfUnzP+XQcam0FBPEd5mjCIwpIlOLYtQR/DxSnnHKz0P5aDVfLtzExeJSQTbxqQMj+JbIUN69Mr55rTG03iSXieR1Ughl+qnkf8dAxo0aNAaNU/aXxBHErMAXxIBI4UMTiBkepvgqmTD00mfi+GOMPuGRHJb7ONu8YLZotQ8PAvkD068aDSaNcxSBgGUgggEEdCDyCNdaA0aNGgNGjRoK/tHtAoVjjXvJnBKpdAAdWdqOKA8XRJ8gdRx9k587hzKx+7ysQ9hGDTD3fI/Tprn4eTJO/ai89Pf8ABz3Si+QApuvVmPnq20EK7VAKCKB6YitLv2VHeSDu2/FH4T+Y+VvowI09pfd7xI6zNX0ABLN64qLJ/IaCj7a3joFSYAhbe1FCcrXdxgfdcuQSL5C8WCwW47I2hihRGOTAeNvxOeXb82JP56ru25jLEwSCYsKaNsVFOviRqZg3DAeWqrf9s7zvG7tHROKVoJWI4F8qpB5vodBstGjRoMv8WdiCSWCc1jEQJOCfCGV7qxaiiCP4r5xos77ZLHhNnI+DR4XbYKXHeHIDIjC+XJoX66v9VMmyaFu8gBIqmhy8JFk3HZxR+TxwrdDXUBaRuCAQQQRYI5BHtpDt03EYh801xL/UDkf6Vyb8tcbeFJBnC7xGzkF4pupDRsCoa+vAPvrmCCU7gNKFISNgrLYBLMuVqbogKPM9T00HcSr+1Nz4lhQIvopZsyPUEhAT5Yj107uIFdSjqGVhRVhYP5aqu0Nuu4nSM3jBbuykqQ7CkUMpBHBLMAR9y7Daj7E30MaNGzDvY3wkJJYuwUEMW5JJSjV8XXFVoO40Msc+2ZwzR0oa7JUqCvee92rfiAJ4yodfDMocTuFwyma0Ioq4SNJL+rqSD5ggjg66bdp3qSq3BAjk4IIBP2TEEXWWS/1+2m5tqQ4kj4YkBx5OvSz/ABKOh/L6BX/D0YDyD7yKEPPkJdwV/sQdWu/VihwJDCmFeZBDV9DVH2OqvsMDv9ywN5lSPbFpYz/dCfz1eaCOCUOqsvRgCPoRY1j9g8gm/ZkTnbPIIzXhQOCUdrrhY37tVW8iG5FHHRbJu6kMJ4U28X06uv1UkkD8JFXRqWOGKASvwoZmkkYnqaAsn2UAD0AA0FT2y6xpDtFt2ks434pEQqZMj/GzKGY+TsdPr2Xnm0p+0kx5Q/u8bwCNV2CWORHOR4rjXvZEBJbcOCHlrEHqkY+RT6HksR6sR5DVnoPmHauxbaToiC1ZwyxKOVYkfbbZT4WAbEybfoKyAFg62vw+rv8Aaym3VFiHTqtd8eABbSCjQr7MatN5KER3P3FZv0BOoexocIIlJshFyPqxFsfzJJ/PQOart32c72RPIrXa40FX0BWvGPWzzzVcVY6R7Q3pRo40UNJIWoE0AFFsxIBNA4jgdWGggi7YCOItxUUjfKb8En8jHz/gPPpY50zvdiHplOEq/K46j2I+8h81P1FEAhKfsQy5NLI2bDHwVgq/hwYMr+pLgk+w4CDdlb2Af+VlicD/AEUuSpXsfGyn+UhR+HQWE+/3K8fswPq6SZKP6aDn1oD8zpdtzCy3NMXP/wCJQyG+fD3I+0YkXw131qtMR9ryKB3+2lQ+ZiqZfyx8dfVBqHd9s7J1DTMqgdDMjRlfpmoI0HUMchjVY9rFEq2EEjAYCiBSKpA4+7Y69dL9jfB8MLmRwJZLuyPCDzyFN+Lkiz0HAoca9i3u2IHc79VHp3ySA/6+TfoRqDtRImhfvN3G0v3SzqsY5BChLIAIGOVMwsm9BqF9B5a61842Ha80Egj2u3jEGY7xsjMzMSqlrjPgAAA+U9LoDX0YaD3Ro0aA1xODi1daNfprwTLdZC7rqOvp9dd6BTs7FNvHZAVY058gAo5v0rUH+KOaKbeVk/FaKSPUKzBv1rSe++zieFvkGLJ7xZKXU/yCxX4a686vtBXy9rL3RkQEsGCBD4W7wkBVYEWpsjmuhvkak2Gxwt3bOVvmev8AZQfdQeS/mSSSSj2vEqbiCUsQCxVlAvvCEcxigLJW2Ir/AIcPQdpIzhDkjkWFdSpPriTw3vRNaB3Ro0aA0ah3O5SNS8jKiLyWYgAfUnSS9rZ/uYZHH4yO7T9XpiPdVbQWejVHvNy/RpCrCrjgCkrf4pJPCB7kIfS9KSlWXLvaA64SzTHjreLKq/oRoLnd9mhm7xGMctVmteIeQcHhx9eRZoi9UW97c3CyHbp3MsvhDMiyDu76FkGfPtlxYJ46xr2cm6x5l7tsqduHcCrKAchOQMzZ5FCiG1c7PsTaxx4pDEEqySAcucrZjZbnmyT66Cj2+2egDOpRSTLt8jG5Yk2XkamcHkmwqvwRS8F39t2Tpg0aAEUERVckDkY9zkfLSEvdO6FS6JdRp3mOfTGzITgOhxjGVMt1eOvd7sxfdAuXJFqk0pC2t4ks4zYjxY+FQotuOGBp+1IhcEcMa5DxREBno+GzBGCQp6W5UDz1xH+3pH3YDMpFd4UQyIOeQO/OdCgMrPmc+dXHw/2Qu2jxCoGY5NgABdAdaBaq6n+woCwnTJSASpPQjqD5HQZb4f7QT9pWLgMImjPDAt3bKwOLeJT9o2QayLU2Qyk63WK7BhD9otIcQRE9qvk57pZL/qBr21tdAvvdosi4tfWwRwVI6FT5Eap02j98F3UnepYMHAVSy8/aKPmlFZA/LxYVStm03HaKK2At5PwILI9MvJQfViNVHa25LKyy2aq4YDb3wUBlOOLE0Rji18gnQXO63yRkKTbnkIoLMffEc179B66Rl7fVGqRMPW5Ish9VD5foDqo7NVlyj7tkkdmaQKftJeSt5dUiFUJCciBxzybhdoUS3kWFF6iIKqgehdgSefMY3oPO1d0k20fu3VllCxBhz+8ZY/18XTVuooUPLWI+I0cYyxZGniYmTCNpAkiSYrwGc0pADL961YHrsNjvUlQPGbU+xBB9GU0VPsQCNBLM9KSK4BPPT+wJ/trNfC3aCyzStK17gsyL1C92ptRGD0NMC4PisjIAYgadhfGq/e9jxujBQI3JDK6Cirj5W44v1/ELBscaCx0apuxu3VkiQy/ZyG1IawpdSUYIx4bxA0Lv1GrnQGjRo0EUu2RvmRW+oB1zDtI1+VEX+VQP8hqfRoDRo0aA1j/ibtZxue5EkyQpCXkaCPN8mbBVLFSsYA8ZJrjmwBrYazXbvYR+33Ec8sTFQ9KaGUanHLi2X1U8H9KDOQbKJVjXutvJ3Tpi/dC5InJV7HlIDRLeT5cAca3XYjsYIixybEAt61xf59dYDs3ZyyQtuFIhjjp8XUhhyNwU5IpUyrnrVcddbqDtGCNVRWJVQFGKs3AFDkA6B3d7ZZFKsLB/740t2btpIxgzh0ApSQQ4HkD5NQ8+PLr111/isNWXCj1a1/zA1x2puTiqRnxyWAw5xWrd/wAh09WKjz0CkKDcyyM4bCM93EeRZ4Z3Ug3d0oI/CaPiOot32ezyhRLI3dr3gyK0sl1F8qgkcPYJPFeukoe3Vgdogh4S1jBBbMI8pXECx4RQNm8DQ6Zedm9tNUthTPKA0S3WTY4gc/6MUGDXyC3n1DS7HdiRA44uwRfysCVZT7hgQfppKHe7iRQ8UcXdtymbsGK+RICGrHNX0I0ptEAh72EYqVKyxyeHLC0clvuuMSMuQ1C/Ijvs7tQxxIkkM+aKFOMRYGuAQVscgA0CautAztezmZxNuKaQcog5SH+XjxPXVzz6BRxr3d7m8bkMaMD4Ard8/Tp94CuoC5cjldWmqPtbdxbRGbNBLIQAZWFm2AuuCUQEtiKAAPTroI4+xs3LElE+4jBGKdLKiiqljyS2bG+q9NS7vs5JJFiIyVQHkLksSLpF56BiGJryWujarBP2bhYaDcSUSZAVd2brbSi8LPAJIA4AoADR2F2ijlpoGaQ4IssDOJJEALspR8jmLZuMiD5EFSpCyJMjNRIMrFARwVij8LkehLFgCPxqfLXXa24jUYMQsESq0tDr5RxgDqSQPCOT4Vo56zvZnxVGngAdpQkaeJHRVpbYsXAAYuWtbHQWV66Vl7QK+KU5sGyCRKzWx++0uNZ0K+zDYAAKQBkQeDHJ5GWpnwCoAD3AsuqgXg05JLc8A+JiFGrLsfYF+eiG7YG8gWyKoepDHl5Ty56cVjXdnxqV7yRJZAAQsMcT4m+SCSMfEeoLEMfnZxVMdp9syN4Gj7lTX7ySNAP5vtAzfyCh/EemgtNz2i7SCLb49GGVeEEUCfdUHp1Yqt8MVj3ITaJJi9O4MjyPRxVVAaRuKPAsX1Y106VOw7ViFrHMJCaDDa/byMR0HeABEUC/AqjG+CNVnxPu9uYhHPAFBZJO7kZ5ZZSKC5Qq2cpBYABslvHkcHQRdh79JdzLPDuEYqit4QWUyFpXZLUWfCzLxd1Y5StaDcduSSrZSaFaJEUYDbmWvSuIYzXzNixv7hHOX7G7L3TNmm0eKIIyMsmEbsAQVAiSo0UENUY/FZc8g2e07XEamKUxxKeDGYDEWsclvs2D36iNL9tBo4twgjCwAxxfeZR4mc8lE/FITeTc0bHWysGzhZiREVDAkFxzHAPvLGD+8lP3nPnZPQIa2PtbaAgybgMeiqAUv+ENI2RHlipUHpWrHb/E6Mo7tY4o/lBncxgGwoAAQr1NVkDoLeGFNuuKK7Mxs/eeRuLLMfPpyxAHA4GqybdKsmUlzTA+GJBaQ8eZqg1c5N4jziADWkRv3kyZ9yjRqBmICO7X3aRJO9A9SQBQJOrfabSJGw7pYHNkGE0r+vIAyYdSrD9RzoENrtUGRaRo8rtY4mxo+TPIjM1c/hWvu65i267U/tMEiybeiJ1AjH4akBRVBMagggi8T18IBtpJJ4ixLCWIAtyAriuTyPCeOnA9CdUHxVvtu0BdT45xPCYwPFLSvE6MnVmWSlHUhiADTGw1+4hDriSwH8LMp/VSDqvfsl+MN1uEryuNwfrmjN+hGuey+1gQiS4rIQBYbJHYDxBW48Q58LANweKF6Y3HaqKcVuR/wR+I/wBRukHuxA0FftuztxCZeYZ45WyMeJjxJAD1y6tkfEQQossfPUK9oxRsEWT9mk8oZyO7b2VrK/lG1DzXUzbgSn7Rmfy7mDJkHX53UAMfZiF9j116vZUbmjBMiEg0JAij08KSDj2rQWWy34fgjF6vGwbHqpHDL05HqLAPGnNY3tzsV4laXayvSHJ4ycyrADxoT4w+PVbIcHkHkNd9kdsiQIH4ZuAfusQLIHo1eLHnjkFhzoLfRo0aA0aNGgNVPxPvu627nHNnBRUPRiQbv+ELbH2B89Wp18/+Ku3DNKYoWBULjmDdMHVpRwDXhxANH7/TzCfslpsoFkfOGWZi1qAxZY0ZMiKBAcGxiLZfTjW4dwoJJoAWSfIeevnO07fJjiyQCpTKp9acmVRVmwzVyEFD051qZ+1E3AEYbGN1bM8WegCKTaliCTxdY+9gLXa9oRyEqpOQAJVlZTR6GmAJHvqt7N2lSSqfuMAg8liP2gAF/jJX6IB5aQ2UywtNLkHd1jMZchbja2DOx+UZMVPAHgXizrzatLCsbEuZdxE4tzbCTPOMUfILJIa4ACdABwFP2yZGc143LOaFk2pcFgigsRikaqyrQGYYlqvjboEziWBu8RAV4HzchVFiwpUYZHhMkoDxMWxuVyXuHEgRSIwGOQjQ4Wsi2e8d26AEsoW/deQqjpSREd3MrL0ZpUKKhLEeOSQStwQpOVEkjgNBsHT9kkSVs4AzQhh1cWsbdPSUul+ig+50esMN/W1khjAYsAYliAqJiSHUG8R3brkG/iBAoDSY2naD20csiJkwCoAV4JHnKSLqyL4JI8tBeLt4JJHjVd2ZIypIO5nQ4szAN++6Eq1A0TXSiCeH7Ki2VtDNKJWJJEjGbvB/Hkcgo/EGFe/Q3O9iMKzSwoWd8SUFAFhSlqAstjVkmyFAsVqq7N38jmR3iydCKOJXBTkCPFR6KpK/xC/UhF252vuVjZTs5yoCkybSVCet+DLF/KjwOvXz0h2du23CK8McsxoFVn7tSl+ZczGVMq6rY44XWg3varrH3i8pkviEZYYs2IKgMCQLFn0B9RpPYrJulVnVwYzjZPdveRV6lTqtCyABZocVoEZ9q9CR4niYcZxy7pz7ilAYrf4lrXW0XdykmPdTYqSKRIVyo1yZRI1f0g6f3biOTuysrVZyO4lFC+OS1Hjzvg9QBzqLcR7dYUmkjBBKli0YcoOOCX5B5HWyTwBZGgj7XTcpGQ86EH7sqpKW9ljWKPI37+/Fap9rvdyi1K6wo5kwbbRwqQq5UMXWQuxoGwuIHmavVhO+3jYsTEsYEokYLiq8lRkfP51BvjpyOhVHY8k8XeZrHEsSjKRcz4QGBQKFKgMWGV8rRqyG0DCdn7gNJ3+5knjQLnGZFiIJojBoFjyJusXAshaPiNe7WDa97jt40h70lJPlVmocnxDl1bEhoy3PXoKdYdxtqXEsuBILgkR22DM13j1rLIAcetQbmX9oRTAJBbMTTDGRG+8BIQGViBjyCADifDWgt27TmhbGaFpF+7NCAQf50JBQ/S19x01LB29BIOMj7d25r9FI/vrObnavC32cgRvsgyq0mNlWHhRWVBWIPCHLngabi7PlwVtxNOLVMjINs+JYEFOIeaNC+hvQJ/Eawd/tpY1WNg8mUlPFZMbsASFtgabpzq57Ndp3fvAJIJY0ZfB9nYPNEjxCsSGPJ5PTEDP7jYblzGDvGREZCAFgIUgAhSqKrg1YIBHhJ55rTTpuQO5eZgy0AbaiSRiB3eDUbChnkHl4T10EHxK00jyR7WOOMQKVWXEsWYgkxhFGHdnwqRKQDZIAxB0b34kjin+1kVKdZAhIUgBWLtTY4308VffPSr5PwpAJBLHCZ8ge8kKozEkhqUuKwPlh0N2dXHYPYSpHGzoqeFldGUUbalABJCqePCOvHTnQZp/ibdbvNNpGGjZb79yQD4j3mEbFfs8DiC5UmiaOutlIrBm3QK7qluWUVlRGLwS0BGpYfumx5NA/eNvKNurtlt1EJysdCuJCviF+ithwfvC/K5HZsMbhe6uNsaGIKqw6eeVmgTwflsnQVcDRzl+9BmRowkoQAg0bRpI6EgkHIDJYN3xQxrd4m3gADbiNV5rLbqXPXqgi5YeoI+mpZPg/s9XKNtASSaZ0j8fh8fiZbUXXNg8iuBQRPwpt4403G1QEPalXiXIMwZUIACsjglFJUrx4ieNBZ7ftKFhXfBhx+/YEV6iBDf5PjWrSTtalIjcsT1kcqKockL0QAA8sFA6+I8HMt2DPLGKml27F2IH7RKrNz4cQwIxIsYhQehFAhdcRfDk01o243BwETF5Ion8XHQSrxR8QPkFJI5Gg02w7fTKRiGIpbIBqwAtsxoKW9yOFBNWBqnhMkKxd4qKGfKu8i4UbjvIcRkLxgJjNeeI5AvSm6+HJI3Evezbh2ZFjdpMwAbyEcXdsiAAfMaHtWrAjcxwuqIVjprUwopAa2ayrAGyXJKqKJ8z1DYbHfRzLlGwYWQfIgjghlPKsDwQQCNM6+ZN3uJKpFLuSY3R9vK6kcKKcWWC4rTAHkiwASNXO27aUHxw7yMKaLCYyIW5yW+8N1VVV+VXxoNpo1lzulkpEZ1JPBlmlUnoSMAwfKgeOK689DLBuQpNh4wfwvIxy6HwyKL6j5QenI0Ft25/6eb5v3Unymm+U9D5HWFi+GztdrHLMA0geHID5QpIUmifMkeHoOPPnWp7TZW28gG5LERyCw0ZyOLcEBevI6V01VfGfaDyYwxMpV4y7LwWY0XRf4RirPfngRwSLBzZ/DkUkUbqWSTBbcEk5AYnm8uoPAIB1Ubv4Ymhru1EignhDgxBILZMBmRfQC9ar4b3QkgDDoSW/J6lX/Zca67Z7WEAXwM5c0FX+5+g40GB2+4kjxV+SjEkEBVUqcoyQLUXRPKg2eovVlvu3m3KRRGI95IxCDxKGtZENnxYoOb5vwtx0B2cJSeNHK8MoIy+ZbHqOh+h1Q73suLazRTxgli5HdrWT5KVJXpZF2cj08+mgV7Q7DmjMGEiF7ESkJj3QAMnHiNraDirJryvUM/w/OshgSZMZwZHfAqaQixw1k5OpFEX4uRQu4m3sj7mMd0cUV2xLLkCRiHPJAABZasnx2a4tEdtSgybjulcMRDAA55IPIFrzbdW4+UCuLIVU3Ze4Z9yxET/s6iMF+VIEOQwQggEB1N8C8hyOdS7XsGaSONst2txxihJCOiKL55s1ZvzPlp3c7qURybfAFwpk3UgYUVYgyBOhDlCQoaqAHJrV1B25mqvFt53jYAqwVFBBFjwu6sPzA0Fxryte6S7U3pjChFykkOKL0F0SSx8lABJ8/IWSBoHK0aqH7NiKZ7lu+4sl/wB35dI/kAvoTZrqT11Dvdn3KtLtVVe7GRjThZRyXUr8oYjlWHOXXiwQse0NjC/imRGCg8uBQHU9dLzdpbV1ZWeNoyOb+Qg/xfKf11Ht3XcSM5NwxiMoPuszKsmbetKUx9DkfQiz3E4Rcj8ook+g8z9AOdBDt9nDQZEjooqgqBRQcqBXGOvd9s84+7Vu7BocAfLxYA8rHHtqh7M7ZiXfS7aJskbA0qmo5SryMMvlp0CvQ6EMT83DXxH2lw8CF1kMbv3i/wCjoWpI+Y2aFAH5lvqLB1tszYgNH3dc0gJNfJVkigaN+o1VdrTqrsJi5XEVGhbxEi6VfvfLWRKqt8ckkZvcwRh/ssO67vKJLp1WVWYDHgqv2JcAcDC/XTsfxFuGHhasC6FsbHhLQSMwPzFZULLRFgke+g0R30N4MvdlMgGYG1PUEtVKWAJ5YEivXXHaLEd3yZMz3TFuFy8WLFOnziuAfLyF6RiWPct3RYRSHMSxmPk14ZRG98BiFPBsA8izxeDsSHve+wHeC+fqQSaHFkgGz56BPbdi4xyd7T2csEGIXGyAv3uTyeepNVpV4IyruwWOSOlBBLAHIMD8oc+KiQwoY3660+qqb4egaQuyk5EMVyOBYGwcel3fTrZvQUW32b94WqTEnwYNkBSghnJfEAfaDLqcrpTWmYd5uVRHZlpmcYyXZANIECgli1fNzwbo6f7bUxRu6si5EBi4tQG4Y42oJPFknoPOq1Wb/eRq0MayGWVmePjlQz05JAIJAx8mJrK7IOgc7KeCTu5e7SSV8nyUhgDwrMoLEqOa9RZurOu9wjM7S0wUwnjJ+SAxBWlsVfXqb4HGqvcbaKAv30ylrEjgK4B4jjGPjI7whU5JPNEAaZ2Mm53CLkrBcyc2xUlT4hwrG65UHm/CfcA5sNxAziIDOQZ2SuXQgsSx5rIL/s+1VG42ctqsEcokdnBlZVWFQVwyMYPy8ABK8WKlieDrWJCQ5Ngqf4fEDx9704vp189Gy3ayqGW/MEHgqQaII8iDoKGSAwo6xnJwoZ1CUBZVS3DZAcMwUG69eATdMvhjd5CzKHjLMVRmIxxYi68VHpQJWudaWtQbvZJIKdQw5HPUdOh6jkA8eg0Gb7JjRZXeGQiFQqyMSSGdRmzs182gosa5IsG9O73dzLTqqysHde7jkrIG8BZIUPRBII6XzwLuNps0iQJGqog6KooDz6aW3PYsElZxKaIIHQWOlgcH870FftftFQiAA/ai8BG0RI4BHiK2DV/nXNEilxLmWLupIuR3RZ1Ia6IGK23Nla6+tatdv2dHGpVFxBuyCbskm7Nm7JOo9r2THG5kAYtjgCzFiFuyASSeT19aHoNArL2THLEveBZOFIJRceCDYUDz61zRPFaro/h8Ru77a0YC8HTOPLqGTLxDz4Vl62RetNHCq3iAMjZodTwLPvwNSaDHS7yVRlL38UiswIVT3LkEKCpFqqNYNydOSRxpXbbNoNwjNRSONnsMFEjOSgVb5akPCilsqLFDW71XTbJ0ttuVU+cbX3bfSjaE+o45JKk6DL/DHazQllkjdIB3g71lIWkJKMSAR4kJB58JjA8+HNx2qJJohOoWJmYAZWOF4LmhRzDLXIBjPJvTssDylCyJErE5eIkmQAhAy0FdQwsG7NJxV6R7L2CmRrjDIlpGHIA9Cx63YAFizyTXOgvm7VgRQQ64dLXlRQPpwBwf01TJ2mpLbl+SLSBObrzJ61ZHJF8A9eNMb7bjvEiaxFWTSSMTlzQQMx4uga86vy0fs5klkk7tlERpAFCs7CvFZGJHAo8jp0o6BAzn90QVnnIaV2pcY/PzPkCK9eOAQdc/4nAJWYMmO2XGGPIWzVy9dar73PHPlqZY5VTIENLuSQ5AJxAGPzg4qB/az1x152dCsjAZ3t9soJZfCrP8xawTwSMjz0qrDnQLbl0WNYmY5zkzbhgDYjFlrroPKxxYb10rut1uZWMkEyxxN8i51SgUOK4sC68r1MHLstM3/mm7tQbLrCuXIYngmiSCDYUkG9auLs9lUKszqAAAFWOgBwALUn++gf1TdubwQyQSt8n2ysf/ANbScDzP2Z1c6X3mzSVCkih0PUNz/wDB99BlIJ23TIA8sFB1MLOVKvkxstEcZaUcJmKAN5eUu+nePdSw94Mp41MbyS4oiKrLIFi4XINichye954jAPW27I3cEhSH9mMVKqTOtSRoFYYFVAzYOQwaxYLA88nqDsrazyK+4jMsyl8XmoglfC4QA4UKvGvfkgkBRfC/ba7aT9k3kZhjdIkikmIaOVkQRkd78jZIq4jqaNgE1q93uzlUxJtd3DFCjGWVHCuWiZ8iq2aSMLaihXTkAae32x26LjnHCrc4HHu28+Yzx15taPvqs33w8i0WgVwGDWqiYX+Jkk+0r2jYn20GU+I968kU+1hfvt3Puu8gO2uhFn9+cKqgiMMp8Rqwt1ojLpkryEzjKOVWfnjBgzMTfBoIT5IDrX7/AOJo9ogkmeOVPlAhSpFJIxAjLksD045FDgiytV2hs91upY9xFszEGxzE7oGK2pBwRjiwxHW+KBHoFciMWV1/eFlKt8uOQ7tTXkO77xQPusGXoRqXaCRoXbgUu6c8AFqk7zMgCqJkbnj5PMk6IttuI/BuNtL4aAZbkQi8lsx21CQgkEAlchz59J2VOCzNt3UPkiWyhRGQApm8VYhfEVYHxcUQToItzv3bcMUDAXI3BKkBiVBvhlZrC0BY5PTnW3+H+2kmRFLp32PjjzDMKOJJHB9DyB11m/2TcSROriI2XvcSyJ4WIKd4Vj4JC44qCtUL5GWrn4d7Li2yY7cGVz80pAUHgeYFBf4UH/XQaPRpNtlnRkYki6xJQC+PI3dcXfmdQCZoyyoHmVOosF14sAEkZmvU3yOToLF0BBBAIIIIPII871DFso1IKxopUEKQoFAkFgOOASASPYaV23bMb8AOGqyrDlRz8wvw9PP1Gu4u0sxaRyMPUBQP9phoHJIVYEMoIIoggGx6a60n+0SsPDDj694yj06YZWf01y20kf8AeS0v4Y1xv2LWWr6Y6B7S02zBbNSUeqsfe9Aw6MB78izRF65j7NQdDIPbvZK/IZUNdbjbMVURuUxP1sdKN3+ug5ymB+VHHqCUP0xIP63ruDeKxAJxf8DUGH5ef1FjUG4yQqTJJXQ0qso46sMcgPofPyGu1YOB9qpu6oLwR5i75GgdvVd2vNGuAdpAxNIsZbJjRvwr8wAs8ggambaE19rJxfIxF/ljWuB3MJ5ZVZuSWbxHp1JN109umgTl7VnUOx2rsoNJTxqzDjkhnAUdfO+nA02m/YgEQSG/Roj/AH7ytNuiuOQGHB5oj1GoG2C2SjPGT1wPHv4SCt+9XoPRuHrmI/0spr62R/a9SQTZfdZTxww/6EjUH+H380krf14/7mOuV3UMYIB6GjiGc3Q61Zuq66Al3RZ8I5IlYfMreNh7YBhXHN3+WoYkaQ07ycc+BHhU+nJJY/QN9RqyikDAMpBB5BHnqCbfxI2LOoaronmvWtBym3JUjEKPlxPiUqDx4eALH/Z0mdgi0TE988xteNAAUSQ3T0HrpiTtAkjuV7zpfzKK45zquB5CzqYTSADKOzXODAgGzx4sT0rn66CFI4lolWYqp8Th3YKbJ8TAnz6flqKP9lLYq0ZK/cD+EEcfJeNjjysaa7+Q/LER7uwA/LHI/wCWuCzEjOC66EFWr1IujX99BDuWgskNTnn7IkuT8t4reXSuh6aUiijYSIkoVnsyB4sHawFBIAjY+mWrWPdC8WVkI9QSvsQwGPP6+o0xwfTQUM3ZTrLHIpD93GUWMExtiMeQbOXSqNfN1HN2SdoEgEwzD2Kix+hI00zqLsgULNnoP+muo3DAEEEEWCOhGgq92hQre5kViaHhQoTx1GHAvj5h1668QBmIO7JfzRDGAPLhaLfqTzp/a7NI7xBs1ZJLMa4FsxJP66Ql2k1YlIJ19ZLVq96RwT7ivoNBLPto+skr16GUqD5cgEA/Q6lIgkXD7J0A+XwsAB7dONLQSQLYaJYmBogoAD7hgKZT6/rR400N/H0W2Poik/3qv1Ogh7tQuMMK4sObARKPqKs8eVfpriXsZcUwCo6GwVGI5oGq5XgUCOnuLBmG/cnwwS/UmMD/AH7/AEGvU7RA4lUow9iyH+Vqo/Q0fbQLRwqKDyyK45pnHvVGhf5V76fETV4ZCfqAf8q1yJopfD4X9iLH9x19tQ7nbwoLKlAepjyUfVsOg9zoJW2rnrM49lCAf7pP99dJsUHOOR9W8R/U3pKL9mPSXLiv37N7eb8H366ktOANy1E0oyQm745xJPpyToHV26g2FUH1AF65STxFS6k8EKPmA9+ef0GlYd0AL7x5RdeFATZ5HKgD8+mme/NWEc35UAfP1P8A3eg8cu/A8A/F97y6CuPPk/pqWGEKAqigP+/zPvqNNwSa7tx7mq/sx1wssrE0mA9XIJPI6KpPlfUjy40E08yoLdlUerEAf31XYxOS23Cd4tEulANRFozDg2L45rg+mnodtRLElmNcnyrpQ6D/AL66Y0CB7URa724bArvCoH0yBK37XemoNyji0ZWANWpBF+nHnqWtKbjs6N2zK+KqsMykjyBoi699BJNnYxKAVySCTfsLGuRC3QyP060g59R4bvj6c6jHZcXNoGugS/jJA5AtrNA816868XasBiszigByFYj8yLJr1J0E1pEOSFyPVj1NE9T1ND9B7akMYN8A3146+X+Wkp+yEkUib7QnE2eKxbNMR0BDc35+flqFth3ZyCCUAfdCJIvlwRipH6Ee90AePZ8V33aXd3iOvr066ljhVeFUAewrVd+0KtZJuF9Pne/9Rmr860d9AyNnkqqST32a+123l/bQMbjZxi3vuzXLKcRQFCx8poeo41FHKzGklz9wgI/Nrqz7fpoifbjGips0p5Iv0BPAOrHQIxbEsv2rOxPVSQB9KUAEe3P56cijCgKoAA4AAoD6DUcqOejBR9LPl6/nrjuZOakBPuooe9Ag3+egJdkCbVmQ9fAevrakFSfetRz9n22YkcOPlN2o9RjwCD09eBRB50xDEwNs5Y/SgPyH/G9TaBCHelTjNStdBuiP6YmzRr7pN9eoF6eVr5HI0vut1GvhY2SCcQCzEcX4QCT1Hl56Vh7OjJJ7hFUjoeDfB+UcD9b0Fnrw6pk2niYxowUHHHNkuhZZPKiSRRoErY62fF2+3vxpIr/ikL2OPKTIj8g2gu9KS9mQsSWijJPUlFJP1NaVRIKsTsR/77EenXLUy9kxeebfzySPX0yY0fcaD1ux9uaBgi4uvAvn18tdt2ZCesUZ6D5R0AoeXpxqeOKuhPQDkk9Pr5++pNAp/iCdPGPrG4/5deHfX8kcjepoKP8AbK3+V6c0aBHvJ26Iie7MWP8AqqKP+sNejYZcysXPoLVP9UHn+onTujQcqoAoCgOgGoG3qAE2TX4VZvPHyBs35aZ0aBTcQLMgDpankZDlT5EAiww6g+VajVp1oFUlH4gcG/NSKvp0I+mn9eDQITO5AygDDzGSk9PIEBTz7jXveuq2kFV1XJQfyqwT7Ege+n9Ggh225WQWpv1HQg+hB5B9jqWtZb4w+Zf5T/nq+7I/cRfyJ/kNA5o0aNB4zUL9NKf4knkHPsI3/wD505o0CP8AiPkI5ifTAj+5pfzutMB2xvHxc+G/056am0aBaNGZSJQov7qk8f1cX+QGi4oRVogJJ5IFnzPPU6Z0tJ+8T6P/AMug8i7Qib5ZYzxfDDp09fXXj9oxg45W3ooLEfUKDX56Yl6a6GgWYs5K4sq8jLIAn+WrIHXk0fT1DCKAAB0HGutGgjmhV1KsAVYEEHoQeCNJSIVZVWdg3OKNiwI9+M6Hrl1rn1sG1QfCPSX+b/i2gs1lmDU0aspIGSNyPcqwFD6MT7a9O4kCl2TgV4V5evMmuCa5xF9OLJrTmjQQQ7tGGSsCP8vr6fnpfcjcBiyNEy/gZWDH2zzIH+rp2TodQb/5P6k/310Hux3iyoHU8HqDwynzVh1DDoQeh0xrM7b/AO6S/wDsp/za02gK0aNVXxN/6d/oP8xoHZ1jHifAV1LVx+Z1X7LZwupbbu6qbFxuwTpVqptKHliK1hewf/Uv9F/z19S0FZCu6TgmKZfI8xvXv8ys3uMR7DVhExIBIKk9QasfpxrvR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8" name="AutoShape 10" descr="data:image/jpeg;base64,/9j/4AAQSkZJRgABAQAAAQABAAD/2wCEAAkGBxQTEhUUExQWFhUXGBobGBgXGBgaGhgeGhgcGBoYGhwcHSggGh0lHxgUIjEiJSkrLi4uHB8zODMsNygtLisBCgoKDg0OGxAQGywkHyQ0Lyw0LDQsLCwsLCwsLCwsLCwsLCwsLCwsLCwsLCwsLC80LCwsLCwsLCwsLCwsLCwsLP/AABEIAJ0BQQMBIgACEQEDEQH/xAAcAAACAwEBAQEAAAAAAAAAAAAEBQIDBgEABwj/xABAEAABAgMFBgMGBAUDBAMAAAABAhEAAyEEEjFBUQUiYXGBkROhsQYyUsHR8BQjQmIVcqLh8TOCklNjk7JDwtL/xAAZAQADAQEBAAAAAAAAAAAAAAACAwQBAAX/xAAuEQACAgEDAwMCBQUBAAAAAAAAAQIRAxIhMQQTUSJBYaHwMkJxgZEFUrHR4RT/2gAMAwEAAhEDEQA/AM/KqHh37PWhSbRKu5qSkghwylAGEUlTQds2eUTEKGKVBXYvCYoJs+0ISKUEWADSIowjuEN2J6LFAZgdYR+0vtPLsqQPemKG6gFv9xOSfXuxPtDtdFmkLmrqEigzUo0Skcz9Y+I222TZ9oCbwM+ctIJOCbxZIGgAboI5yUVbCjjcnQ72ptyfalstRNd2Wl26JGJ4lzF9l9mbYsOLPMY/FdR5LUD5R9O9ndgSbLLCZSReI3phqtZ1UflgINt07w5a1/CknsI3uuttjdKT8nyG3ezFrlAqVIWwzTdX5IKj5QiTaVYeXHSkba1+1FomKou7/LQfWMzbbO6wv9Tuo/Fx5vCJq25vkdG60j1e0SJPhD9RBJ/lFPWFqprkZtFVcT0jsv7+cKww0QSHZHqk2WoTWv28FAsmBQQ8WzldobQuyYFHOOMSTFV96RN8I2qMtshOTlFC5rByaAVeClKzhLbp4UQA10Go1I/u0C/LDhFydIXzrQVqKgGGQ+sdCmDkwQgAUYEk1GAH8x+QgWYneqQa4DDpC9W56MNlR5Ux+UeCwcorWk59o8lQepAjrOtFyl94rQauMdREFLBNH7/SJPoPL5xtCnkJpmNHBNOscMiYxISWxJwixGzZqqsB1+kbpMeYmmaQMcYrE4k0LA1PKILkLAqRpSIWeyKVR8YzSje6WptHGLRatYq/AqGb1bhXPzEcXYF1YjqTo+kZpRizli55wiibPJpFfgTAddWOvnFU9RHvAj1P9ozSGsyYQldGemZizxyWSKCAZawc+kEy1NGUMU0MUTcBEJij0eB5c3PpF5NYKC3F9RL0A0x6DjHt3UfOPWjEwKlR5esOIA1Ew13jHAsv7xBpWKpa3FIrK94wDijb3HX8Vnf9Wd/5FfWPQupoe8ehGxTRcg0gqUtoBkr9IIl4iLI+SBn2K07VSgJxdQo0B/jlLOJAxIzbIPxjKytqlYSTiEgUyYfWGUraqUoKjkCVdA7dhBSXgdg0J+oRe3W1ry7hLokC8oarUN0dA3/Ix8/2RaCm0ImElxMQp+N54b7bmqKEk1VNWqYr6cqjtCTwmieUt2v2Hxx6o6vO5+jZdqUwIVRoVe0u1CJC030kqADDGpD4HR8YyHs5tgzrOkE7yGSegYeUc2so7odsTzaHRx2rE5MkOFEESqsVE0MR8Teb7wiKS5jXwJRIYDWJFLRRMU6uRjqluDCwy5BdovXgIokUFcTE0r/zGoxloRWIp++EeKsawFarQpYKZIJOahQcQ5+UcdRVtK3tug1z4f3hb4l4lz2d/LCDrLsajzS6icAfU5mDBJSmiQBANWPhkUFsJ/FU26kpbN6dmeLBYJhLkhMMAm8rgk9z/aCQHUI5RRks0hf/AAF6qWo9f8RdL2JKH6X5w2GBiCjSNpC9cmCy5CBQJHaOyEDeOpanCnyiSFABzEJSqDj/AJgWziduT+WQMw3ekRCgA+UDbRtqUEBRzBPAPj6RVaZwmKloQoG9eZiGdnHzjm9KChBydA9pNVDBi46xGxKr1iqdZ5kpZTMzApiKvE1zLovaAmEue6oqUKTTD5ife5g+QMVzWKiMqfSE9o2w6nQ7Fnfz6QxTPBW3fphDkrJpKicwAKYDJux/uYge8dm4g/dY8aCDoAXzrKg1FOWECzElLA1EStNqyHHuMopFovZR0o7D8Lt1YXJLtBgVTyhXZcYNM5gBAwVGZ570QUd7pHJmvCKlrc0j02bgIN7CEdlrziBmuaVA+UL5trqQ/AfMxCzrN4VYDPQZ9TG6drO1bmgdHHuY9EWT8X9J+keifYo1EmYsIJBiiUcznFiVCKIskaHOyTVWjAxLaU03Lo/WQnuYF2VMYkaiLLSXnSk8Se1R84bqpA1Yr24PzAkYJSB8/RoTFJfhGwXJlKmB5ZN5KwqirxUHAUkuzAXcNDTXPzdmrASS1cMXpiQ8Qqatr79/9HpRmqS8ENk29UhYV+k0UNRGpttqEy6se61Dz+xCuwylBABS91yP3BQAukMxFC7xyzJVZwyxfkqZ2xQrVPHDge0Nx5HwSZYpu0ElVTHQWDxFSWAUC6TgoYH6HhjHr9IdsxZJIYRBSqjm8eKmgadaQMTXIZwttBIOK36xxVpAoN45AfPSFs63JbeUw0GPfAdHhFK2isqIBIS9AOfnHJhaTXCQSfzK/tHu9fi9OEHJLBhGasu2Cmqy6XZ8wWPfCC17flKDJUHOtI7g6mxjMtAFYGXa6UFThCVVsIUef20dNqYwvUxnbNBZyLoA+9TF8hLqhPsu1OWMOZSwKkgPqYODtC5qnQSTSKpy6c4iqeOfIwPaFu9MvOCoCyha91nrRvvv2gyzp0yHrAKZbrHf5fOLps1u+PIN8j3hbW4fsK9uSyXOtPM/SEs6Xujm9I0e1EG7T9NT1d+ojK2yayzkDkMmjVFy3DjNKkxjKtKlJBWoqLsH0ADCgwZotnTQUqyN0+kDWRW6Rmah+Qr6RNctQSolvdVhy5Qhpaq4KFL0+RdIJLk4D5mGbmhwLPCuxTBdbWNBJkXkqDMAR0wdooktO4hzTK02twQaHLQxOZODdIonWEjAhXDOB5VVBOGsc3sdGMWweemr/ZiiUpiMnpD+32NCEBjxJjNKnhQNIZCWpUDPaVrYaqphEJ0yArLaXSXwTR+eA8j2iE6eTnSOoW2GpVpFM9ZLgd4GEyjDrFni3Q2cC2+EEorlgglwRZjVqdcOgziF8wTYZRDnPkMIaBshx+KOifOPRG6dE947CagF6iuZOqE4UHpBCBpCwbTJqAltPsx7+IL5d/rD10+TnYmfUQW246l2i6QS8d/GNOQp6AH0MJ5dsUcaxPxgSCYR1EpY1pa3KOnSyepPY0At5JxcZRZJmOWNPnrGelWka1ghO0EhiTh1MRQnJMrlhi0aZKfvzivaKl3ClASSdWNOFW0xiiw7RQsEpLlN1xQEPmzecAz9pzCo1ZCdc6cPWLIb7kLTuvc7a5apMoBCVKKqzCQQAfhSHu9cYVWfat0sQSonkPpGhG3JJSxWkFquXbhjUxi7SoAuls2Z4Jv2HYre5oE28k5YYAD6Ry02m8zsflGfl2k4ece/FEZgcy/kOXnAtWPUqRbbZ4dgAGxhnsuRZpUsTpqr5dhLDE6uRkOcJLMEk3lqLE5Cp+QgueEFISgNWteMLlC3W4DypMa+1PtSifZpciUjwkgutLBi1UsrHEqPXHI5JAfOGQsIarvygadZSDryyhkYxiqQEsjk7ZORPIEEWe/MISmF5W5wwgyzWpUskpoWZxxjHF1tyGmaP2gsYssiWUrvTFqFQk+6Ul8yKEeYhCicT7xUTxiMhKl+8VKxIBUSA+JZ84MXs9TOKH5R0I1s2ZPIrtFIYuBTjrHJoKc3Ooy84mLMsUwrn95RKTZi2OYzH0w4GCSS9wXNMlZ7ctABBqdcdMzwMNZE8qSl26F/vOAfwoHAYUNOZThBV9KcCOn20ZsAw6WpQL3ApGCiT7upr7zaY46Ql24ZU3wyhquCEi7TI8DHbataiEpYAF6qAfpyjdWL2HsBQPEUfFOJBWA5+FL5ascIXelpth6VJbHz6Um6sJ/b82+UG2k/lr/lV6GDtuezarOrxEzAuVfMsPRZIUreIAZjdVh2gGYWQrglXoYRLfImU4/wMQWJBCgCMMX7t1jQgkhknF3PRm4wmsUpSlXiCK4nAuHBEOpc1sBhQ41+2ivJIjCEkJS+ocn79IBkTQmemZddLOSDhRvlhFqS4Zjzge0WQj3XBJqOj/WkC2mjYumU261hamS4SabzOebUh7sa1WGXZlCbKSqYkO5SHU9CkEe8OesIPBUAKJxJwNNDSJLkYAlzV8oHTaoZ3KdjP2pslkEiWqzouKWQr3jgxyJpGRAeDbWkjiIEFIPGtKqzZVLcJQm4CTi0CJc4YxKcoqoM2+/SDLPIYCGR23Eze9EZEnGDfDYDQxSmWXw4c+UOLWm6hID1DMrHiPWCbAFjcfX6R6I+CfsmPQIViyYBl96Remac26AVgadHkTCmscnJcMa1GXKCUTsXpzw7iJicGx7RRPUCHTxp9YpSpoXN6uTYQUOAhWsH7N2dNnHdSWGJyHOF8iaHB0L4PGgt3tYVS7spPhkhizNxbR/KJ5KXsh+3uFe0WyEWOXLUic81Tc1BjeKWoEglDAjVyS0ZWZMKjvEqOpJPrHJ1smKSEqUVBLs9WdnA8oqCXzh0ItKmBJpu0i5JTn/aOKL4RxIGjx2ZIXmkgUqxArB6UgdTZFBpFsmzKX7iSSNClxpjFaBTLzhhs1Elj4iAovR3wpp17wVqhcrRKy2IhRVOTMYjMhBPEUIJGhgobPQfcUH+GZuK5OXSe4h5/E5QSylMk4C6o4AUoMMIqtBsqq3wlxRgoCvAhhGxzyi/S9iaeJT/ABISWuzLQ1+WQMnDDoWgSdNHugAPq7Q9YoYS5yVBQwCgB1BpANtspUN6WOCkAj0JSe0Nn1epeAcfTKL8mfmoI94Mc8vsR0VZoYWazAFikrvBhzUaVjllsoDmY7kUarFvrCYtyuldFEpRjVsus0wBgnFqkB66YwWASK3uv+YolyQPdAiwKVrHoQhSPNnktlhk0xHn/wDmOokihfPj9IrJJziaGAMbKOwEZOywGpZ66x2bLGD82xERmEA6EUNeAI9TECP3QtadOof6lLSzstJTMSqiglQVdU4BYvdJ0j6QgqmCXPlG6ZiHWnFLtUvnV4+XE8fKPrnsMofgkkkAAKfShV5mncxL1mNaEP6bI1N0ZHaCDPkiW7LvqUAWuuVKUOVC0Zi+wKVAg1SzVdmjV+0M1rNLUhFUXUlQLOShyGIwo7wjs09M030pF9AdV6jtXkSz45AYZefHZps9O9UaWwmSsszeZ/xFiQWIb7cYR1SQVMnDrTzjstJcjgR5HXjHs1Bq0vZM8ZuadN+7RBQLAUwi02pXh3LiMXvb97RnvM3SIFDAdYgEHSDWOLXHkW8slLnwSXPUaAJTyKj/AOyjEfEOvOgiapbOM4qY6NGqEKtI55Jp02QngK95z5QqWS7GGk2VeLOoA45tx9YGtyAhZupdLMHfLN9WrEuVLUkkV4ZOm2yFqQkFpZJAz144QQm1+6FGrfPOFxn6BuEX2SQVVrA44tB5JLkdSLdMSR4ZusXcN6mOmfMIulRKXwO/200ocIGTKLe6fP6c4kxevr5RVUfBFrl5Df4j+0f+NEdgFv2+f9o9A9uHg3uS8iVUs8fsvEVpUMng4g5kxEgQTwRZ0eqmhdfamehwiZOBi+0sxYO2ejwOmWpYJAe6K/WI8sFB8l+HJKaui0O9I9IkrWpkhz6RFyBXGLdn2lUoqUwU+6QQCDmcYXQ5t+wyOxgzzFigwSeL8nIj0qzOfykJADgrXVga1yfudIZ7PtEqahSJyEggOk1HTHl9KRSsOkZhqBmHQQvJl0MCMHJbsGUES/c/MVqRujpn1ipKb5N4kk1qTDXY2xkTElS1KAwAF0ZAu5fU5Ry0bPEtZSlThgQc+Ryh09KTti4ubapfsK0SQHYfD5pJ9YY2CwhSXbTzAPzgpVmCjpVJ/wCNR8xBdllBICUuwHb7pHlZeobVIrUUVytmAjMQvnoSkmhpQPhx+cN1lSpl1yEgVandoBtcsXjo+uOcDicr3YVLwU2WXKWkGruaDAaQdZdipX7qj2H2IokC4kjHdp3Ah3s1k4YFIc8YzNKai3FsGKWqmZ+1WcIXdwZiD1p5tBFssPiG/K979cugL/El8c3GMR2sHWo8h5vEUTSCM68m03qR6nT5JQipkmbHHJJwBFylp95BTq4b1EelzDXEv+4xpEbWuIuihAYXade8QkTUqUCtIUDi/wBcRFb/AKhXMSeX9PriX0M8tdMupjl4lmq5AbIRpUWSzzFEeGm65CWdJUHoVMWfk0U26RZpayE390hmYtuhyXFa3s8oa+oUlshS6dxe7M7NVU51PLrSsRcl6YDH75w5Oz5X6ZpD5KQodyCYjL2WqoQqWt8Lqx5uzHhG68ajpX6GaJuWpiZC9UpPf6xs/YvaBKLSlRO5JUuWnJLO5HFyKxnbVsqcnGUvoH/9Xi/YAKJpBChfSUKcNRTDTW7HdQ1PE9zcKcci2Nf7W2NQsYYZS1FuBKSenzj5+UkHdLOGLNUaR9XttsSpIS7m6ql06kjyKh1jB7R2cEkrQGQTR8RR25f2jxXyj2IPahHIIvM2vdvlHApyD84IsuzVFHjlmCiMakgCv9QgmbYJYQlbkufdTkMhWr49o9pQSm18UePKUnBP5sXlRu+Teb/KKW19YJEuinfBxTT/ABApFawWDmW/21YOe6jt7V/DottIvAOxzBFMXLcWgbw2zw4wYyTLcO6T2Dc+UDrA8vvEx2BNQrw2jM7ud+UmduBsRh28ogkB61EeQ2nnHL0N0i0yC5SPhGVY4QOP3zid7RoipatPnC2kmHbfuR8QpBAKgDiHIB5jOIy5gBch4ksk4hukQB4xqSOZPxvthHo4320ejqOtlKJx4doqWrGL74AZn46dvnFS1DICGCvlAhBQXAGBDkA4jJ4vs1oSgqKN18lVZhiDq70i6QoEsQTnRgBxrFM2xpcXS4z/AMx5+fFG6Z6WDM6tohISFqSkqasSlWffUGBSFEPFCkBJAq4PrBcpQIHA+cK0O/ga8ir5D7GEhQBoMCdB9PtofK2b+alBok4EYEfWEcuW0H7O2yqUyVJExANNU/ynLOkZ1HTqX4eQcGal6htbtkrly70kLW5wActWrAPlC2VLVRTEnCoYg6K01hujbAWkJlzLnCa46BQp3iFrmqCFFUhaicVBlghme8luxB5xFOGVLdF0ZQfArm7QCFEM+hGfCOo2iurJAfmSfOF8pBWqrjU5+ukPRsYITeWW6F/X5QGiCXBtEE2mZiQBxFcBnpHhYlrSCwY1GP0giy7KMwXlG5LTQCtWxJrg/wA9Y0EqUlKcy2gfsAKRlKtkdTM5K2csDLzjws84frB4KLj0jTolhSHF5IL4gg6YGohLMlhMzBMxIcELDkHJqbw5wSSrcyt9gT8YHHjZZy1kN0BYjpBsu3SloKN5WOhxppTtAO1dnpmkXNxbHcQQKDO7/jlFabOlCbu8GH6gRz1EDPEmrixscrTqRSjZI8RRQSokMAssznIq5ZQQmwzAN4pQDR1EsX0KQawptqlmga6+LggAYYGOKn7oGQ1qO2EPx4ckkm2InKGrZDiROEsiWpSQrI7wGNBUOKcI8vZs1SqJJvAKc0FasScSOEI0LBWknAV7YAdWgrZ+05ssMFEvlUxTpyX6Wr+RDjjr1IYS9lrSVFUxwkPdbzf5Qql2pQQ7JJKvIDGGdk2ytYKjdIDukjlgoVzgiz2uQtajOCUghNwXQwYVyzJ1EJjlnG1PegpYYPeDoAsVpUq6d5AJbcJ+XrDeZbwm69QFJopRqxcuTXKLlSLPdZKkIDghSUHriowjtspIWReKx8TNiMGfjGd1TfpO7ThyP9qe0wQUlMhlO1VOluz18uMIJ20FzVgrIwYACgeJ7UWPDlK1Sl+whfKVUQrVwVaEt0aC1WILQhEokJFSFM9aCgFTu5kQNarFMF1IWhTCgAYjR3ZjzMcTapiSElN1T3a1DvrljjFabSoKIOLseb1ihdTkW6ZLl6XGo1RSmxTLzFKiPdprpTOIp2KDipQOgQT5aQ42JbGMwKqhY3knPI8sAX1gBW0SmZ4YmLByBqKPq4GDweHqp21QjLgjSKf4QpDpOCjQkNWIzdjMgqCgWxAyPwnCrB4LlT5q1m8qWpAe6Loro7M0Tl2i8hvDTLd3AUog80ks/N4dDqXFtyYufT6klH6iE2Ug5npFCkvUYRokbNlqxFcohaLFLG6FpfigpbqHh+PrcOT8PIifS5YcmeTy8jHCoDI+kMbXZCkPfQdGJfswiNi2eqau4FJvHAHPgMn4QbnHyCsU/AtUr7rHJaCcoY2rZq0KulCi2YSSIiLOrJEwauKekEpx8g6H4Am4+segv8Or/pn+mOxncC7YvlWA3iP0jPXlBNts6aO9MEpz+kW2GYJswJSom8Xdqs9eohvN2clIqTTMDjT0eJU82XJqppFTjix46u2ZmaoszMNB6kmPSpL0pygu02IlSiJgVwUWUc+VIFSog1DH7wi6GKMSCeWUiu2WMpIKgRSnT/MUy9dIbqJVLLmiS4c64wuKYXkjTKMMrj+hem0FQar6DOLrOnAHOsB2acELdWDND2zSRN/094tlWJm1CVj9OqNAE1DGkW2C0zEqJQsoI0Uz+dYJVs8pe/MSP2pF9XlQdTC62LAfwyoftVW90ADH7rAzyRl+E2GOUeRqvby/1y0TRqzHuIJm7VStEsLUZaLzV32cPlXAecJbEgtXH61iXgVL1D4ZAwqWHVXyOhmav4NogImpSiXPSUjFKCi83JTEdjBFg2fJSm6bxIzWSnDQhh2jATrMnEUaCZNstEtLomqAODm8nkxdvKFT6eS2sdDqIvc3ANxd3xykZXhe83DiM1tCaL8zfvByypYCa6sSc3zy6QB/HJp/1pKFcUkoPPdLGOmfZ1e7MmyVa3RMA7b0JWHS9xzyprY0fsz4RlsASse8opNeT4YDyxi7am00SwXHAPQk8AfXDjGY8aZLSFptMmbLBqAVBdcrpDjPPOF1snmcq8okjKp7cobDC5yt8CpSiltyTt20iS7Y4aQsXa1F4snk1IwwgZIyi7gnG1lntIWWDqUACwOFfrDL2ct9nQZi7Ri11ADgi8C6mFeuTwEiR+VLapL7vFzX0iudshalpQGKlJvYgAcHweJm4u7Y+pJppHtmyCu9cYByQCTXQZ8MYNtskspAdbEEFmxAyzxgqw7PVJvCYhaVPu0ZBqXYtvYvFMyaSsoTVz6YQpzbnsPjgjp9XvYLZUsUhbgJBLcatyxiF8l1kG6okEvnoA707Q1N6X/qLAHwlirsDFUsINxRSCi9eKcHZ8W4wUnW5PHE1t7HrRJKpctJLKSnDWuQ1ZookAAgBNQcVkDyBPmekH7cSqckEJBD0ukEcWpygbYWz955gUwoE1qfp9eEJUNQ5y0o01ttqWS6QBSgD8cozk1CVrUpExFSSxvA1PEQXtaSq6PCcF2uODjmCS4PXlCKUiYCUqlrBrUpI9aRscDinQqedS5Q0E5KF3VFiBW6Qca0L4YQQrYCVrvKXMTT4G7KvAZwrmKdBAABcVID5DHvFaNpzCACqgfpTLyjHGfMNmdqx/mDV2SdJYNdNWWoghtaGmsclulgtQUfiDEE9MIrXPUQkqNW8/8ADxTJnNgGLveZyNI2rhbBk1rpDIT1BqfP0gPaEyYCFpSdPdJgiXtZaaqurrmkBuWkXo27KJeYFJORSpQ6FiQR0hGPaVxVjZRjKNNiSapRSVrBS1EskgEkYOehijZdoKZyGcnFtaH/AD0jaStqyVpKJl6YDqoH0EQ2hIQyDKQBcwBajRUs7f5WD21GNWAbYtgKAvMEAtjmzwrs9rCzR8Hzjm0LAq6otvKUnA0AusxyyGMVWVQlD954/SKNSSJO22xr+IX8Xkn6R6AfxK9D/wATHoTY/tivYk0onJIa8CMRhUP5AxptskKlVcqTVwDSuFKajSAdhWIAqQaK956MUihbMGuce2haZiitKA4OLhikB6uCGNAfsv7KpM8h21+olUQcOg1idzdr84LkWNa0FBQRdJZZLAahzxDxeiRKl+8szD8EvAc1EV5MI55Yp1y/jcDtSq1t+omnKBF0AknAYknlBVl2ZMDKmlMof9w7xH8g3u7QdM2ndDS0plA5pAvHmo1MILRvKfEni8LnGc/j6v8A1/kfjlCC8/4+/wCBlMVZpfupVOV+/dQP9oLnqTFK9rTFC6FXEjBCBdT2EAAmLJSdfukJfT1zuPWe+NgyzbS8N3DvRx6saH+8GJ2hKX7wB5UPJjCmZWLrFs2ZMqE7uayQlI/3GnTGBlBL4CUm+B1LsqFVlzG/ar+8emWSZeYAq/lrC9AlSXKpipqvhTRA6mp8o5M9oVKDEXBogjzfHvCXfMRiriQwtEgJG+oA/CKnq1B3hXNmKJYl+oPJ7vWCbNb0qDKukdjHkSpRNLyT1IPbGOuTlbM9KVIlLwiS5QIwhrK2HNIBYAar3R/Ux7R5Vglp9+Y50lgkdzh2gnlxvZ8/fgFY8nK4F0/Z3iS0mSKii0hrz43mzd/LgYBnWNaEncKQGxpnBFsRLBJReGjn+0UJlXvsx0G3uhkpJIFXKLh6jhF+z5YSS6XvBqpe7y8oITIqIJ8OlYJ4nNU2KWbS+BtsEyVXr6kpIJYVTQYVEObNsSzk3k/mKDM8x0nhdDP5xk7Im6AMThhqY9NsSSHwzzwGLU+cSy6b5LI9Sl7Gw2zbSZVwywk3hW4xYA0BYUdootc2z3UBawCEhyHJdq1TgaxmZE1SE1UVA4AqJqMG6lNYnLtqv1yJaz8RTUdQYR/5mtkN76e5XP2eSs+GQpD0W4NOIxByqzww2fZ5amSxWEJpQ1qHJDDXOBlT5Ir4KklqlC8f9rM0H2HaEqWTeJTfFHD0CiDhrTtBOMuDnk8l8ywonH/XUhsElADciFCB7fYzIu/mGY4NSCGwoXJ1xhjZjZ5hrPQBxZ+xIhydmybn5e+4xqX419BSEueTG7pv9g3GGVU9jH7JKZ80od7qbygQz1ZgXri+UOVbOAwKktoaRTIsqpc28JSwAQCbiqjEnCDJ82dOPhpQJYaql4ngBj95QTm5u+AFiUFSEW0JVAom8HYFgMiatjhHbLYUIWFLlNmA5YnkXhjtfZiZUlwsqLgbynfOgy16RXbLDMNnSpKipglQGJwq2uJgk2mjmosWbc2hJKvDUll5FKRunKoqeRhZMs8yl26rVlB/NjAC7cAXCBfYhyN5yCD1xh5LnDwZZWhBdLuAQQ1Ksa4HKHZfSuBKSmxVPlzAgquqHQ6tHLLs1a/1ISdFLAPb6w8ttkT4alIJFNaMdekIFpbJvLPhkzYxuFe8VQvIl+ZmhsuzjLQwSCRVwQST0MUq2YrH8wdH+YftC+wWKet/DOGNWri0dSZzlIUp9EkE/wBLxmhan6t/fc1ZKS22DrZZl3GShRL13VVbz74xSqwzRV2/nZDdzWKSuaMZi9GdTjmDhA5Q+ZNa1g1ifKBeZB34VX/Ulf8AM/SPQP8AhBr/AO0ejq+Qe6/BGze0JQCAK1qcWd2pyESTtrVJHEVFavlxhMU1PM/fGLrlB0j054ITfqX1IY5ZwXpYZbrX4jAXgMypTv0y5VgJaCnCL5QatelI4ur9fTXpDklBUkJ3k7Z6Rb0ICgU3iaB6M4LkU5CAVqBVQM78aQ/smw0GSucsksAWDA1cUUQWx0i3Z2xZIQbyb5UMSajk2HPGEZMyx7yKceFz2iZwJJ4wwsuxpiheW0pPxLcPyGJ7Nxg6baEyC0mWlKvjO8roThhlEdlWdVpm3VrOrkP6mkb3W46uF5/4ge2oy08vx/05+RKDIT4q/imAXeifq8AW21TJnvlxoCwHSNqdhSLty4Xf3729T+nyhTaPCkndkpURR5m+/Q7vlCY5cMuE2/v9hssWWO7aSM3ZdnrmFpcpcyv6AS3PTrB6vZVSWM2ZLlDRSgpfZLjzgi27dnzGSV3UuwSjdA6CBpayHOLHBQcHm8a8U34X1OWWC8v6EpdmsUrETZ54m4h+AG9/VFyvaVaBds6JclP7E73VWJ6wTYpMqclX5QQaVSo5lnrC7a1jTLa6+LVhT6f+7f7/AIGLP/bsVK2pMV75vcXL+sE2baNGUeTh2HPGFyhE5clw7tAduK42D1t8jD8alR35YUNQYsEmUr3FKQdKt5/WFM1F3PyjsucpJoTn6Rqi1wC2mNBY5gqkpVzp5iL7NZJ0wsJZJGLVHVRYDqYYGyJkS0TFDxFKDgHdSOYFVHmW4QDO25NVQkBOSUi6kdBAd2T/AAhdtLkYJsMmUPzZoUvJEtmDaqw7DrCOad5kqxPub27xJIbs8FqtgVQoHeJTJYyp2MYrvd2c2vbYonI3QBkR6GLcGiic6SM/KLJs0pOtYbGS9wJRdKi1zFCJIKmNS5YmrDOjtEkqx4CDLRs0JkCYSSVBxk1T3gcs4qjcSk0xbabOHYejeUUS7CRV2PnFlb7EuwFeYB+bQWIKEdRksjiUJVOSd2dMHJah/aLP4jaU/wDzTOZUYtkS3J5iLplmF164QuemOzCWWT3Bztm0khK5ilIJDuE/R44vbc9JZChdH/bQedSl8XjyJNCXiuUKGmsBSvgPu+myqZtSeXdMs5/6Mvv7seTtW0cBylyx/wDWCfDoC8dUILRF+wvvSALRNnTG8RalaDLsGEek2Y8oLCd5IgiZZWBYl4akoinNyO2CdcRMlk3b4JSo0DlN1nyNIHsQUJgNQAQa0CQMWOGFKaxdJlX0gkliDSAlSgBgKQnsJuTvkZ3mqXgJ2taUqWogtQDmQ7nz8oAMw0YPy+cXiQClyHP2B6RKVYx7z4HTRL/KMjNY1oXsa46/Udf7un6R6C7/AN0+kejNbB0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0" name="AutoShape 12" descr="data:image/jpeg;base64,/9j/4AAQSkZJRgABAQAAAQABAAD/2wCEAAkGBxQTEhUUExQWFhUXGBobGBgXGBgaGhgeGhgcGBoYGhwcHSggGh0lHxgUIjEiJSkrLi4uHB8zODMsNygtLisBCgoKDg0OGxAQGywkHyQ0Lyw0LDQsLCwsLCwsLCwsLCwsLCwsLCwsLCwsLCwsLC80LCwsLCwsLCwsLCwsLCwsLP/AABEIAJ0BQQMBIgACEQEDEQH/xAAcAAACAwEBAQEAAAAAAAAAAAAEBQIDBgEABwj/xABAEAABAgMFBgMGBAUDBAMAAAABAhEAAyEEEjFBUQUiYXGBkROhsQYyUsHR8BQjQmIVcqLh8TOCklNjk7JDwtL/xAAZAQADAQEBAAAAAAAAAAAAAAACAwQBAAX/xAAuEQACAgEDAwMCBQUBAAAAAAAAAQIRAxIhMQQTUSJBYaHwMkJxgZEFUrHR4RT/2gAMAwEAAhEDEQA/AM/KqHh37PWhSbRKu5qSkghwylAGEUlTQds2eUTEKGKVBXYvCYoJs+0ISKUEWADSIowjuEN2J6LFAZgdYR+0vtPLsqQPemKG6gFv9xOSfXuxPtDtdFmkLmrqEigzUo0Skcz9Y+I222TZ9oCbwM+ctIJOCbxZIGgAboI5yUVbCjjcnQ72ptyfalstRNd2Wl26JGJ4lzF9l9mbYsOLPMY/FdR5LUD5R9O9ndgSbLLCZSReI3phqtZ1UflgINt07w5a1/CknsI3uuttjdKT8nyG3ezFrlAqVIWwzTdX5IKj5QiTaVYeXHSkba1+1FomKou7/LQfWMzbbO6wv9Tuo/Fx5vCJq25vkdG60j1e0SJPhD9RBJ/lFPWFqprkZtFVcT0jsv7+cKww0QSHZHqk2WoTWv28FAsmBQQ8WzldobQuyYFHOOMSTFV96RN8I2qMtshOTlFC5rByaAVeClKzhLbp4UQA10Go1I/u0C/LDhFydIXzrQVqKgGGQ+sdCmDkwQgAUYEk1GAH8x+QgWYneqQa4DDpC9W56MNlR5Ux+UeCwcorWk59o8lQepAjrOtFyl94rQauMdREFLBNH7/SJPoPL5xtCnkJpmNHBNOscMiYxISWxJwixGzZqqsB1+kbpMeYmmaQMcYrE4k0LA1PKILkLAqRpSIWeyKVR8YzSje6WptHGLRatYq/AqGb1bhXPzEcXYF1YjqTo+kZpRizli55wiibPJpFfgTAddWOvnFU9RHvAj1P9ozSGsyYQldGemZizxyWSKCAZawc+kEy1NGUMU0MUTcBEJij0eB5c3PpF5NYKC3F9RL0A0x6DjHt3UfOPWjEwKlR5esOIA1Ew13jHAsv7xBpWKpa3FIrK94wDijb3HX8Vnf9Wd/5FfWPQupoe8ehGxTRcg0gqUtoBkr9IIl4iLI+SBn2K07VSgJxdQo0B/jlLOJAxIzbIPxjKytqlYSTiEgUyYfWGUraqUoKjkCVdA7dhBSXgdg0J+oRe3W1ry7hLokC8oarUN0dA3/Ix8/2RaCm0ImElxMQp+N54b7bmqKEk1VNWqYr6cqjtCTwmieUt2v2Hxx6o6vO5+jZdqUwIVRoVe0u1CJC030kqADDGpD4HR8YyHs5tgzrOkE7yGSegYeUc2so7odsTzaHRx2rE5MkOFEESqsVE0MR8Teb7wiKS5jXwJRIYDWJFLRRMU6uRjqluDCwy5BdovXgIokUFcTE0r/zGoxloRWIp++EeKsawFarQpYKZIJOahQcQ5+UcdRVtK3tug1z4f3hb4l4lz2d/LCDrLsajzS6icAfU5mDBJSmiQBANWPhkUFsJ/FU26kpbN6dmeLBYJhLkhMMAm8rgk9z/aCQHUI5RRks0hf/AAF6qWo9f8RdL2JKH6X5w2GBiCjSNpC9cmCy5CBQJHaOyEDeOpanCnyiSFABzEJSqDj/AJgWziduT+WQMw3ekRCgA+UDbRtqUEBRzBPAPj6RVaZwmKloQoG9eZiGdnHzjm9KChBydA9pNVDBi46xGxKr1iqdZ5kpZTMzApiKvE1zLovaAmEue6oqUKTTD5ife5g+QMVzWKiMqfSE9o2w6nQ7Fnfz6QxTPBW3fphDkrJpKicwAKYDJux/uYge8dm4g/dY8aCDoAXzrKg1FOWECzElLA1EStNqyHHuMopFovZR0o7D8Lt1YXJLtBgVTyhXZcYNM5gBAwVGZ570QUd7pHJmvCKlrc0j02bgIN7CEdlrziBmuaVA+UL5trqQ/AfMxCzrN4VYDPQZ9TG6drO1bmgdHHuY9EWT8X9J+keifYo1EmYsIJBiiUcznFiVCKIskaHOyTVWjAxLaU03Lo/WQnuYF2VMYkaiLLSXnSk8Se1R84bqpA1Yr24PzAkYJSB8/RoTFJfhGwXJlKmB5ZN5KwqirxUHAUkuzAXcNDTXPzdmrASS1cMXpiQ8Qqatr79/9HpRmqS8ENk29UhYV+k0UNRGpttqEy6se61Dz+xCuwylBABS91yP3BQAukMxFC7xyzJVZwyxfkqZ2xQrVPHDge0Nx5HwSZYpu0ElVTHQWDxFSWAUC6TgoYH6HhjHr9IdsxZJIYRBSqjm8eKmgadaQMTXIZwttBIOK36xxVpAoN45AfPSFs63JbeUw0GPfAdHhFK2isqIBIS9AOfnHJhaTXCQSfzK/tHu9fi9OEHJLBhGasu2Cmqy6XZ8wWPfCC17flKDJUHOtI7g6mxjMtAFYGXa6UFThCVVsIUef20dNqYwvUxnbNBZyLoA+9TF8hLqhPsu1OWMOZSwKkgPqYODtC5qnQSTSKpy6c4iqeOfIwPaFu9MvOCoCyha91nrRvvv2gyzp0yHrAKZbrHf5fOLps1u+PIN8j3hbW4fsK9uSyXOtPM/SEs6Xujm9I0e1EG7T9NT1d+ojK2yayzkDkMmjVFy3DjNKkxjKtKlJBWoqLsH0ADCgwZotnTQUqyN0+kDWRW6Rmah+Qr6RNctQSolvdVhy5Qhpaq4KFL0+RdIJLk4D5mGbmhwLPCuxTBdbWNBJkXkqDMAR0wdooktO4hzTK02twQaHLQxOZODdIonWEjAhXDOB5VVBOGsc3sdGMWweemr/ZiiUpiMnpD+32NCEBjxJjNKnhQNIZCWpUDPaVrYaqphEJ0yArLaXSXwTR+eA8j2iE6eTnSOoW2GpVpFM9ZLgd4GEyjDrFni3Q2cC2+EEorlgglwRZjVqdcOgziF8wTYZRDnPkMIaBshx+KOifOPRG6dE947CagF6iuZOqE4UHpBCBpCwbTJqAltPsx7+IL5d/rD10+TnYmfUQW246l2i6QS8d/GNOQp6AH0MJ5dsUcaxPxgSCYR1EpY1pa3KOnSyepPY0At5JxcZRZJmOWNPnrGelWka1ghO0EhiTh1MRQnJMrlhi0aZKfvzivaKl3ClASSdWNOFW0xiiw7RQsEpLlN1xQEPmzecAz9pzCo1ZCdc6cPWLIb7kLTuvc7a5apMoBCVKKqzCQQAfhSHu9cYVWfat0sQSonkPpGhG3JJSxWkFquXbhjUxi7SoAuls2Z4Jv2HYre5oE28k5YYAD6Ry02m8zsflGfl2k4ece/FEZgcy/kOXnAtWPUqRbbZ4dgAGxhnsuRZpUsTpqr5dhLDE6uRkOcJLMEk3lqLE5Cp+QgueEFISgNWteMLlC3W4DypMa+1PtSifZpciUjwkgutLBi1UsrHEqPXHI5JAfOGQsIarvygadZSDryyhkYxiqQEsjk7ZORPIEEWe/MISmF5W5wwgyzWpUskpoWZxxjHF1tyGmaP2gsYssiWUrvTFqFQk+6Ul8yKEeYhCicT7xUTxiMhKl+8VKxIBUSA+JZ84MXs9TOKH5R0I1s2ZPIrtFIYuBTjrHJoKc3Ooy84mLMsUwrn95RKTZi2OYzH0w4GCSS9wXNMlZ7ctABBqdcdMzwMNZE8qSl26F/vOAfwoHAYUNOZThBV9KcCOn20ZsAw6WpQL3ApGCiT7upr7zaY46Ql24ZU3wyhquCEi7TI8DHbataiEpYAF6qAfpyjdWL2HsBQPEUfFOJBWA5+FL5ascIXelpth6VJbHz6Um6sJ/b82+UG2k/lr/lV6GDtuezarOrxEzAuVfMsPRZIUreIAZjdVh2gGYWQrglXoYRLfImU4/wMQWJBCgCMMX7t1jQgkhknF3PRm4wmsUpSlXiCK4nAuHBEOpc1sBhQ41+2ivJIjCEkJS+ocn79IBkTQmemZddLOSDhRvlhFqS4Zjzge0WQj3XBJqOj/WkC2mjYumU261hamS4SabzOebUh7sa1WGXZlCbKSqYkO5SHU9CkEe8OesIPBUAKJxJwNNDSJLkYAlzV8oHTaoZ3KdjP2pslkEiWqzouKWQr3jgxyJpGRAeDbWkjiIEFIPGtKqzZVLcJQm4CTi0CJc4YxKcoqoM2+/SDLPIYCGR23Eze9EZEnGDfDYDQxSmWXw4c+UOLWm6hID1DMrHiPWCbAFjcfX6R6I+CfsmPQIViyYBl96Remac26AVgadHkTCmscnJcMa1GXKCUTsXpzw7iJicGx7RRPUCHTxp9YpSpoXN6uTYQUOAhWsH7N2dNnHdSWGJyHOF8iaHB0L4PGgt3tYVS7spPhkhizNxbR/KJ5KXsh+3uFe0WyEWOXLUic81Tc1BjeKWoEglDAjVyS0ZWZMKjvEqOpJPrHJ1smKSEqUVBLs9WdnA8oqCXzh0ItKmBJpu0i5JTn/aOKL4RxIGjx2ZIXmkgUqxArB6UgdTZFBpFsmzKX7iSSNClxpjFaBTLzhhs1Elj4iAovR3wpp17wVqhcrRKy2IhRVOTMYjMhBPEUIJGhgobPQfcUH+GZuK5OXSe4h5/E5QSylMk4C6o4AUoMMIqtBsqq3wlxRgoCvAhhGxzyi/S9iaeJT/ABISWuzLQ1+WQMnDDoWgSdNHugAPq7Q9YoYS5yVBQwCgB1BpANtspUN6WOCkAj0JSe0Nn1epeAcfTKL8mfmoI94Mc8vsR0VZoYWazAFikrvBhzUaVjllsoDmY7kUarFvrCYtyuldFEpRjVsus0wBgnFqkB66YwWASK3uv+YolyQPdAiwKVrHoQhSPNnktlhk0xHn/wDmOokihfPj9IrJJziaGAMbKOwEZOywGpZ66x2bLGD82xERmEA6EUNeAI9TECP3QtadOof6lLSzstJTMSqiglQVdU4BYvdJ0j6QgqmCXPlG6ZiHWnFLtUvnV4+XE8fKPrnsMofgkkkAAKfShV5mncxL1mNaEP6bI1N0ZHaCDPkiW7LvqUAWuuVKUOVC0Zi+wKVAg1SzVdmjV+0M1rNLUhFUXUlQLOShyGIwo7wjs09M030pF9AdV6jtXkSz45AYZefHZps9O9UaWwmSsszeZ/xFiQWIb7cYR1SQVMnDrTzjstJcjgR5HXjHs1Bq0vZM8ZuadN+7RBQLAUwi02pXh3LiMXvb97RnvM3SIFDAdYgEHSDWOLXHkW8slLnwSXPUaAJTyKj/AOyjEfEOvOgiapbOM4qY6NGqEKtI55Jp02QngK95z5QqWS7GGk2VeLOoA45tx9YGtyAhZupdLMHfLN9WrEuVLUkkV4ZOm2yFqQkFpZJAz144QQm1+6FGrfPOFxn6BuEX2SQVVrA44tB5JLkdSLdMSR4ZusXcN6mOmfMIulRKXwO/200ocIGTKLe6fP6c4kxevr5RVUfBFrl5Df4j+0f+NEdgFv2+f9o9A9uHg3uS8iVUs8fsvEVpUMng4g5kxEgQTwRZ0eqmhdfamehwiZOBi+0sxYO2ejwOmWpYJAe6K/WI8sFB8l+HJKaui0O9I9IkrWpkhz6RFyBXGLdn2lUoqUwU+6QQCDmcYXQ5t+wyOxgzzFigwSeL8nIj0qzOfykJADgrXVga1yfudIZ7PtEqahSJyEggOk1HTHl9KRSsOkZhqBmHQQvJl0MCMHJbsGUES/c/MVqRujpn1ipKb5N4kk1qTDXY2xkTElS1KAwAF0ZAu5fU5Ry0bPEtZSlThgQc+Ryh09KTti4ubapfsK0SQHYfD5pJ9YY2CwhSXbTzAPzgpVmCjpVJ/wCNR8xBdllBICUuwHb7pHlZeobVIrUUVytmAjMQvnoSkmhpQPhx+cN1lSpl1yEgVandoBtcsXjo+uOcDicr3YVLwU2WXKWkGruaDAaQdZdipX7qj2H2IokC4kjHdp3Ah3s1k4YFIc8YzNKai3FsGKWqmZ+1WcIXdwZiD1p5tBFssPiG/K979cugL/El8c3GMR2sHWo8h5vEUTSCM68m03qR6nT5JQipkmbHHJJwBFylp95BTq4b1EelzDXEv+4xpEbWuIuihAYXade8QkTUqUCtIUDi/wBcRFb/AKhXMSeX9PriX0M8tdMupjl4lmq5AbIRpUWSzzFEeGm65CWdJUHoVMWfk0U26RZpayE390hmYtuhyXFa3s8oa+oUlshS6dxe7M7NVU51PLrSsRcl6YDH75w5Oz5X6ZpD5KQodyCYjL2WqoQqWt8Lqx5uzHhG68ajpX6GaJuWpiZC9UpPf6xs/YvaBKLSlRO5JUuWnJLO5HFyKxnbVsqcnGUvoH/9Xi/YAKJpBChfSUKcNRTDTW7HdQ1PE9zcKcci2Nf7W2NQsYYZS1FuBKSenzj5+UkHdLOGLNUaR9XttsSpIS7m6ql06kjyKh1jB7R2cEkrQGQTR8RR25f2jxXyj2IPahHIIvM2vdvlHApyD84IsuzVFHjlmCiMakgCv9QgmbYJYQlbkufdTkMhWr49o9pQSm18UePKUnBP5sXlRu+Teb/KKW19YJEuinfBxTT/ABApFawWDmW/21YOe6jt7V/DottIvAOxzBFMXLcWgbw2zw4wYyTLcO6T2Dc+UDrA8vvEx2BNQrw2jM7ud+UmduBsRh28ogkB61EeQ2nnHL0N0i0yC5SPhGVY4QOP3zid7RoipatPnC2kmHbfuR8QpBAKgDiHIB5jOIy5gBch4ksk4hukQB4xqSOZPxvthHo4320ejqOtlKJx4doqWrGL74AZn46dvnFS1DICGCvlAhBQXAGBDkA4jJ4vs1oSgqKN18lVZhiDq70i6QoEsQTnRgBxrFM2xpcXS4z/AMx5+fFG6Z6WDM6tohISFqSkqasSlWffUGBSFEPFCkBJAq4PrBcpQIHA+cK0O/ga8ir5D7GEhQBoMCdB9PtofK2b+alBok4EYEfWEcuW0H7O2yqUyVJExANNU/ynLOkZ1HTqX4eQcGal6htbtkrly70kLW5wActWrAPlC2VLVRTEnCoYg6K01hujbAWkJlzLnCa46BQp3iFrmqCFFUhaicVBlghme8luxB5xFOGVLdF0ZQfArm7QCFEM+hGfCOo2iurJAfmSfOF8pBWqrjU5+ukPRsYITeWW6F/X5QGiCXBtEE2mZiQBxFcBnpHhYlrSCwY1GP0giy7KMwXlG5LTQCtWxJrg/wA9Y0EqUlKcy2gfsAKRlKtkdTM5K2csDLzjws84frB4KLj0jTolhSHF5IL4gg6YGohLMlhMzBMxIcELDkHJqbw5wSSrcyt9gT8YHHjZZy1kN0BYjpBsu3SloKN5WOhxppTtAO1dnpmkXNxbHcQQKDO7/jlFabOlCbu8GH6gRz1EDPEmrixscrTqRSjZI8RRQSokMAssznIq5ZQQmwzAN4pQDR1EsX0KQawptqlmga6+LggAYYGOKn7oGQ1qO2EPx4ckkm2InKGrZDiROEsiWpSQrI7wGNBUOKcI8vZs1SqJJvAKc0FasScSOEI0LBWknAV7YAdWgrZ+05ssMFEvlUxTpyX6Wr+RDjjr1IYS9lrSVFUxwkPdbzf5Qql2pQQ7JJKvIDGGdk2ytYKjdIDukjlgoVzgiz2uQtajOCUghNwXQwYVyzJ1EJjlnG1PegpYYPeDoAsVpUq6d5AJbcJ+XrDeZbwm69QFJopRqxcuTXKLlSLPdZKkIDghSUHriowjtspIWReKx8TNiMGfjGd1TfpO7ThyP9qe0wQUlMhlO1VOluz18uMIJ20FzVgrIwYACgeJ7UWPDlK1Sl+whfKVUQrVwVaEt0aC1WILQhEokJFSFM9aCgFTu5kQNarFMF1IWhTCgAYjR3ZjzMcTapiSElN1T3a1DvrljjFabSoKIOLseb1ihdTkW6ZLl6XGo1RSmxTLzFKiPdprpTOIp2KDipQOgQT5aQ42JbGMwKqhY3knPI8sAX1gBW0SmZ4YmLByBqKPq4GDweHqp21QjLgjSKf4QpDpOCjQkNWIzdjMgqCgWxAyPwnCrB4LlT5q1m8qWpAe6Loro7M0Tl2i8hvDTLd3AUog80ks/N4dDqXFtyYufT6klH6iE2Ug5npFCkvUYRokbNlqxFcohaLFLG6FpfigpbqHh+PrcOT8PIifS5YcmeTy8jHCoDI+kMbXZCkPfQdGJfswiNi2eqau4FJvHAHPgMn4QbnHyCsU/AtUr7rHJaCcoY2rZq0KulCi2YSSIiLOrJEwauKekEpx8g6H4Am4+segv8Or/pn+mOxncC7YvlWA3iP0jPXlBNts6aO9MEpz+kW2GYJswJSom8Xdqs9eohvN2clIqTTMDjT0eJU82XJqppFTjix46u2ZmaoszMNB6kmPSpL0pygu02IlSiJgVwUWUc+VIFSog1DH7wi6GKMSCeWUiu2WMpIKgRSnT/MUy9dIbqJVLLmiS4c64wuKYXkjTKMMrj+hem0FQar6DOLrOnAHOsB2acELdWDND2zSRN/094tlWJm1CVj9OqNAE1DGkW2C0zEqJQsoI0Uz+dYJVs8pe/MSP2pF9XlQdTC62LAfwyoftVW90ADH7rAzyRl+E2GOUeRqvby/1y0TRqzHuIJm7VStEsLUZaLzV32cPlXAecJbEgtXH61iXgVL1D4ZAwqWHVXyOhmav4NogImpSiXPSUjFKCi83JTEdjBFg2fJSm6bxIzWSnDQhh2jATrMnEUaCZNstEtLomqAODm8nkxdvKFT6eS2sdDqIvc3ANxd3xykZXhe83DiM1tCaL8zfvByypYCa6sSc3zy6QB/HJp/1pKFcUkoPPdLGOmfZ1e7MmyVa3RMA7b0JWHS9xzyprY0fsz4RlsASse8opNeT4YDyxi7am00SwXHAPQk8AfXDjGY8aZLSFptMmbLBqAVBdcrpDjPPOF1snmcq8okjKp7cobDC5yt8CpSiltyTt20iS7Y4aQsXa1F4snk1IwwgZIyi7gnG1lntIWWDqUACwOFfrDL2ct9nQZi7Ri11ADgi8C6mFeuTwEiR+VLapL7vFzX0iudshalpQGKlJvYgAcHweJm4u7Y+pJppHtmyCu9cYByQCTXQZ8MYNtskspAdbEEFmxAyzxgqw7PVJvCYhaVPu0ZBqXYtvYvFMyaSsoTVz6YQpzbnsPjgjp9XvYLZUsUhbgJBLcatyxiF8l1kG6okEvnoA707Q1N6X/qLAHwlirsDFUsINxRSCi9eKcHZ8W4wUnW5PHE1t7HrRJKpctJLKSnDWuQ1ZookAAgBNQcVkDyBPmekH7cSqckEJBD0ukEcWpygbYWz955gUwoE1qfp9eEJUNQ5y0o01ttqWS6QBSgD8cozk1CVrUpExFSSxvA1PEQXtaSq6PCcF2uODjmCS4PXlCKUiYCUqlrBrUpI9aRscDinQqedS5Q0E5KF3VFiBW6Qca0L4YQQrYCVrvKXMTT4G7KvAZwrmKdBAABcVID5DHvFaNpzCACqgfpTLyjHGfMNmdqx/mDV2SdJYNdNWWoghtaGmsclulgtQUfiDEE9MIrXPUQkqNW8/8ADxTJnNgGLveZyNI2rhbBk1rpDIT1BqfP0gPaEyYCFpSdPdJgiXtZaaqurrmkBuWkXo27KJeYFJORSpQ6FiQR0hGPaVxVjZRjKNNiSapRSVrBS1EskgEkYOehijZdoKZyGcnFtaH/AD0jaStqyVpKJl6YDqoH0EQ2hIQyDKQBcwBajRUs7f5WD21GNWAbYtgKAvMEAtjmzwrs9rCzR8Hzjm0LAq6otvKUnA0AusxyyGMVWVQlD954/SKNSSJO22xr+IX8Xkn6R6AfxK9D/wATHoTY/tivYk0onJIa8CMRhUP5AxptskKlVcqTVwDSuFKajSAdhWIAqQaK956MUihbMGuce2haZiitKA4OLhikB6uCGNAfsv7KpM8h21+olUQcOg1idzdr84LkWNa0FBQRdJZZLAahzxDxeiRKl+8szD8EvAc1EV5MI55Yp1y/jcDtSq1t+omnKBF0AknAYknlBVl2ZMDKmlMof9w7xH8g3u7QdM2ndDS0plA5pAvHmo1MILRvKfEni8LnGc/j6v8A1/kfjlCC8/4+/wCBlMVZpfupVOV+/dQP9oLnqTFK9rTFC6FXEjBCBdT2EAAmLJSdfukJfT1zuPWe+NgyzbS8N3DvRx6saH+8GJ2hKX7wB5UPJjCmZWLrFs2ZMqE7uayQlI/3GnTGBlBL4CUm+B1LsqFVlzG/ar+8emWSZeYAq/lrC9AlSXKpipqvhTRA6mp8o5M9oVKDEXBogjzfHvCXfMRiriQwtEgJG+oA/CKnq1B3hXNmKJYl+oPJ7vWCbNb0qDKukdjHkSpRNLyT1IPbGOuTlbM9KVIlLwiS5QIwhrK2HNIBYAar3R/Ux7R5Vglp9+Y50lgkdzh2gnlxvZ8/fgFY8nK4F0/Z3iS0mSKii0hrz43mzd/LgYBnWNaEncKQGxpnBFsRLBJReGjn+0UJlXvsx0G3uhkpJIFXKLh6jhF+z5YSS6XvBqpe7y8oITIqIJ8OlYJ4nNU2KWbS+BtsEyVXr6kpIJYVTQYVEObNsSzk3k/mKDM8x0nhdDP5xk7Im6AMThhqY9NsSSHwzzwGLU+cSy6b5LI9Sl7Gw2zbSZVwywk3hW4xYA0BYUdootc2z3UBawCEhyHJdq1TgaxmZE1SE1UVA4AqJqMG6lNYnLtqv1yJaz8RTUdQYR/5mtkN76e5XP2eSs+GQpD0W4NOIxByqzww2fZ5amSxWEJpQ1qHJDDXOBlT5Ir4KklqlC8f9rM0H2HaEqWTeJTfFHD0CiDhrTtBOMuDnk8l8ywonH/XUhsElADciFCB7fYzIu/mGY4NSCGwoXJ1xhjZjZ5hrPQBxZ+xIhydmybn5e+4xqX419BSEueTG7pv9g3GGVU9jH7JKZ80od7qbygQz1ZgXri+UOVbOAwKktoaRTIsqpc28JSwAQCbiqjEnCDJ82dOPhpQJYaql4ngBj95QTm5u+AFiUFSEW0JVAom8HYFgMiatjhHbLYUIWFLlNmA5YnkXhjtfZiZUlwsqLgbynfOgy16RXbLDMNnSpKipglQGJwq2uJgk2mjmosWbc2hJKvDUll5FKRunKoqeRhZMs8yl26rVlB/NjAC7cAXCBfYhyN5yCD1xh5LnDwZZWhBdLuAQQ1Ksa4HKHZfSuBKSmxVPlzAgquqHQ6tHLLs1a/1ISdFLAPb6w8ttkT4alIJFNaMdekIFpbJvLPhkzYxuFe8VQvIl+ZmhsuzjLQwSCRVwQST0MUq2YrH8wdH+YftC+wWKet/DOGNWri0dSZzlIUp9EkE/wBLxmhan6t/fc1ZKS22DrZZl3GShRL13VVbz74xSqwzRV2/nZDdzWKSuaMZi9GdTjmDhA5Q+ZNa1g1ifKBeZB34VX/Ulf8AM/SPQP8AhBr/AO0ejq+Qe6/BGze0JQCAK1qcWd2pyESTtrVJHEVFavlxhMU1PM/fGLrlB0j054ITfqX1IY5ZwXpYZbrX4jAXgMypTv0y5VgJaCnCL5QatelI4ur9fTXpDklBUkJ3k7Z6Rb0ICgU3iaB6M4LkU5CAVqBVQM78aQ/smw0GSucsksAWDA1cUUQWx0i3Z2xZIQbyb5UMSajk2HPGEZMyx7yKceFz2iZwJJ4wwsuxpiheW0pPxLcPyGJ7Nxg6baEyC0mWlKvjO8roThhlEdlWdVpm3VrOrkP6mkb3W46uF5/4ge2oy08vx/05+RKDIT4q/imAXeifq8AW21TJnvlxoCwHSNqdhSLty4Xf3729T+nyhTaPCkndkpURR5m+/Q7vlCY5cMuE2/v9hssWWO7aSM3ZdnrmFpcpcyv6AS3PTrB6vZVSWM2ZLlDRSgpfZLjzgi27dnzGSV3UuwSjdA6CBpayHOLHBQcHm8a8U34X1OWWC8v6EpdmsUrETZ54m4h+AG9/VFyvaVaBds6JclP7E73VWJ6wTYpMqclX5QQaVSo5lnrC7a1jTLa6+LVhT6f+7f7/AIGLP/bsVK2pMV75vcXL+sE2baNGUeTh2HPGFyhE5clw7tAduK42D1t8jD8alR35YUNQYsEmUr3FKQdKt5/WFM1F3PyjsucpJoTn6Rqi1wC2mNBY5gqkpVzp5iL7NZJ0wsJZJGLVHVRYDqYYGyJkS0TFDxFKDgHdSOYFVHmW4QDO25NVQkBOSUi6kdBAd2T/AAhdtLkYJsMmUPzZoUvJEtmDaqw7DrCOad5kqxPub27xJIbs8FqtgVQoHeJTJYyp2MYrvd2c2vbYonI3QBkR6GLcGiic6SM/KLJs0pOtYbGS9wJRdKi1zFCJIKmNS5YmrDOjtEkqx4CDLRs0JkCYSSVBxk1T3gcs4qjcSk0xbabOHYejeUUS7CRV2PnFlb7EuwFeYB+bQWIKEdRksjiUJVOSd2dMHJah/aLP4jaU/wDzTOZUYtkS3J5iLplmF164QuemOzCWWT3Bztm0khK5ilIJDuE/R44vbc9JZChdH/bQedSl8XjyJNCXiuUKGmsBSvgPu+myqZtSeXdMs5/6Mvv7seTtW0cBylyx/wDWCfDoC8dUILRF+wvvSALRNnTG8RalaDLsGEek2Y8oLCd5IgiZZWBYl4akoinNyO2CdcRMlk3b4JSo0DlN1nyNIHsQUJgNQAQa0CQMWOGFKaxdJlX0gkliDSAlSgBgKQnsJuTvkZ3mqXgJ2taUqWogtQDmQ7nz8oAMw0YPy+cXiQClyHP2B6RKVYx7z4HTRL/KMjNY1oXsa46/Udf7un6R6C7/AN0+kejNbB0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1"/>
          <p:cNvSpPr>
            <a:spLocks noGrp="1"/>
          </p:cNvSpPr>
          <p:nvPr>
            <p:ph type="title"/>
          </p:nvPr>
        </p:nvSpPr>
        <p:spPr>
          <a:xfrm>
            <a:off x="457200" y="274638"/>
            <a:ext cx="8229600" cy="1143000"/>
          </a:xfrm>
          <a:solidFill>
            <a:schemeClr val="tx2">
              <a:lumMod val="50000"/>
            </a:schemeClr>
          </a:solidFill>
        </p:spPr>
        <p:txBody>
          <a:bodyPr>
            <a:normAutofit/>
          </a:bodyPr>
          <a:lstStyle/>
          <a:p>
            <a:r>
              <a:rPr lang="en-US" sz="3600" dirty="0" smtClean="0">
                <a:solidFill>
                  <a:schemeClr val="bg1"/>
                </a:solidFill>
              </a:rPr>
              <a:t>Pre-tests	- The Siren Song of Simplicity</a:t>
            </a:r>
            <a:r>
              <a:rPr lang="en-US" dirty="0" smtClean="0">
                <a:solidFill>
                  <a:schemeClr val="bg1"/>
                </a:solidFill>
              </a:rPr>
              <a:t>	</a:t>
            </a:r>
            <a:endParaRPr lang="en-US" dirty="0">
              <a:solidFill>
                <a:schemeClr val="bg1"/>
              </a:solidFill>
            </a:endParaRPr>
          </a:p>
        </p:txBody>
      </p:sp>
      <p:pic>
        <p:nvPicPr>
          <p:cNvPr id="36866" name="Picture 2" descr="http://www.beazley.ox.ac.uk/dictionary/Dict/image/sirens.jpg"/>
          <p:cNvPicPr>
            <a:picLocks noChangeAspect="1" noChangeArrowheads="1"/>
          </p:cNvPicPr>
          <p:nvPr/>
        </p:nvPicPr>
        <p:blipFill>
          <a:blip r:embed="rId3" cstate="print"/>
          <a:srcRect/>
          <a:stretch>
            <a:fillRect/>
          </a:stretch>
        </p:blipFill>
        <p:spPr bwMode="auto">
          <a:xfrm>
            <a:off x="1233748" y="1589917"/>
            <a:ext cx="6886575" cy="5057775"/>
          </a:xfrm>
          <a:prstGeom prst="rect">
            <a:avLst/>
          </a:prstGeom>
          <a:noFill/>
        </p:spPr>
      </p:pic>
      <p:sp>
        <p:nvSpPr>
          <p:cNvPr id="11" name="Slide Number Placeholder 10"/>
          <p:cNvSpPr>
            <a:spLocks noGrp="1"/>
          </p:cNvSpPr>
          <p:nvPr>
            <p:ph type="sldNum" sz="quarter" idx="12"/>
          </p:nvPr>
        </p:nvSpPr>
        <p:spPr/>
        <p:txBody>
          <a:bodyPr/>
          <a:lstStyle/>
          <a:p>
            <a:fld id="{75D383DA-9A8A-4624-B277-3E26864D20C8}" type="slidenum">
              <a:rPr lang="en-US" smtClean="0"/>
              <a:pPr/>
              <a:t>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2">
              <a:lumMod val="50000"/>
            </a:schemeClr>
          </a:solidFill>
        </p:spPr>
        <p:txBody>
          <a:bodyPr>
            <a:normAutofit/>
          </a:bodyPr>
          <a:lstStyle/>
          <a:p>
            <a:pPr algn="l"/>
            <a:r>
              <a:rPr lang="en-US" sz="3600" dirty="0" smtClean="0">
                <a:solidFill>
                  <a:schemeClr val="bg1"/>
                </a:solidFill>
              </a:rPr>
              <a:t>What SGOs Are, and What They Are Not </a:t>
            </a:r>
            <a:endParaRPr lang="en-US" sz="3600" dirty="0">
              <a:solidFill>
                <a:schemeClr val="bg1"/>
              </a:solidFill>
            </a:endParaRPr>
          </a:p>
        </p:txBody>
      </p:sp>
      <p:sp>
        <p:nvSpPr>
          <p:cNvPr id="7" name="Text Placeholder 6"/>
          <p:cNvSpPr>
            <a:spLocks noGrp="1"/>
          </p:cNvSpPr>
          <p:nvPr>
            <p:ph type="body" idx="1"/>
          </p:nvPr>
        </p:nvSpPr>
        <p:spPr>
          <a:solidFill>
            <a:srgbClr val="7CA1CE"/>
          </a:solidFill>
        </p:spPr>
        <p:txBody>
          <a:bodyPr>
            <a:normAutofit/>
          </a:bodyPr>
          <a:lstStyle/>
          <a:p>
            <a:pPr algn="ctr"/>
            <a:r>
              <a:rPr lang="en-US" sz="3200" dirty="0" smtClean="0">
                <a:solidFill>
                  <a:schemeClr val="bg1"/>
                </a:solidFill>
              </a:rPr>
              <a:t>Misconception</a:t>
            </a:r>
          </a:p>
        </p:txBody>
      </p:sp>
      <p:sp>
        <p:nvSpPr>
          <p:cNvPr id="8" name="Text Placeholder 7"/>
          <p:cNvSpPr>
            <a:spLocks noGrp="1"/>
          </p:cNvSpPr>
          <p:nvPr>
            <p:ph type="body" sz="quarter" idx="3"/>
          </p:nvPr>
        </p:nvSpPr>
        <p:spPr>
          <a:solidFill>
            <a:srgbClr val="FFC000"/>
          </a:solidFill>
        </p:spPr>
        <p:txBody>
          <a:bodyPr/>
          <a:lstStyle/>
          <a:p>
            <a:pPr algn="ctr"/>
            <a:r>
              <a:rPr lang="en-US" sz="3200" dirty="0" smtClean="0"/>
              <a:t>Reality</a:t>
            </a:r>
            <a:endParaRPr lang="en-US" dirty="0"/>
          </a:p>
        </p:txBody>
      </p:sp>
      <p:sp>
        <p:nvSpPr>
          <p:cNvPr id="9" name="Content Placeholder 8"/>
          <p:cNvSpPr>
            <a:spLocks noGrp="1"/>
          </p:cNvSpPr>
          <p:nvPr>
            <p:ph sz="quarter" idx="4"/>
          </p:nvPr>
        </p:nvSpPr>
        <p:spPr>
          <a:xfrm>
            <a:off x="4419601" y="2865437"/>
            <a:ext cx="4267200" cy="2925763"/>
          </a:xfrm>
        </p:spPr>
        <p:txBody>
          <a:bodyPr>
            <a:normAutofit lnSpcReduction="10000"/>
          </a:bodyPr>
          <a:lstStyle/>
          <a:p>
            <a:pPr algn="ctr">
              <a:buNone/>
            </a:pPr>
            <a:r>
              <a:rPr lang="en-US" sz="2800" dirty="0" smtClean="0"/>
              <a:t>	SGOs are </a:t>
            </a:r>
            <a:r>
              <a:rPr lang="en-US" sz="2800" b="1" dirty="0" smtClean="0"/>
              <a:t>learning targets </a:t>
            </a:r>
            <a:r>
              <a:rPr lang="en-US" sz="2800" dirty="0" smtClean="0"/>
              <a:t>for</a:t>
            </a:r>
            <a:r>
              <a:rPr lang="en-US" sz="2800" b="1" dirty="0" smtClean="0"/>
              <a:t> key concepts </a:t>
            </a:r>
            <a:r>
              <a:rPr lang="en-US" sz="2800" dirty="0" smtClean="0"/>
              <a:t>and</a:t>
            </a:r>
            <a:r>
              <a:rPr lang="en-US" sz="2800" b="1" dirty="0" smtClean="0"/>
              <a:t> skills</a:t>
            </a:r>
            <a:r>
              <a:rPr lang="en-US" sz="2800" dirty="0" smtClean="0"/>
              <a:t> that students can be expected to master in a course based on a </a:t>
            </a:r>
            <a:r>
              <a:rPr lang="en-US" sz="2800" b="1" dirty="0" smtClean="0"/>
              <a:t>rough sense </a:t>
            </a:r>
            <a:r>
              <a:rPr lang="en-US" sz="2800" dirty="0" smtClean="0"/>
              <a:t>of where they start.</a:t>
            </a:r>
            <a:endParaRPr lang="en-US" sz="2800" dirty="0"/>
          </a:p>
        </p:txBody>
      </p:sp>
      <p:sp>
        <p:nvSpPr>
          <p:cNvPr id="11" name="Oval 10"/>
          <p:cNvSpPr/>
          <p:nvPr/>
        </p:nvSpPr>
        <p:spPr>
          <a:xfrm>
            <a:off x="8001000" y="76200"/>
            <a:ext cx="1066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#3</a:t>
            </a:r>
            <a:endParaRPr lang="en-US" sz="4000" dirty="0">
              <a:solidFill>
                <a:schemeClr val="tx1"/>
              </a:solidFill>
            </a:endParaRPr>
          </a:p>
        </p:txBody>
      </p:sp>
      <p:sp>
        <p:nvSpPr>
          <p:cNvPr id="15" name="Content Placeholder 9"/>
          <p:cNvSpPr txBox="1">
            <a:spLocks/>
          </p:cNvSpPr>
          <p:nvPr/>
        </p:nvSpPr>
        <p:spPr>
          <a:xfrm>
            <a:off x="304800" y="3124199"/>
            <a:ext cx="4267200" cy="3001963"/>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SGOs are a statistically precise measure of growth based on a pre-test/post-test model of performance.</a:t>
            </a:r>
          </a:p>
        </p:txBody>
      </p:sp>
      <p:sp>
        <p:nvSpPr>
          <p:cNvPr id="10" name="Slide Number Placeholder 9"/>
          <p:cNvSpPr>
            <a:spLocks noGrp="1"/>
          </p:cNvSpPr>
          <p:nvPr>
            <p:ph type="sldNum" sz="quarter" idx="12"/>
          </p:nvPr>
        </p:nvSpPr>
        <p:spPr/>
        <p:txBody>
          <a:bodyPr/>
          <a:lstStyle/>
          <a:p>
            <a:fld id="{75D383DA-9A8A-4624-B277-3E26864D20C8}" type="slidenum">
              <a:rPr lang="en-US" smtClean="0"/>
              <a:pPr/>
              <a:t>58</a:t>
            </a:fld>
            <a:endParaRPr lang="en-US"/>
          </a:p>
        </p:txBody>
      </p:sp>
      <p:pic>
        <p:nvPicPr>
          <p:cNvPr id="13" name="Picture 12" descr="acheiveNJ.png"/>
          <p:cNvPicPr>
            <a:picLocks noChangeAspect="1"/>
          </p:cNvPicPr>
          <p:nvPr/>
        </p:nvPicPr>
        <p:blipFill>
          <a:blip r:embed="rId3"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par>
                                <p:cTn id="14" presetID="10" presetClass="exit" presetSubtype="0" fill="hold" grpId="0" nodeType="withEffect">
                                  <p:stCondLst>
                                    <p:cond delay="0"/>
                                  </p:stCondLst>
                                  <p:childTnLst>
                                    <p:animEffect transition="out" filter="fade">
                                      <p:cBhvr>
                                        <p:cTn id="15" dur="2000"/>
                                        <p:tgtEl>
                                          <p:spTgt spid="7">
                                            <p:txEl>
                                              <p:pRg st="0" end="0"/>
                                            </p:txEl>
                                          </p:spTgt>
                                        </p:tgtEl>
                                      </p:cBhvr>
                                    </p:animEffect>
                                    <p:set>
                                      <p:cBhvr>
                                        <p:cTn id="16" dur="1" fill="hold">
                                          <p:stCondLst>
                                            <p:cond delay="1999"/>
                                          </p:stCondLst>
                                        </p:cTn>
                                        <p:tgtEl>
                                          <p:spTgt spid="7">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7">
                                            <p:bg/>
                                          </p:spTgt>
                                        </p:tgtEl>
                                      </p:cBhvr>
                                    </p:animEffect>
                                    <p:set>
                                      <p:cBhvr>
                                        <p:cTn id="19" dur="1" fill="hold">
                                          <p:stCondLst>
                                            <p:cond delay="1999"/>
                                          </p:stCondLst>
                                        </p:cTn>
                                        <p:tgtEl>
                                          <p:spTgt spid="7">
                                            <p:bg/>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5">
                                            <p:txEl>
                                              <p:pRg st="0" end="0"/>
                                            </p:txEl>
                                          </p:spTgt>
                                        </p:tgtEl>
                                      </p:cBhvr>
                                    </p:animEffect>
                                    <p:set>
                                      <p:cBhvr>
                                        <p:cTn id="22" dur="1" fill="hold">
                                          <p:stCondLst>
                                            <p:cond delay="1999"/>
                                          </p:stCondLst>
                                        </p:cTn>
                                        <p:tgtEl>
                                          <p:spTgt spid="1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p:bldP spid="1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Important Considerations if Using the Pre-test Post-test Model</a:t>
            </a:r>
            <a:endParaRPr lang="en-US" sz="3200" dirty="0">
              <a:solidFill>
                <a:schemeClr val="bg1"/>
              </a:solidFill>
            </a:endParaRPr>
          </a:p>
        </p:txBody>
      </p:sp>
      <p:sp>
        <p:nvSpPr>
          <p:cNvPr id="5" name="Content Placeholder 2"/>
          <p:cNvSpPr>
            <a:spLocks noGrp="1"/>
          </p:cNvSpPr>
          <p:nvPr>
            <p:ph idx="1"/>
          </p:nvPr>
        </p:nvSpPr>
        <p:spPr>
          <a:xfrm>
            <a:off x="476250" y="2322792"/>
            <a:ext cx="8305800" cy="3296958"/>
          </a:xfrm>
        </p:spPr>
        <p:txBody>
          <a:bodyPr>
            <a:normAutofit fontScale="77500" lnSpcReduction="20000"/>
          </a:bodyPr>
          <a:lstStyle/>
          <a:p>
            <a:r>
              <a:rPr lang="en-US" sz="3300" b="1" dirty="0" smtClean="0">
                <a:solidFill>
                  <a:schemeClr val="tx2">
                    <a:lumMod val="75000"/>
                  </a:schemeClr>
                </a:solidFill>
              </a:rPr>
              <a:t>Reliability of Assessment Data Especially in Pre-test </a:t>
            </a:r>
          </a:p>
          <a:p>
            <a:pPr>
              <a:spcAft>
                <a:spcPts val="600"/>
              </a:spcAft>
              <a:buNone/>
            </a:pPr>
            <a:r>
              <a:rPr lang="en-US" sz="3300" dirty="0" smtClean="0"/>
              <a:t>	“Don’t worry about it – this doesn’t </a:t>
            </a:r>
            <a:r>
              <a:rPr lang="en-US" sz="3300" i="1" dirty="0" smtClean="0"/>
              <a:t>count.”</a:t>
            </a:r>
          </a:p>
          <a:p>
            <a:r>
              <a:rPr lang="en-US" sz="3300" b="1" dirty="0" smtClean="0">
                <a:solidFill>
                  <a:schemeClr val="tx2">
                    <a:lumMod val="75000"/>
                  </a:schemeClr>
                </a:solidFill>
              </a:rPr>
              <a:t>Lack of Value for Instructional Purposes </a:t>
            </a:r>
          </a:p>
          <a:p>
            <a:pPr>
              <a:spcAft>
                <a:spcPts val="600"/>
              </a:spcAft>
              <a:buNone/>
            </a:pPr>
            <a:r>
              <a:rPr lang="en-US" sz="3300" dirty="0" smtClean="0"/>
              <a:t>	“Yep, just as I thought – my kids don’t know any Mandarin yet.” </a:t>
            </a:r>
          </a:p>
          <a:p>
            <a:r>
              <a:rPr lang="en-US" sz="3300" b="1" dirty="0" smtClean="0">
                <a:solidFill>
                  <a:schemeClr val="tx2">
                    <a:lumMod val="75000"/>
                  </a:schemeClr>
                </a:solidFill>
              </a:rPr>
              <a:t>Difficult to Set Reasonable Targets</a:t>
            </a:r>
          </a:p>
          <a:p>
            <a:pPr>
              <a:spcAft>
                <a:spcPts val="600"/>
              </a:spcAft>
              <a:buNone/>
            </a:pPr>
            <a:r>
              <a:rPr lang="en-US" sz="3300" dirty="0" smtClean="0"/>
              <a:t>	Impossible to extrapolate future learning from one data point.</a:t>
            </a:r>
          </a:p>
          <a:p>
            <a:pPr>
              <a:buNone/>
            </a:pPr>
            <a:endParaRPr lang="en-US" dirty="0" smtClean="0"/>
          </a:p>
          <a:p>
            <a:pPr>
              <a:buNone/>
            </a:pPr>
            <a:endParaRPr lang="en-US" dirty="0" smtClean="0"/>
          </a:p>
          <a:p>
            <a:pPr>
              <a:buNone/>
            </a:pPr>
            <a:endParaRPr lang="en-US" dirty="0" smtClean="0"/>
          </a:p>
          <a:p>
            <a:pPr>
              <a:buNone/>
            </a:pPr>
            <a:endParaRPr lang="en-US" i="1" dirty="0"/>
          </a:p>
        </p:txBody>
      </p:sp>
      <p:sp>
        <p:nvSpPr>
          <p:cNvPr id="7" name="Slide Number Placeholder 6"/>
          <p:cNvSpPr>
            <a:spLocks noGrp="1"/>
          </p:cNvSpPr>
          <p:nvPr>
            <p:ph type="sldNum" sz="quarter" idx="12"/>
          </p:nvPr>
        </p:nvSpPr>
        <p:spPr/>
        <p:txBody>
          <a:bodyPr/>
          <a:lstStyle/>
          <a:p>
            <a:fld id="{75D383DA-9A8A-4624-B277-3E26864D20C8}" type="slidenum">
              <a:rPr lang="en-US" smtClean="0"/>
              <a:pPr/>
              <a:t>59</a:t>
            </a:fld>
            <a:endParaRPr lang="en-US"/>
          </a:p>
        </p:txBody>
      </p:sp>
      <p:pic>
        <p:nvPicPr>
          <p:cNvPr id="8" name="Picture 7" descr="acheiveNJ.png"/>
          <p:cNvPicPr>
            <a:picLocks noChangeAspect="1"/>
          </p:cNvPicPr>
          <p:nvPr/>
        </p:nvPicPr>
        <p:blipFill>
          <a:blip r:embed="rId3"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1434" y="274638"/>
            <a:ext cx="8245366" cy="1143000"/>
          </a:xfrm>
          <a:solidFill>
            <a:schemeClr val="tx2">
              <a:lumMod val="50000"/>
            </a:schemeClr>
          </a:solidFill>
        </p:spPr>
        <p:txBody>
          <a:bodyPr>
            <a:normAutofit fontScale="90000"/>
          </a:bodyPr>
          <a:lstStyle/>
          <a:p>
            <a:r>
              <a:rPr lang="en-US" sz="3600" dirty="0" smtClean="0">
                <a:solidFill>
                  <a:schemeClr val="bg1"/>
                </a:solidFill>
              </a:rPr>
              <a:t>Requirements for Student Achievement Measures</a:t>
            </a:r>
            <a:endParaRPr lang="en-US" sz="3600" dirty="0">
              <a:solidFill>
                <a:schemeClr val="bg1"/>
              </a:solidFill>
            </a:endParaRPr>
          </a:p>
        </p:txBody>
      </p:sp>
      <p:sp>
        <p:nvSpPr>
          <p:cNvPr id="9" name="Slide Number Placeholder 8"/>
          <p:cNvSpPr>
            <a:spLocks noGrp="1"/>
          </p:cNvSpPr>
          <p:nvPr>
            <p:ph type="sldNum" sz="quarter" idx="12"/>
          </p:nvPr>
        </p:nvSpPr>
        <p:spPr/>
        <p:txBody>
          <a:bodyPr/>
          <a:lstStyle/>
          <a:p>
            <a:fld id="{75D383DA-9A8A-4624-B277-3E26864D20C8}" type="slidenum">
              <a:rPr lang="en-US" smtClean="0"/>
              <a:pPr/>
              <a:t>6</a:t>
            </a:fld>
            <a:endParaRPr lang="en-US"/>
          </a:p>
        </p:txBody>
      </p:sp>
      <p:sp>
        <p:nvSpPr>
          <p:cNvPr id="10" name="Rectangle 9"/>
          <p:cNvSpPr/>
          <p:nvPr/>
        </p:nvSpPr>
        <p:spPr>
          <a:xfrm>
            <a:off x="304801" y="2305881"/>
            <a:ext cx="3458817" cy="2031325"/>
          </a:xfrm>
          <a:prstGeom prst="rect">
            <a:avLst/>
          </a:prstGeom>
          <a:ln w="38100">
            <a:solidFill>
              <a:srgbClr val="FFC000"/>
            </a:solidFill>
          </a:ln>
        </p:spPr>
        <p:txBody>
          <a:bodyPr wrap="square">
            <a:spAutoFit/>
          </a:bodyPr>
          <a:lstStyle/>
          <a:p>
            <a:r>
              <a:rPr lang="en-US" dirty="0" smtClean="0"/>
              <a:t>The standards for approval of educator evaluation rubrics at a minimum shall include:</a:t>
            </a:r>
          </a:p>
          <a:p>
            <a:pPr indent="457200">
              <a:buFont typeface="Arial" pitchFamily="34" charset="0"/>
              <a:buChar char="•"/>
            </a:pPr>
            <a:r>
              <a:rPr lang="en-US" dirty="0" smtClean="0"/>
              <a:t>a provision ensuring that performance measures used in the rubric are </a:t>
            </a:r>
            <a:r>
              <a:rPr lang="en-US" b="1" dirty="0" smtClean="0"/>
              <a:t>linked to student achievement</a:t>
            </a:r>
            <a:r>
              <a:rPr lang="en-US" dirty="0" smtClean="0"/>
              <a:t>.</a:t>
            </a:r>
          </a:p>
        </p:txBody>
      </p:sp>
      <p:sp>
        <p:nvSpPr>
          <p:cNvPr id="11" name="Rectangle 10"/>
          <p:cNvSpPr/>
          <p:nvPr/>
        </p:nvSpPr>
        <p:spPr>
          <a:xfrm>
            <a:off x="4532243" y="2292625"/>
            <a:ext cx="4399721" cy="3170099"/>
          </a:xfrm>
          <a:prstGeom prst="rect">
            <a:avLst/>
          </a:prstGeom>
          <a:ln w="38100">
            <a:solidFill>
              <a:schemeClr val="tx2"/>
            </a:solidFill>
          </a:ln>
        </p:spPr>
        <p:txBody>
          <a:bodyPr wrap="square">
            <a:spAutoFit/>
          </a:bodyPr>
          <a:lstStyle/>
          <a:p>
            <a:pPr indent="457200">
              <a:buFont typeface="Arial" pitchFamily="34" charset="0"/>
              <a:buChar char="•"/>
            </a:pPr>
            <a:r>
              <a:rPr lang="en-US" sz="2000" dirty="0" smtClean="0"/>
              <a:t>A </a:t>
            </a:r>
            <a:r>
              <a:rPr lang="en-US" sz="2000" b="1" dirty="0" smtClean="0">
                <a:solidFill>
                  <a:schemeClr val="tx2"/>
                </a:solidFill>
              </a:rPr>
              <a:t>Student Growth Objective </a:t>
            </a:r>
            <a:r>
              <a:rPr lang="en-US" sz="2000" dirty="0" smtClean="0"/>
              <a:t>is an </a:t>
            </a:r>
            <a:r>
              <a:rPr lang="en-US" sz="2000" b="1" dirty="0" smtClean="0"/>
              <a:t>academic goal </a:t>
            </a:r>
            <a:r>
              <a:rPr lang="en-US" sz="2000" dirty="0" smtClean="0"/>
              <a:t>that teachers and evaluators set for groups of students.</a:t>
            </a:r>
          </a:p>
          <a:p>
            <a:pPr indent="457200">
              <a:buFont typeface="Arial" pitchFamily="34" charset="0"/>
              <a:buChar char="•"/>
            </a:pPr>
            <a:r>
              <a:rPr lang="en-US" sz="2000" dirty="0" smtClean="0"/>
              <a:t>It shall</a:t>
            </a:r>
            <a:r>
              <a:rPr lang="en-US" sz="2000" b="1" dirty="0" smtClean="0"/>
              <a:t> be specific </a:t>
            </a:r>
            <a:r>
              <a:rPr lang="en-US" sz="2000" dirty="0" smtClean="0"/>
              <a:t>and</a:t>
            </a:r>
            <a:r>
              <a:rPr lang="en-US" sz="2000" b="1" dirty="0" smtClean="0"/>
              <a:t> measurable</a:t>
            </a:r>
            <a:r>
              <a:rPr lang="en-US" sz="2000" dirty="0" smtClean="0"/>
              <a:t>, based on </a:t>
            </a:r>
            <a:r>
              <a:rPr lang="en-US" sz="2000" b="1" dirty="0" smtClean="0"/>
              <a:t>available student learning data</a:t>
            </a:r>
            <a:r>
              <a:rPr lang="en-US" sz="2000" dirty="0" smtClean="0"/>
              <a:t>, </a:t>
            </a:r>
            <a:r>
              <a:rPr lang="en-US" sz="2000" b="1" dirty="0" smtClean="0"/>
              <a:t>aligned </a:t>
            </a:r>
            <a:r>
              <a:rPr lang="en-US" sz="2000" dirty="0" smtClean="0"/>
              <a:t>to Core Curriculum Content </a:t>
            </a:r>
            <a:r>
              <a:rPr lang="en-US" sz="2000" b="1" dirty="0" smtClean="0"/>
              <a:t>Standards </a:t>
            </a:r>
            <a:r>
              <a:rPr lang="en-US" sz="2000" dirty="0" smtClean="0"/>
              <a:t>(or other standards adopted or endorsed by the State Board), and based on </a:t>
            </a:r>
            <a:r>
              <a:rPr lang="en-US" sz="2000" b="1" dirty="0" smtClean="0"/>
              <a:t>growth</a:t>
            </a:r>
            <a:r>
              <a:rPr lang="en-US" sz="2000" dirty="0" smtClean="0"/>
              <a:t> and/or </a:t>
            </a:r>
            <a:r>
              <a:rPr lang="en-US" sz="2000" b="1" dirty="0" smtClean="0"/>
              <a:t>achievement</a:t>
            </a:r>
            <a:r>
              <a:rPr lang="en-US" sz="2000" dirty="0" smtClean="0"/>
              <a:t>. </a:t>
            </a:r>
            <a:endParaRPr lang="en-US" sz="2000" dirty="0"/>
          </a:p>
        </p:txBody>
      </p:sp>
      <p:sp>
        <p:nvSpPr>
          <p:cNvPr id="12" name="Content Placeholder 22"/>
          <p:cNvSpPr>
            <a:spLocks noGrp="1"/>
          </p:cNvSpPr>
          <p:nvPr>
            <p:ph idx="1"/>
          </p:nvPr>
        </p:nvSpPr>
        <p:spPr>
          <a:xfrm>
            <a:off x="1106556" y="1654399"/>
            <a:ext cx="1981200" cy="428322"/>
          </a:xfrm>
        </p:spPr>
        <p:txBody>
          <a:bodyPr>
            <a:normAutofit fontScale="77500" lnSpcReduction="20000"/>
          </a:bodyPr>
          <a:lstStyle/>
          <a:p>
            <a:pPr>
              <a:buNone/>
            </a:pPr>
            <a:r>
              <a:rPr lang="en-US" b="1" dirty="0" smtClean="0"/>
              <a:t>TEACHNJ Act</a:t>
            </a:r>
            <a:endParaRPr lang="en-US" b="1" dirty="0"/>
          </a:p>
        </p:txBody>
      </p:sp>
      <p:pic>
        <p:nvPicPr>
          <p:cNvPr id="13" name="Picture 12" descr="acheiveNJ.png"/>
          <p:cNvPicPr>
            <a:picLocks noChangeAspect="1"/>
          </p:cNvPicPr>
          <p:nvPr/>
        </p:nvPicPr>
        <p:blipFill>
          <a:blip r:embed="rId3" cstate="print"/>
          <a:stretch>
            <a:fillRect/>
          </a:stretch>
        </p:blipFill>
        <p:spPr>
          <a:xfrm>
            <a:off x="6134010" y="1540649"/>
            <a:ext cx="1154683" cy="566448"/>
          </a:xfrm>
          <a:prstGeom prst="rect">
            <a:avLst/>
          </a:prstGeom>
        </p:spPr>
      </p:pic>
      <p:pic>
        <p:nvPicPr>
          <p:cNvPr id="14" name="Picture 13" descr="acheiveNJ.png"/>
          <p:cNvPicPr>
            <a:picLocks noChangeAspect="1"/>
          </p:cNvPicPr>
          <p:nvPr/>
        </p:nvPicPr>
        <p:blipFill>
          <a:blip r:embed="rId3" cstate="print"/>
          <a:stretch>
            <a:fillRect/>
          </a:stretch>
        </p:blipFill>
        <p:spPr>
          <a:xfrm>
            <a:off x="7467600" y="5943600"/>
            <a:ext cx="1371600" cy="672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pPr algn="l"/>
            <a:r>
              <a:rPr lang="en-US" sz="3200" dirty="0" smtClean="0">
                <a:solidFill>
                  <a:schemeClr val="bg1"/>
                </a:solidFill>
              </a:rPr>
              <a:t>Predicting Student Learning Based on a Rough Sense of Where They Begin</a:t>
            </a:r>
            <a:endParaRPr lang="en-US" sz="3200" dirty="0">
              <a:solidFill>
                <a:schemeClr val="bg1"/>
              </a:solidFill>
            </a:endParaRPr>
          </a:p>
        </p:txBody>
      </p:sp>
      <p:graphicFrame>
        <p:nvGraphicFramePr>
          <p:cNvPr id="8" name="Content Placeholder 3"/>
          <p:cNvGraphicFramePr>
            <a:graphicFrameLocks noGrp="1"/>
          </p:cNvGraphicFramePr>
          <p:nvPr>
            <p:ph sz="half" idx="1"/>
          </p:nvPr>
        </p:nvGraphicFramePr>
        <p:xfrm>
          <a:off x="228600" y="1600200"/>
          <a:ext cx="3828197"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nvGraphicFramePr>
        <p:xfrm>
          <a:off x="44196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p:cNvCxnSpPr/>
          <p:nvPr/>
        </p:nvCxnSpPr>
        <p:spPr>
          <a:xfrm flipV="1">
            <a:off x="1752600" y="3216166"/>
            <a:ext cx="2109952" cy="1432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4038600"/>
            <a:ext cx="2133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52600" y="2380593"/>
            <a:ext cx="2046890" cy="2267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3733800"/>
            <a:ext cx="457200" cy="461665"/>
          </a:xfrm>
          <a:prstGeom prst="rect">
            <a:avLst/>
          </a:prstGeom>
          <a:solidFill>
            <a:schemeClr val="bg1"/>
          </a:solidFill>
          <a:ln>
            <a:solidFill>
              <a:schemeClr val="tx1"/>
            </a:solidFill>
          </a:ln>
        </p:spPr>
        <p:txBody>
          <a:bodyPr wrap="square" rtlCol="0">
            <a:spAutoFit/>
          </a:bodyPr>
          <a:lstStyle/>
          <a:p>
            <a:pPr algn="ctr"/>
            <a:r>
              <a:rPr lang="en-US" sz="2400" dirty="0" smtClean="0"/>
              <a:t>?</a:t>
            </a:r>
            <a:endParaRPr lang="en-US" sz="2400" dirty="0"/>
          </a:p>
        </p:txBody>
      </p:sp>
      <p:sp>
        <p:nvSpPr>
          <p:cNvPr id="18" name="TextBox 17"/>
          <p:cNvSpPr txBox="1"/>
          <p:nvPr/>
        </p:nvSpPr>
        <p:spPr>
          <a:xfrm>
            <a:off x="3957145" y="2107324"/>
            <a:ext cx="457200" cy="461665"/>
          </a:xfrm>
          <a:prstGeom prst="rect">
            <a:avLst/>
          </a:prstGeom>
          <a:solidFill>
            <a:schemeClr val="bg1"/>
          </a:solidFill>
          <a:ln>
            <a:solidFill>
              <a:schemeClr val="tx1"/>
            </a:solidFill>
          </a:ln>
        </p:spPr>
        <p:txBody>
          <a:bodyPr wrap="square" rtlCol="0">
            <a:spAutoFit/>
          </a:bodyPr>
          <a:lstStyle/>
          <a:p>
            <a:pPr algn="ctr"/>
            <a:r>
              <a:rPr lang="en-US" sz="2400" dirty="0" smtClean="0"/>
              <a:t>?</a:t>
            </a:r>
            <a:endParaRPr lang="en-US" sz="2400" dirty="0"/>
          </a:p>
        </p:txBody>
      </p:sp>
      <p:sp>
        <p:nvSpPr>
          <p:cNvPr id="19" name="TextBox 16"/>
          <p:cNvSpPr txBox="1"/>
          <p:nvPr/>
        </p:nvSpPr>
        <p:spPr>
          <a:xfrm>
            <a:off x="3975538" y="2927134"/>
            <a:ext cx="457200" cy="461665"/>
          </a:xfrm>
          <a:prstGeom prst="rect">
            <a:avLst/>
          </a:prstGeom>
          <a:solidFill>
            <a:schemeClr val="bg1"/>
          </a:solidFill>
          <a:ln>
            <a:solidFill>
              <a:sysClr val="windowText" lastClr="00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a:t>
            </a:r>
            <a:endParaRPr lang="en-US" sz="2400" dirty="0"/>
          </a:p>
        </p:txBody>
      </p:sp>
      <p:cxnSp>
        <p:nvCxnSpPr>
          <p:cNvPr id="20" name="Straight Arrow Connector 19"/>
          <p:cNvCxnSpPr/>
          <p:nvPr/>
        </p:nvCxnSpPr>
        <p:spPr>
          <a:xfrm flipV="1">
            <a:off x="5638800" y="3429000"/>
            <a:ext cx="1981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620000" y="3124200"/>
            <a:ext cx="304800" cy="457200"/>
          </a:xfrm>
          <a:prstGeom prst="ellipse">
            <a:avLst/>
          </a:prstGeom>
          <a:solidFill>
            <a:srgbClr val="F6A2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156722">
            <a:off x="5702173" y="4121423"/>
            <a:ext cx="628398" cy="12374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1600200"/>
            <a:ext cx="457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76800" y="1676400"/>
            <a:ext cx="457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43000" y="5334000"/>
            <a:ext cx="2895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10200" y="5410200"/>
            <a:ext cx="2895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5638800" y="2971800"/>
            <a:ext cx="19812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620000" y="2667000"/>
            <a:ext cx="3048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728149">
            <a:off x="5673660" y="4008719"/>
            <a:ext cx="628398" cy="12374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75D383DA-9A8A-4624-B277-3E26864D20C8}" type="slidenum">
              <a:rPr lang="en-US" smtClean="0"/>
              <a:pPr/>
              <a:t>60</a:t>
            </a:fld>
            <a:endParaRPr lang="en-US"/>
          </a:p>
        </p:txBody>
      </p:sp>
      <p:sp>
        <p:nvSpPr>
          <p:cNvPr id="30" name="TextBox 29"/>
          <p:cNvSpPr txBox="1"/>
          <p:nvPr/>
        </p:nvSpPr>
        <p:spPr>
          <a:xfrm>
            <a:off x="1008993" y="5896303"/>
            <a:ext cx="3436883" cy="646331"/>
          </a:xfrm>
          <a:prstGeom prst="rect">
            <a:avLst/>
          </a:prstGeom>
          <a:noFill/>
        </p:spPr>
        <p:txBody>
          <a:bodyPr wrap="square" rtlCol="0">
            <a:spAutoFit/>
          </a:bodyPr>
          <a:lstStyle/>
          <a:p>
            <a:r>
              <a:rPr lang="en-US" dirty="0" smtClean="0">
                <a:solidFill>
                  <a:schemeClr val="tx2"/>
                </a:solidFill>
              </a:rPr>
              <a:t>Expected learning cannot be determined using one data point.</a:t>
            </a:r>
            <a:endParaRPr lang="en-US" dirty="0">
              <a:solidFill>
                <a:schemeClr val="tx2"/>
              </a:solidFill>
            </a:endParaRPr>
          </a:p>
        </p:txBody>
      </p:sp>
      <p:sp>
        <p:nvSpPr>
          <p:cNvPr id="31" name="TextBox 30"/>
          <p:cNvSpPr txBox="1"/>
          <p:nvPr/>
        </p:nvSpPr>
        <p:spPr>
          <a:xfrm>
            <a:off x="5559991" y="5808542"/>
            <a:ext cx="2937629" cy="923330"/>
          </a:xfrm>
          <a:prstGeom prst="rect">
            <a:avLst/>
          </a:prstGeom>
          <a:noFill/>
        </p:spPr>
        <p:txBody>
          <a:bodyPr wrap="square" rtlCol="0">
            <a:spAutoFit/>
          </a:bodyPr>
          <a:lstStyle/>
          <a:p>
            <a:r>
              <a:rPr lang="en-US" dirty="0" smtClean="0">
                <a:solidFill>
                  <a:schemeClr val="tx2"/>
                </a:solidFill>
              </a:rPr>
              <a:t>Expected learning is better-  determined using multiple measures of starting points.</a:t>
            </a:r>
            <a:endParaRPr lang="en-US"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7" grpId="0" animBg="1"/>
      <p:bldP spid="18" grpId="0" animBg="1"/>
      <p:bldP spid="19" grpId="0" animBg="1"/>
      <p:bldP spid="23" grpId="0" animBg="1"/>
      <p:bldP spid="24" grpId="0" animBg="1"/>
      <p:bldP spid="33" grpId="0" animBg="1"/>
      <p:bldP spid="34" grpId="0" animBg="1"/>
      <p:bldP spid="30" grpId="0"/>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4" name="Shape 24"/>
          <p:cNvPicPr preferRelativeResize="0"/>
          <p:nvPr/>
        </p:nvPicPr>
        <p:blipFill>
          <a:blip r:embed="rId3" cstate="print"/>
          <a:stretch>
            <a:fillRect/>
          </a:stretch>
        </p:blipFill>
        <p:spPr>
          <a:xfrm rot="1680000">
            <a:off x="3431022" y="2044428"/>
            <a:ext cx="2104632" cy="3454944"/>
          </a:xfrm>
          <a:prstGeom prst="rect">
            <a:avLst/>
          </a:prstGeom>
          <a:noFill/>
          <a:ln>
            <a:noFill/>
          </a:ln>
        </p:spPr>
      </p:pic>
      <p:sp>
        <p:nvSpPr>
          <p:cNvPr id="5"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Predict the Final Picture</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61</a:t>
            </a:fld>
            <a:endParaRPr lang="en-US"/>
          </a:p>
        </p:txBody>
      </p:sp>
      <p:pic>
        <p:nvPicPr>
          <p:cNvPr id="7" name="Picture 6" descr="acheiveNJ.png"/>
          <p:cNvPicPr>
            <a:picLocks noChangeAspect="1"/>
          </p:cNvPicPr>
          <p:nvPr/>
        </p:nvPicPr>
        <p:blipFill>
          <a:blip r:embed="rId4" cstate="print"/>
          <a:stretch>
            <a:fillRect/>
          </a:stretch>
        </p:blipFill>
        <p:spPr>
          <a:xfrm>
            <a:off x="7620000" y="5909438"/>
            <a:ext cx="1371600" cy="672860"/>
          </a:xfrm>
          <a:prstGeom prst="rect">
            <a:avLst/>
          </a:prstGeom>
        </p:spPr>
      </p:pic>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30" name="Shape 30"/>
          <p:cNvPicPr preferRelativeResize="0"/>
          <p:nvPr/>
        </p:nvPicPr>
        <p:blipFill>
          <a:blip r:embed="rId3" cstate="print"/>
          <a:stretch>
            <a:fillRect/>
          </a:stretch>
        </p:blipFill>
        <p:spPr>
          <a:xfrm>
            <a:off x="1808913" y="1643101"/>
            <a:ext cx="5526175" cy="4947465"/>
          </a:xfrm>
          <a:prstGeom prst="rect">
            <a:avLst/>
          </a:prstGeom>
          <a:noFill/>
          <a:ln>
            <a:noFill/>
          </a:ln>
        </p:spPr>
      </p:pic>
      <p:sp>
        <p:nvSpPr>
          <p:cNvPr id="5"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Predict the Final Picture</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62</a:t>
            </a:fld>
            <a:endParaRPr lang="en-US"/>
          </a:p>
        </p:txBody>
      </p:sp>
      <p:pic>
        <p:nvPicPr>
          <p:cNvPr id="7" name="Picture 6" descr="acheiveNJ.png"/>
          <p:cNvPicPr>
            <a:picLocks noChangeAspect="1"/>
          </p:cNvPicPr>
          <p:nvPr/>
        </p:nvPicPr>
        <p:blipFill>
          <a:blip r:embed="rId4" cstate="print"/>
          <a:stretch>
            <a:fillRect/>
          </a:stretch>
        </p:blipFill>
        <p:spPr>
          <a:xfrm>
            <a:off x="7620000" y="5909438"/>
            <a:ext cx="1371600" cy="672860"/>
          </a:xfrm>
          <a:prstGeom prst="rect">
            <a:avLst/>
          </a:prstGeom>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6" name="Shape 36"/>
          <p:cNvPicPr preferRelativeResize="0"/>
          <p:nvPr/>
        </p:nvPicPr>
        <p:blipFill>
          <a:blip r:embed="rId3" cstate="print"/>
          <a:stretch>
            <a:fillRect/>
          </a:stretch>
        </p:blipFill>
        <p:spPr>
          <a:xfrm>
            <a:off x="1883926" y="1982267"/>
            <a:ext cx="5324251" cy="4672532"/>
          </a:xfrm>
          <a:prstGeom prst="rect">
            <a:avLst/>
          </a:prstGeom>
          <a:noFill/>
          <a:ln>
            <a:noFill/>
          </a:ln>
        </p:spPr>
      </p:pic>
      <p:sp>
        <p:nvSpPr>
          <p:cNvPr id="5" name="Title 11"/>
          <p:cNvSpPr txBox="1">
            <a:spLocks/>
          </p:cNvSpPr>
          <p:nvPr/>
        </p:nvSpPr>
        <p:spPr>
          <a:xfrm>
            <a:off x="457200" y="274638"/>
            <a:ext cx="8229600" cy="1143000"/>
          </a:xfrm>
          <a:prstGeom prst="rect">
            <a:avLst/>
          </a:prstGeom>
          <a:solidFill>
            <a:schemeClr val="tx2"/>
          </a:solidFill>
          <a:ln w="57150">
            <a:solidFill>
              <a:srgbClr val="F6A20A"/>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Predict the Final Picture</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63</a:t>
            </a:fld>
            <a:endParaRPr lang="en-US"/>
          </a:p>
        </p:txBody>
      </p:sp>
      <p:pic>
        <p:nvPicPr>
          <p:cNvPr id="7" name="Picture 6" descr="acheiveNJ.png"/>
          <p:cNvPicPr>
            <a:picLocks noChangeAspect="1"/>
          </p:cNvPicPr>
          <p:nvPr/>
        </p:nvPicPr>
        <p:blipFill>
          <a:blip r:embed="rId4" cstate="print"/>
          <a:stretch>
            <a:fillRect/>
          </a:stretch>
        </p:blipFill>
        <p:spPr>
          <a:xfrm>
            <a:off x="7620000" y="5909438"/>
            <a:ext cx="1371600" cy="672860"/>
          </a:xfrm>
          <a:prstGeom prst="rect">
            <a:avLst/>
          </a:prstGeom>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2133600"/>
            <a:ext cx="8229600" cy="3124200"/>
          </a:xfrm>
        </p:spPr>
        <p:txBody>
          <a:bodyPr>
            <a:normAutofit/>
          </a:bodyPr>
          <a:lstStyle/>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None/>
            </a:pPr>
            <a:endParaRPr lang="en-US" dirty="0" smtClean="0"/>
          </a:p>
        </p:txBody>
      </p:sp>
      <p:sp>
        <p:nvSpPr>
          <p:cNvPr id="22" name="Title 11"/>
          <p:cNvSpPr txBox="1">
            <a:spLocks/>
          </p:cNvSpPr>
          <p:nvPr/>
        </p:nvSpPr>
        <p:spPr>
          <a:xfrm>
            <a:off x="457200" y="457200"/>
            <a:ext cx="8229600" cy="1143000"/>
          </a:xfrm>
          <a:prstGeom prst="rect">
            <a:avLst/>
          </a:prstGeom>
          <a:solidFill>
            <a:schemeClr val="tx2"/>
          </a:solidFill>
          <a:ln w="57150">
            <a:solidFill>
              <a:srgbClr val="F6A20A"/>
            </a:solidFill>
          </a:ln>
        </p:spPr>
        <p:txBody>
          <a:bodyPr anchor="ctr"/>
          <a:lstStyle/>
          <a:p>
            <a:pPr marL="0" lvl="1" algn="ctr"/>
            <a:r>
              <a:rPr lang="en-US" sz="2800" dirty="0" smtClean="0">
                <a:solidFill>
                  <a:schemeClr val="bg1"/>
                </a:solidFill>
              </a:rPr>
              <a:t>List the information you have used or could potentially use to determine students’ starting points.</a:t>
            </a:r>
          </a:p>
        </p:txBody>
      </p:sp>
      <p:sp>
        <p:nvSpPr>
          <p:cNvPr id="5" name="Slide Number Placeholder 4"/>
          <p:cNvSpPr>
            <a:spLocks noGrp="1"/>
          </p:cNvSpPr>
          <p:nvPr>
            <p:ph type="sldNum" sz="quarter" idx="12"/>
          </p:nvPr>
        </p:nvSpPr>
        <p:spPr/>
        <p:txBody>
          <a:bodyPr/>
          <a:lstStyle/>
          <a:p>
            <a:fld id="{75D383DA-9A8A-4624-B277-3E26864D20C8}" type="slidenum">
              <a:rPr lang="en-US" smtClean="0"/>
              <a:pPr/>
              <a:t>64</a:t>
            </a:fld>
            <a:endParaRPr lang="en-US"/>
          </a:p>
        </p:txBody>
      </p:sp>
      <p:pic>
        <p:nvPicPr>
          <p:cNvPr id="7" name="Picture 6" descr="acheiveNJ.png"/>
          <p:cNvPicPr>
            <a:picLocks noChangeAspect="1"/>
          </p:cNvPicPr>
          <p:nvPr/>
        </p:nvPicPr>
        <p:blipFill>
          <a:blip r:embed="rId3"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2133600"/>
            <a:ext cx="8229600" cy="3124200"/>
          </a:xfrm>
        </p:spPr>
        <p:txBody>
          <a:bodyPr>
            <a:normAutofit lnSpcReduction="10000"/>
          </a:bodyPr>
          <a:lstStyle/>
          <a:p>
            <a:pPr marL="514350" indent="-514350">
              <a:buFont typeface="+mj-lt"/>
              <a:buAutoNum type="arabicPeriod"/>
            </a:pPr>
            <a:r>
              <a:rPr lang="en-US" dirty="0" smtClean="0"/>
              <a:t> Current grades</a:t>
            </a:r>
          </a:p>
          <a:p>
            <a:pPr marL="514350" indent="-514350">
              <a:buFont typeface="+mj-lt"/>
              <a:buAutoNum type="arabicPeriod"/>
            </a:pPr>
            <a:r>
              <a:rPr lang="en-US" dirty="0" smtClean="0"/>
              <a:t> Recent test performance</a:t>
            </a:r>
          </a:p>
          <a:p>
            <a:pPr marL="514350" indent="-514350">
              <a:buFont typeface="+mj-lt"/>
              <a:buAutoNum type="arabicPeriod"/>
            </a:pPr>
            <a:r>
              <a:rPr lang="en-US" dirty="0" smtClean="0"/>
              <a:t> Previous year’s scores</a:t>
            </a:r>
          </a:p>
          <a:p>
            <a:pPr marL="514350" indent="-514350">
              <a:buFont typeface="+mj-lt"/>
              <a:buAutoNum type="arabicPeriod"/>
            </a:pPr>
            <a:r>
              <a:rPr lang="en-US" dirty="0" smtClean="0"/>
              <a:t> Well-constructed and administered, high-quality pre-assessments</a:t>
            </a:r>
          </a:p>
          <a:p>
            <a:pPr marL="514350" indent="-514350">
              <a:buFont typeface="+mj-lt"/>
              <a:buAutoNum type="arabicPeriod"/>
            </a:pPr>
            <a:r>
              <a:rPr lang="en-US" dirty="0" smtClean="0"/>
              <a:t>Important markers of future success</a:t>
            </a:r>
          </a:p>
          <a:p>
            <a:pPr marL="514350" indent="-514350">
              <a:buNone/>
            </a:pPr>
            <a:endParaRPr lang="en-US" dirty="0" smtClean="0"/>
          </a:p>
        </p:txBody>
      </p:sp>
      <p:sp>
        <p:nvSpPr>
          <p:cNvPr id="22" name="Title 11"/>
          <p:cNvSpPr txBox="1">
            <a:spLocks/>
          </p:cNvSpPr>
          <p:nvPr/>
        </p:nvSpPr>
        <p:spPr>
          <a:xfrm>
            <a:off x="457200" y="457200"/>
            <a:ext cx="8229600" cy="1143000"/>
          </a:xfrm>
          <a:prstGeom prst="rect">
            <a:avLst/>
          </a:prstGeom>
          <a:solidFill>
            <a:schemeClr val="tx2"/>
          </a:solidFill>
          <a:ln w="57150">
            <a:solidFill>
              <a:srgbClr val="F6A20A"/>
            </a:solidFill>
          </a:ln>
        </p:spPr>
        <p:txBody>
          <a:bodyPr anchor="ctr"/>
          <a:lstStyle/>
          <a:p>
            <a:pPr marL="0" lvl="1" algn="ctr"/>
            <a:r>
              <a:rPr lang="en-US" sz="2800" dirty="0" smtClean="0">
                <a:solidFill>
                  <a:schemeClr val="bg1"/>
                </a:solidFill>
              </a:rPr>
              <a:t>List the information you have used or could potentially use to determine students’ starting points.</a:t>
            </a:r>
          </a:p>
        </p:txBody>
      </p:sp>
      <p:sp>
        <p:nvSpPr>
          <p:cNvPr id="5" name="Slide Number Placeholder 4"/>
          <p:cNvSpPr>
            <a:spLocks noGrp="1"/>
          </p:cNvSpPr>
          <p:nvPr>
            <p:ph type="sldNum" sz="quarter" idx="12"/>
          </p:nvPr>
        </p:nvSpPr>
        <p:spPr/>
        <p:txBody>
          <a:bodyPr/>
          <a:lstStyle/>
          <a:p>
            <a:fld id="{75D383DA-9A8A-4624-B277-3E26864D20C8}" type="slidenum">
              <a:rPr lang="en-US" smtClean="0"/>
              <a:pPr/>
              <a:t>65</a:t>
            </a:fld>
            <a:endParaRPr lang="en-US"/>
          </a:p>
        </p:txBody>
      </p:sp>
      <p:pic>
        <p:nvPicPr>
          <p:cNvPr id="7" name="Picture 6" descr="acheiveNJ.png"/>
          <p:cNvPicPr>
            <a:picLocks noChangeAspect="1"/>
          </p:cNvPicPr>
          <p:nvPr/>
        </p:nvPicPr>
        <p:blipFill>
          <a:blip r:embed="rId3" cstate="print"/>
          <a:stretch>
            <a:fillRect/>
          </a:stretch>
        </p:blipFill>
        <p:spPr>
          <a:xfrm>
            <a:off x="7620000" y="5909438"/>
            <a:ext cx="1371600" cy="672860"/>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Sample Rubric for Important Markers of Future Success</a:t>
            </a:r>
            <a:endParaRPr lang="en-US" sz="3200" dirty="0">
              <a:solidFill>
                <a:schemeClr val="bg1"/>
              </a:solidFill>
            </a:endParaRPr>
          </a:p>
        </p:txBody>
      </p:sp>
      <p:graphicFrame>
        <p:nvGraphicFramePr>
          <p:cNvPr id="5" name="Table 4"/>
          <p:cNvGraphicFramePr>
            <a:graphicFrameLocks noGrp="1"/>
          </p:cNvGraphicFramePr>
          <p:nvPr/>
        </p:nvGraphicFramePr>
        <p:xfrm>
          <a:off x="304800" y="1562270"/>
          <a:ext cx="8534400" cy="4286779"/>
        </p:xfrm>
        <a:graphic>
          <a:graphicData uri="http://schemas.openxmlformats.org/drawingml/2006/table">
            <a:tbl>
              <a:tblPr/>
              <a:tblGrid>
                <a:gridCol w="1219200"/>
                <a:gridCol w="1828800"/>
                <a:gridCol w="1779270"/>
                <a:gridCol w="1786890"/>
                <a:gridCol w="1920240"/>
              </a:tblGrid>
              <a:tr h="400200">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Calibri"/>
                        </a:rPr>
                        <a:t>Criterion</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Calibri"/>
                        </a:rPr>
                        <a:t>Level 4</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Calibri"/>
                        </a:rPr>
                        <a:t>Level 3</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Calibri"/>
                        </a:rPr>
                        <a:t>Level 2</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Calibri"/>
                        </a:rPr>
                        <a:t>Level 1</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r>
              <a:tr h="1174865">
                <a:tc>
                  <a:txBody>
                    <a:bodyPr/>
                    <a:lstStyle/>
                    <a:p>
                      <a:pPr marL="0" marR="0" algn="ctr">
                        <a:lnSpc>
                          <a:spcPct val="115000"/>
                        </a:lnSpc>
                        <a:spcBef>
                          <a:spcPts val="0"/>
                        </a:spcBef>
                        <a:spcAft>
                          <a:spcPts val="0"/>
                        </a:spcAft>
                      </a:pPr>
                      <a:r>
                        <a:rPr lang="en-US" sz="1400" b="1" dirty="0">
                          <a:solidFill>
                            <a:srgbClr val="000000"/>
                          </a:solidFill>
                          <a:latin typeface="Calibri"/>
                          <a:ea typeface="Calibri"/>
                          <a:cs typeface="Calibri"/>
                        </a:rPr>
                        <a:t>Active Participant </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Always prepared</a:t>
                      </a:r>
                      <a:endParaRPr lang="en-US" sz="1400" u="none" strike="noStrike" dirty="0">
                        <a:solidFill>
                          <a:srgbClr val="000000"/>
                        </a:solidFill>
                        <a:latin typeface="Calibri"/>
                      </a:endParaRPr>
                    </a:p>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Engaged </a:t>
                      </a:r>
                      <a:r>
                        <a:rPr lang="en-US" sz="1400" u="none" strike="noStrike" dirty="0">
                          <a:solidFill>
                            <a:srgbClr val="000000"/>
                          </a:solidFill>
                          <a:latin typeface="Arial"/>
                          <a:ea typeface="Arial"/>
                        </a:rPr>
                        <a:t>in all </a:t>
                      </a:r>
                      <a:r>
                        <a:rPr lang="en-US" sz="1400" u="none" strike="noStrike" dirty="0" smtClean="0">
                          <a:solidFill>
                            <a:srgbClr val="000000"/>
                          </a:solidFill>
                          <a:latin typeface="Arial"/>
                          <a:ea typeface="Arial"/>
                        </a:rPr>
                        <a:t>of </a:t>
                      </a:r>
                      <a:r>
                        <a:rPr lang="en-US" sz="1400" u="none" strike="noStrike" dirty="0">
                          <a:solidFill>
                            <a:srgbClr val="000000"/>
                          </a:solidFill>
                          <a:latin typeface="Arial"/>
                          <a:ea typeface="Arial"/>
                        </a:rPr>
                        <a:t>the learning </a:t>
                      </a:r>
                      <a:r>
                        <a:rPr lang="en-US" sz="1400" u="none" strike="noStrike" dirty="0" smtClean="0">
                          <a:solidFill>
                            <a:srgbClr val="000000"/>
                          </a:solidFill>
                          <a:latin typeface="Arial"/>
                          <a:ea typeface="Arial"/>
                        </a:rPr>
                        <a:t>process</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Mostly</a:t>
                      </a:r>
                      <a:r>
                        <a:rPr lang="en-US" sz="1400" u="none" strike="noStrike" baseline="0" dirty="0" smtClean="0">
                          <a:solidFill>
                            <a:srgbClr val="000000"/>
                          </a:solidFill>
                          <a:latin typeface="Arial"/>
                          <a:ea typeface="Arial"/>
                        </a:rPr>
                        <a:t> </a:t>
                      </a:r>
                      <a:r>
                        <a:rPr lang="en-US" sz="1400" u="none" strike="noStrike" dirty="0" smtClean="0">
                          <a:solidFill>
                            <a:srgbClr val="000000"/>
                          </a:solidFill>
                          <a:latin typeface="Arial"/>
                          <a:ea typeface="Arial"/>
                        </a:rPr>
                        <a:t>prepared</a:t>
                      </a:r>
                      <a:endParaRPr lang="en-US" sz="1400" u="none" strike="noStrike" dirty="0">
                        <a:solidFill>
                          <a:srgbClr val="000000"/>
                        </a:solidFill>
                        <a:latin typeface="Calibri"/>
                      </a:endParaRPr>
                    </a:p>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Engaged </a:t>
                      </a:r>
                      <a:r>
                        <a:rPr lang="en-US" sz="1400" u="none" strike="noStrike" dirty="0">
                          <a:solidFill>
                            <a:srgbClr val="000000"/>
                          </a:solidFill>
                          <a:latin typeface="Arial"/>
                          <a:ea typeface="Arial"/>
                        </a:rPr>
                        <a:t>in most </a:t>
                      </a:r>
                      <a:r>
                        <a:rPr lang="en-US" sz="1400" u="none" strike="noStrike" dirty="0" smtClean="0">
                          <a:solidFill>
                            <a:srgbClr val="000000"/>
                          </a:solidFill>
                          <a:latin typeface="Arial"/>
                          <a:ea typeface="Arial"/>
                        </a:rPr>
                        <a:t>of </a:t>
                      </a:r>
                      <a:r>
                        <a:rPr lang="en-US" sz="1400" u="none" strike="noStrike" dirty="0">
                          <a:solidFill>
                            <a:srgbClr val="000000"/>
                          </a:solidFill>
                          <a:latin typeface="Arial"/>
                          <a:ea typeface="Arial"/>
                        </a:rPr>
                        <a:t>the learning </a:t>
                      </a:r>
                      <a:r>
                        <a:rPr lang="en-US" sz="1400" u="none" strike="noStrike" dirty="0" smtClean="0">
                          <a:solidFill>
                            <a:srgbClr val="000000"/>
                          </a:solidFill>
                          <a:latin typeface="Arial"/>
                          <a:ea typeface="Arial"/>
                        </a:rPr>
                        <a:t>process</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Sometimes</a:t>
                      </a:r>
                      <a:r>
                        <a:rPr lang="en-US" sz="1400" baseline="0" dirty="0" smtClean="0">
                          <a:solidFill>
                            <a:srgbClr val="000000"/>
                          </a:solidFill>
                          <a:latin typeface="Arial"/>
                          <a:ea typeface="Arial"/>
                        </a:rPr>
                        <a:t> </a:t>
                      </a:r>
                      <a:r>
                        <a:rPr lang="en-US" sz="1400" dirty="0" smtClean="0">
                          <a:solidFill>
                            <a:srgbClr val="000000"/>
                          </a:solidFill>
                          <a:latin typeface="Arial"/>
                          <a:ea typeface="Arial"/>
                        </a:rPr>
                        <a:t>prepared</a:t>
                      </a:r>
                      <a:endParaRPr lang="en-US" sz="1400" dirty="0">
                        <a:solidFill>
                          <a:srgbClr val="000000"/>
                        </a:solidFill>
                        <a:latin typeface="Calibri"/>
                      </a:endParaRPr>
                    </a:p>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Engaged </a:t>
                      </a:r>
                      <a:r>
                        <a:rPr lang="en-US" sz="1400" dirty="0">
                          <a:solidFill>
                            <a:srgbClr val="000000"/>
                          </a:solidFill>
                          <a:latin typeface="Arial"/>
                          <a:ea typeface="Arial"/>
                        </a:rPr>
                        <a:t>in </a:t>
                      </a:r>
                      <a:r>
                        <a:rPr lang="en-US" sz="1400" dirty="0" smtClean="0">
                          <a:solidFill>
                            <a:srgbClr val="000000"/>
                          </a:solidFill>
                          <a:latin typeface="Arial"/>
                          <a:ea typeface="Arial"/>
                        </a:rPr>
                        <a:t>some of </a:t>
                      </a:r>
                      <a:r>
                        <a:rPr lang="en-US" sz="1400" dirty="0">
                          <a:solidFill>
                            <a:srgbClr val="000000"/>
                          </a:solidFill>
                          <a:latin typeface="Arial"/>
                          <a:ea typeface="Arial"/>
                        </a:rPr>
                        <a:t>the learning </a:t>
                      </a:r>
                      <a:r>
                        <a:rPr lang="en-US" sz="1400" dirty="0" smtClean="0">
                          <a:solidFill>
                            <a:srgbClr val="000000"/>
                          </a:solidFill>
                          <a:latin typeface="Arial"/>
                          <a:ea typeface="Arial"/>
                        </a:rPr>
                        <a:t>process</a:t>
                      </a:r>
                      <a:endParaRPr lang="en-US" sz="1400"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Rarely prepared</a:t>
                      </a:r>
                      <a:endParaRPr lang="en-US" sz="1400" dirty="0">
                        <a:solidFill>
                          <a:srgbClr val="000000"/>
                        </a:solidFill>
                        <a:latin typeface="Calibri"/>
                      </a:endParaRPr>
                    </a:p>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Engaged</a:t>
                      </a:r>
                      <a:r>
                        <a:rPr lang="en-US" sz="1400" baseline="0" dirty="0" smtClean="0">
                          <a:solidFill>
                            <a:srgbClr val="000000"/>
                          </a:solidFill>
                          <a:latin typeface="Arial"/>
                          <a:ea typeface="Arial"/>
                        </a:rPr>
                        <a:t> in little or none of the le</a:t>
                      </a:r>
                      <a:r>
                        <a:rPr lang="en-US" sz="1400" dirty="0" smtClean="0">
                          <a:solidFill>
                            <a:srgbClr val="000000"/>
                          </a:solidFill>
                          <a:latin typeface="Arial"/>
                          <a:ea typeface="Arial"/>
                        </a:rPr>
                        <a:t>arning process</a:t>
                      </a:r>
                      <a:endParaRPr lang="en-US" sz="1400"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r>
              <a:tr h="2045221">
                <a:tc>
                  <a:txBody>
                    <a:bodyPr/>
                    <a:lstStyle/>
                    <a:p>
                      <a:pPr marL="0" marR="0" algn="ctr">
                        <a:lnSpc>
                          <a:spcPct val="115000"/>
                        </a:lnSpc>
                        <a:spcBef>
                          <a:spcPts val="0"/>
                        </a:spcBef>
                        <a:spcAft>
                          <a:spcPts val="0"/>
                        </a:spcAft>
                      </a:pPr>
                      <a:r>
                        <a:rPr lang="en-US" sz="1400" b="1" dirty="0">
                          <a:solidFill>
                            <a:srgbClr val="000000"/>
                          </a:solidFill>
                          <a:latin typeface="Calibri"/>
                          <a:ea typeface="Calibri"/>
                          <a:cs typeface="Calibri"/>
                        </a:rPr>
                        <a:t>Academic Independence</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Consistently</a:t>
                      </a:r>
                      <a:r>
                        <a:rPr lang="en-US" sz="1400" u="none" strike="noStrike" baseline="0" dirty="0" smtClean="0">
                          <a:solidFill>
                            <a:srgbClr val="000000"/>
                          </a:solidFill>
                          <a:latin typeface="Arial"/>
                          <a:ea typeface="Arial"/>
                        </a:rPr>
                        <a:t> d</a:t>
                      </a:r>
                      <a:r>
                        <a:rPr lang="en-US" sz="1400" u="none" strike="noStrike" dirty="0" smtClean="0">
                          <a:solidFill>
                            <a:srgbClr val="000000"/>
                          </a:solidFill>
                          <a:latin typeface="Arial"/>
                          <a:ea typeface="Arial"/>
                        </a:rPr>
                        <a:t>emonstrates intellectual </a:t>
                      </a:r>
                      <a:r>
                        <a:rPr lang="en-US" sz="1400" u="none" strike="noStrike" dirty="0">
                          <a:solidFill>
                            <a:srgbClr val="000000"/>
                          </a:solidFill>
                          <a:latin typeface="Arial"/>
                          <a:ea typeface="Arial"/>
                        </a:rPr>
                        <a:t>curiosity </a:t>
                      </a:r>
                      <a:endParaRPr lang="en-US" sz="1400" u="none" strike="noStrike" dirty="0">
                        <a:solidFill>
                          <a:srgbClr val="000000"/>
                        </a:solidFill>
                        <a:latin typeface="Calibri"/>
                      </a:endParaRPr>
                    </a:p>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Consistently self-motivated and independent</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Frequently demonstrates intellectual </a:t>
                      </a:r>
                      <a:r>
                        <a:rPr lang="en-US" sz="1400" dirty="0">
                          <a:solidFill>
                            <a:srgbClr val="000000"/>
                          </a:solidFill>
                          <a:latin typeface="Arial"/>
                          <a:ea typeface="Arial"/>
                        </a:rPr>
                        <a:t>curiosity</a:t>
                      </a:r>
                      <a:endParaRPr lang="en-US" sz="1400" dirty="0">
                        <a:solidFill>
                          <a:srgbClr val="000000"/>
                        </a:solidFill>
                        <a:latin typeface="Calibri"/>
                      </a:endParaRPr>
                    </a:p>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Arial"/>
                        </a:rPr>
                        <a:t>Usually self-motivated and independent</a:t>
                      </a:r>
                      <a:endParaRPr lang="en-US" sz="1400"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Sometimes demonstrates </a:t>
                      </a:r>
                      <a:r>
                        <a:rPr lang="en-US" sz="1400" u="none" strike="noStrike" dirty="0">
                          <a:solidFill>
                            <a:srgbClr val="000000"/>
                          </a:solidFill>
                          <a:latin typeface="Arial"/>
                          <a:ea typeface="Arial"/>
                        </a:rPr>
                        <a:t>intellectual curiosity </a:t>
                      </a:r>
                      <a:endParaRPr lang="en-US" sz="1400" u="none" strike="noStrike" dirty="0">
                        <a:solidFill>
                          <a:srgbClr val="000000"/>
                        </a:solidFill>
                        <a:latin typeface="Calibri"/>
                      </a:endParaRPr>
                    </a:p>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Sometimes self-motivated and independent</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indent="-182880">
                        <a:lnSpc>
                          <a:spcPct val="115000"/>
                        </a:lnSpc>
                        <a:spcBef>
                          <a:spcPts val="0"/>
                        </a:spcBef>
                        <a:spcAft>
                          <a:spcPts val="0"/>
                        </a:spcAft>
                        <a:buFont typeface="Arial" pitchFamily="34" charset="0"/>
                        <a:buChar char="•"/>
                      </a:pPr>
                      <a:r>
                        <a:rPr lang="en-US" sz="1400" dirty="0" smtClean="0">
                          <a:solidFill>
                            <a:srgbClr val="000000"/>
                          </a:solidFill>
                          <a:latin typeface="Arial"/>
                          <a:ea typeface="Calibri"/>
                          <a:cs typeface="Calibri"/>
                        </a:rPr>
                        <a:t>Rarely  </a:t>
                      </a:r>
                      <a:r>
                        <a:rPr lang="en-US" sz="1400" u="none" strike="noStrike" dirty="0" smtClean="0">
                          <a:solidFill>
                            <a:srgbClr val="000000"/>
                          </a:solidFill>
                          <a:latin typeface="Arial"/>
                          <a:ea typeface="Arial"/>
                        </a:rPr>
                        <a:t>demonstrates </a:t>
                      </a:r>
                      <a:r>
                        <a:rPr lang="en-US" sz="1400" u="none" strike="noStrike" dirty="0">
                          <a:solidFill>
                            <a:srgbClr val="000000"/>
                          </a:solidFill>
                          <a:latin typeface="Arial"/>
                          <a:ea typeface="Arial"/>
                        </a:rPr>
                        <a:t>intellectual curiosity</a:t>
                      </a:r>
                      <a:endParaRPr lang="en-US" sz="1400" u="none" strike="noStrike" dirty="0">
                        <a:solidFill>
                          <a:srgbClr val="000000"/>
                        </a:solidFill>
                        <a:latin typeface="Calibri"/>
                      </a:endParaRPr>
                    </a:p>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Rarely or never</a:t>
                      </a:r>
                      <a:r>
                        <a:rPr lang="en-US" sz="1400" u="none" strike="noStrike" baseline="0" dirty="0" smtClean="0">
                          <a:solidFill>
                            <a:srgbClr val="000000"/>
                          </a:solidFill>
                          <a:latin typeface="Arial"/>
                          <a:ea typeface="Arial"/>
                        </a:rPr>
                        <a:t> self-motivated</a:t>
                      </a:r>
                      <a:r>
                        <a:rPr lang="en-US" sz="1400" u="none" strike="noStrike" dirty="0" smtClean="0">
                          <a:solidFill>
                            <a:srgbClr val="000000"/>
                          </a:solidFill>
                          <a:latin typeface="Arial"/>
                          <a:ea typeface="Arial"/>
                        </a:rPr>
                        <a:t>, frequently depends </a:t>
                      </a:r>
                      <a:r>
                        <a:rPr lang="en-US" sz="1400" u="none" strike="noStrike" dirty="0">
                          <a:solidFill>
                            <a:srgbClr val="000000"/>
                          </a:solidFill>
                          <a:latin typeface="Arial"/>
                          <a:ea typeface="Arial"/>
                        </a:rPr>
                        <a:t>on prompting and/or </a:t>
                      </a:r>
                      <a:r>
                        <a:rPr lang="en-US" sz="1400" u="none" strike="noStrike" dirty="0" smtClean="0">
                          <a:solidFill>
                            <a:srgbClr val="000000"/>
                          </a:solidFill>
                          <a:latin typeface="Arial"/>
                          <a:ea typeface="Arial"/>
                        </a:rPr>
                        <a:t>teacher</a:t>
                      </a:r>
                      <a:r>
                        <a:rPr lang="en-US" sz="1400" u="none" strike="noStrike" baseline="0" dirty="0" smtClean="0">
                          <a:solidFill>
                            <a:srgbClr val="000000"/>
                          </a:solidFill>
                          <a:latin typeface="Arial"/>
                          <a:ea typeface="Arial"/>
                        </a:rPr>
                        <a:t> assistance</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538">
                <a:tc>
                  <a:txBody>
                    <a:bodyPr/>
                    <a:lstStyle/>
                    <a:p>
                      <a:pPr marL="0" marR="0" algn="ctr">
                        <a:lnSpc>
                          <a:spcPct val="115000"/>
                        </a:lnSpc>
                        <a:spcBef>
                          <a:spcPts val="0"/>
                        </a:spcBef>
                        <a:spcAft>
                          <a:spcPts val="0"/>
                        </a:spcAft>
                      </a:pPr>
                      <a:r>
                        <a:rPr lang="en-US" sz="1400" b="1" dirty="0" smtClean="0">
                          <a:solidFill>
                            <a:srgbClr val="000000"/>
                          </a:solidFill>
                          <a:latin typeface="Calibri"/>
                          <a:ea typeface="Calibri"/>
                          <a:cs typeface="Calibri"/>
                        </a:rPr>
                        <a:t>Class Attendance</a:t>
                      </a:r>
                      <a:endParaRPr lang="en-US" sz="1400" dirty="0">
                        <a:solidFill>
                          <a:srgbClr val="000000"/>
                        </a:solidFill>
                        <a:latin typeface="Calibri"/>
                        <a:ea typeface="Calibri"/>
                        <a:cs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Never</a:t>
                      </a:r>
                      <a:r>
                        <a:rPr lang="en-US" sz="1400" u="none" strike="noStrike" baseline="0" dirty="0" smtClean="0">
                          <a:solidFill>
                            <a:srgbClr val="000000"/>
                          </a:solidFill>
                          <a:latin typeface="Arial"/>
                          <a:ea typeface="Arial"/>
                        </a:rPr>
                        <a:t> absent</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Rarely</a:t>
                      </a:r>
                      <a:r>
                        <a:rPr lang="en-US" sz="1400" u="none" strike="noStrike" baseline="0" dirty="0" smtClean="0">
                          <a:solidFill>
                            <a:srgbClr val="000000"/>
                          </a:solidFill>
                          <a:latin typeface="Arial"/>
                          <a:ea typeface="Arial"/>
                        </a:rPr>
                        <a:t> </a:t>
                      </a:r>
                      <a:r>
                        <a:rPr lang="en-US" sz="1400" u="none" strike="noStrike" dirty="0" smtClean="0">
                          <a:solidFill>
                            <a:srgbClr val="000000"/>
                          </a:solidFill>
                          <a:latin typeface="Arial"/>
                          <a:ea typeface="Arial"/>
                        </a:rPr>
                        <a:t>absent  </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Sometimes absent</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marL="182880" marR="0" lvl="0" indent="-182880">
                        <a:lnSpc>
                          <a:spcPct val="115000"/>
                        </a:lnSpc>
                        <a:spcBef>
                          <a:spcPts val="0"/>
                        </a:spcBef>
                        <a:spcAft>
                          <a:spcPts val="0"/>
                        </a:spcAft>
                        <a:buFont typeface="Arial" pitchFamily="34" charset="0"/>
                        <a:buChar char="•"/>
                      </a:pPr>
                      <a:r>
                        <a:rPr lang="en-US" sz="1400" u="none" strike="noStrike" dirty="0" smtClean="0">
                          <a:solidFill>
                            <a:srgbClr val="000000"/>
                          </a:solidFill>
                          <a:latin typeface="Arial"/>
                          <a:ea typeface="Arial"/>
                        </a:rPr>
                        <a:t>Frequently</a:t>
                      </a:r>
                      <a:r>
                        <a:rPr lang="en-US" sz="1400" u="none" strike="noStrike" baseline="0" dirty="0" smtClean="0">
                          <a:solidFill>
                            <a:srgbClr val="000000"/>
                          </a:solidFill>
                          <a:latin typeface="Arial"/>
                          <a:ea typeface="Arial"/>
                        </a:rPr>
                        <a:t> absent</a:t>
                      </a:r>
                      <a:endParaRPr lang="en-US" sz="1400" u="none" strike="noStrike" dirty="0">
                        <a:solidFill>
                          <a:srgbClr val="000000"/>
                        </a:solidFill>
                        <a:latin typeface="Calibri"/>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r>
            </a:tbl>
          </a:graphicData>
        </a:graphic>
      </p:graphicFrame>
      <p:sp>
        <p:nvSpPr>
          <p:cNvPr id="1802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75D383DA-9A8A-4624-B277-3E26864D20C8}" type="slidenum">
              <a:rPr lang="en-US" smtClean="0"/>
              <a:pPr/>
              <a:t>66</a:t>
            </a:fld>
            <a:endParaRPr lang="en-US"/>
          </a:p>
        </p:txBody>
      </p:sp>
      <p:pic>
        <p:nvPicPr>
          <p:cNvPr id="8" name="Picture 7" descr="acheiveNJ.png"/>
          <p:cNvPicPr>
            <a:picLocks noChangeAspect="1"/>
          </p:cNvPicPr>
          <p:nvPr/>
        </p:nvPicPr>
        <p:blipFill>
          <a:blip r:embed="rId3" cstate="print"/>
          <a:stretch>
            <a:fillRect/>
          </a:stretch>
        </p:blipFill>
        <p:spPr>
          <a:xfrm>
            <a:off x="7620000" y="5909438"/>
            <a:ext cx="1371600" cy="672860"/>
          </a:xfrm>
          <a:prstGeom prst="rect">
            <a:avLst/>
          </a:prstGeom>
        </p:spPr>
      </p:pic>
      <p:sp>
        <p:nvSpPr>
          <p:cNvPr id="9" name="TextBox 8"/>
          <p:cNvSpPr txBox="1"/>
          <p:nvPr/>
        </p:nvSpPr>
        <p:spPr>
          <a:xfrm>
            <a:off x="331076" y="6337738"/>
            <a:ext cx="4611968" cy="369332"/>
          </a:xfrm>
          <a:prstGeom prst="rect">
            <a:avLst/>
          </a:prstGeom>
          <a:noFill/>
        </p:spPr>
        <p:txBody>
          <a:bodyPr wrap="none" rtlCol="0">
            <a:spAutoFit/>
          </a:bodyPr>
          <a:lstStyle/>
          <a:p>
            <a:r>
              <a:rPr lang="en-US" dirty="0" smtClean="0">
                <a:hlinkClick r:id="rId4"/>
              </a:rPr>
              <a:t>Rubric for Important Markers of Future Success</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72051" y="1620700"/>
          <a:ext cx="7696197" cy="3064521"/>
        </p:xfrm>
        <a:graphic>
          <a:graphicData uri="http://schemas.openxmlformats.org/drawingml/2006/table">
            <a:tbl>
              <a:tblPr/>
              <a:tblGrid>
                <a:gridCol w="738683"/>
                <a:gridCol w="1208357"/>
                <a:gridCol w="1198180"/>
                <a:gridCol w="1261241"/>
                <a:gridCol w="1261241"/>
                <a:gridCol w="835573"/>
                <a:gridCol w="1192922"/>
              </a:tblGrid>
              <a:tr h="578081">
                <a:tc rowSpan="2">
                  <a:txBody>
                    <a:bodyPr/>
                    <a:lstStyle/>
                    <a:p>
                      <a:pPr marL="0" marR="0" algn="ctr">
                        <a:lnSpc>
                          <a:spcPct val="115000"/>
                        </a:lnSpc>
                        <a:spcBef>
                          <a:spcPts val="0"/>
                        </a:spcBef>
                        <a:spcAft>
                          <a:spcPts val="0"/>
                        </a:spcAft>
                      </a:pPr>
                      <a:r>
                        <a:rPr lang="en-US" sz="1200" dirty="0">
                          <a:solidFill>
                            <a:srgbClr val="FFFFFF"/>
                          </a:solidFill>
                          <a:latin typeface="Arial"/>
                          <a:ea typeface="Times New Roman"/>
                          <a:cs typeface="Times New Roman"/>
                        </a:rPr>
                        <a:t>Student ID</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15000"/>
                        </a:lnSpc>
                        <a:spcBef>
                          <a:spcPts val="0"/>
                        </a:spcBef>
                        <a:spcAft>
                          <a:spcPts val="0"/>
                        </a:spcAft>
                      </a:pPr>
                      <a:r>
                        <a:rPr lang="en-US" sz="1200" dirty="0">
                          <a:solidFill>
                            <a:schemeClr val="tx1"/>
                          </a:solidFill>
                          <a:latin typeface="Arial"/>
                          <a:ea typeface="Times New Roman"/>
                          <a:cs typeface="Times New Roman"/>
                        </a:rPr>
                        <a:t>Prior </a:t>
                      </a:r>
                      <a:r>
                        <a:rPr lang="en-US" sz="1200" dirty="0" smtClean="0">
                          <a:solidFill>
                            <a:schemeClr val="tx1"/>
                          </a:solidFill>
                          <a:latin typeface="Arial"/>
                          <a:ea typeface="Times New Roman"/>
                          <a:cs typeface="Times New Roman"/>
                        </a:rPr>
                        <a:t>Year Final Grade</a:t>
                      </a:r>
                      <a:endParaRPr lang="en-US" sz="1400" dirty="0">
                        <a:solidFill>
                          <a:schemeClr val="tx1"/>
                        </a:solidFill>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chemeClr val="tx1"/>
                          </a:solidFill>
                          <a:latin typeface="Arial"/>
                          <a:ea typeface="Times New Roman"/>
                          <a:cs typeface="Times New Roman"/>
                        </a:rPr>
                        <a:t>Current Year Test Scores</a:t>
                      </a:r>
                      <a:endParaRPr lang="en-US" sz="1400" dirty="0">
                        <a:solidFill>
                          <a:schemeClr val="tx1"/>
                        </a:solidFill>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gridSpan="3">
                  <a:txBody>
                    <a:bodyPr/>
                    <a:lstStyle/>
                    <a:p>
                      <a:pPr marL="0" marR="0" algn="ctr">
                        <a:lnSpc>
                          <a:spcPct val="115000"/>
                        </a:lnSpc>
                        <a:spcBef>
                          <a:spcPts val="0"/>
                        </a:spcBef>
                        <a:spcAft>
                          <a:spcPts val="0"/>
                        </a:spcAft>
                      </a:pPr>
                      <a:r>
                        <a:rPr lang="en-US" sz="1200" dirty="0">
                          <a:solidFill>
                            <a:schemeClr val="tx1"/>
                          </a:solidFill>
                          <a:latin typeface="Arial"/>
                          <a:ea typeface="Times New Roman"/>
                          <a:cs typeface="Times New Roman"/>
                        </a:rPr>
                        <a:t>Markers of Future Success</a:t>
                      </a:r>
                      <a:endParaRPr lang="en-US" sz="1400" dirty="0">
                        <a:solidFill>
                          <a:schemeClr val="tx1"/>
                        </a:solidFill>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rowSpan="2">
                  <a:txBody>
                    <a:bodyPr/>
                    <a:lstStyle/>
                    <a:p>
                      <a:pPr marL="0" marR="0" algn="ctr">
                        <a:lnSpc>
                          <a:spcPct val="115000"/>
                        </a:lnSpc>
                        <a:spcBef>
                          <a:spcPts val="0"/>
                        </a:spcBef>
                        <a:spcAft>
                          <a:spcPts val="0"/>
                        </a:spcAft>
                      </a:pPr>
                      <a:r>
                        <a:rPr lang="en-US" sz="1200" dirty="0">
                          <a:solidFill>
                            <a:schemeClr val="tx1"/>
                          </a:solidFill>
                          <a:latin typeface="Arial"/>
                          <a:ea typeface="Times New Roman"/>
                          <a:cs typeface="Times New Roman"/>
                        </a:rPr>
                        <a:t>Preparedness </a:t>
                      </a:r>
                      <a:endParaRPr lang="en-US" sz="1200" dirty="0" smtClean="0">
                        <a:solidFill>
                          <a:schemeClr val="tx1"/>
                        </a:solidFill>
                        <a:latin typeface="Arial"/>
                        <a:ea typeface="Times New Roman"/>
                        <a:cs typeface="Times New Roman"/>
                      </a:endParaRPr>
                    </a:p>
                    <a:p>
                      <a:pPr marL="0" marR="0" algn="ctr">
                        <a:lnSpc>
                          <a:spcPct val="115000"/>
                        </a:lnSpc>
                        <a:spcBef>
                          <a:spcPts val="0"/>
                        </a:spcBef>
                        <a:spcAft>
                          <a:spcPts val="0"/>
                        </a:spcAft>
                      </a:pPr>
                      <a:r>
                        <a:rPr lang="en-US" sz="1200" dirty="0" smtClean="0">
                          <a:solidFill>
                            <a:schemeClr val="tx1"/>
                          </a:solidFill>
                          <a:latin typeface="Arial"/>
                          <a:ea typeface="Times New Roman"/>
                          <a:cs typeface="Times New Roman"/>
                        </a:rPr>
                        <a:t>Group</a:t>
                      </a:r>
                      <a:endParaRPr lang="en-US" sz="1400" dirty="0">
                        <a:solidFill>
                          <a:schemeClr val="tx1"/>
                        </a:solidFill>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85360">
                <a:tc vMerge="1">
                  <a:txBody>
                    <a:bodyPr/>
                    <a:lstStyle/>
                    <a:p>
                      <a:endParaRPr lang="en-US"/>
                    </a:p>
                  </a:txBody>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Math</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Average  Score</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Participates</a:t>
                      </a:r>
                      <a:r>
                        <a:rPr lang="en-US" sz="1200" baseline="0" dirty="0" smtClean="0">
                          <a:solidFill>
                            <a:srgbClr val="000000"/>
                          </a:solidFill>
                          <a:latin typeface="Arial"/>
                          <a:ea typeface="Times New Roman"/>
                          <a:cs typeface="Times New Roman"/>
                        </a:rPr>
                        <a:t> in Class</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pitchFamily="34" charset="0"/>
                          <a:ea typeface="Times New Roman"/>
                          <a:cs typeface="Arial" pitchFamily="34" charset="0"/>
                        </a:rPr>
                        <a:t>Completes </a:t>
                      </a:r>
                      <a:r>
                        <a:rPr lang="en-US" sz="1200" dirty="0" smtClean="0">
                          <a:solidFill>
                            <a:srgbClr val="000000"/>
                          </a:solidFill>
                          <a:latin typeface="Arial" pitchFamily="34" charset="0"/>
                          <a:ea typeface="Times New Roman"/>
                          <a:cs typeface="Arial" pitchFamily="34" charset="0"/>
                        </a:rPr>
                        <a:t>Homework</a:t>
                      </a:r>
                      <a:endParaRPr lang="en-US" sz="1200" dirty="0">
                        <a:latin typeface="Arial" pitchFamily="34" charset="0"/>
                        <a:ea typeface="Calibri"/>
                        <a:cs typeface="Arial" pitchFamily="34" charset="0"/>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smtClean="0">
                          <a:latin typeface="Arial" pitchFamily="34" charset="0"/>
                          <a:cs typeface="Arial" pitchFamily="34" charset="0"/>
                        </a:rPr>
                        <a:t>Number</a:t>
                      </a:r>
                      <a:endParaRPr lang="en-US" sz="1200" dirty="0">
                        <a:latin typeface="Arial" pitchFamily="34" charset="0"/>
                        <a:cs typeface="Arial" pitchFamily="34" charset="0"/>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lang="en-US"/>
                    </a:p>
                  </a:txBody>
                  <a:tcPr/>
                </a:tc>
              </a:tr>
              <a:tr h="250135">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1</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86</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98.5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Yes</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2</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73</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92.5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Yes</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Yes</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3</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96</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Yes</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Yes</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4</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92</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85.5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Yes</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dirty="0">
                          <a:solidFill>
                            <a:srgbClr val="000000"/>
                          </a:solidFill>
                          <a:latin typeface="Arial"/>
                          <a:ea typeface="Calibri"/>
                          <a:cs typeface="Times New Roman"/>
                        </a:rPr>
                        <a:t>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67</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54</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0</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3</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dirty="0" smtClean="0">
                          <a:solidFill>
                            <a:srgbClr val="000000"/>
                          </a:solidFill>
                          <a:latin typeface="Arial"/>
                          <a:ea typeface="Calibri"/>
                          <a:cs typeface="Times New Roman"/>
                        </a:rPr>
                        <a:t>6</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69</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58</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No</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0</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3</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dirty="0" smtClean="0">
                          <a:solidFill>
                            <a:srgbClr val="000000"/>
                          </a:solidFill>
                          <a:latin typeface="Arial"/>
                          <a:ea typeface="Calibri"/>
                          <a:cs typeface="Times New Roman"/>
                        </a:rPr>
                        <a:t>7</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78</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72.5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Yes</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2</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0135">
                <a:tc>
                  <a:txBody>
                    <a:bodyPr/>
                    <a:lstStyle/>
                    <a:p>
                      <a:pPr marL="0" marR="0" algn="ctr">
                        <a:lnSpc>
                          <a:spcPct val="115000"/>
                        </a:lnSpc>
                        <a:spcBef>
                          <a:spcPts val="0"/>
                        </a:spcBef>
                        <a:spcAft>
                          <a:spcPts val="0"/>
                        </a:spcAft>
                      </a:pPr>
                      <a:r>
                        <a:rPr lang="en-US" sz="1200" dirty="0" smtClean="0">
                          <a:solidFill>
                            <a:srgbClr val="000000"/>
                          </a:solidFill>
                          <a:latin typeface="Arial"/>
                          <a:ea typeface="Calibri"/>
                          <a:cs typeface="Times New Roman"/>
                        </a:rPr>
                        <a:t>8</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94</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80.5</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No</a:t>
                      </a:r>
                      <a:endParaRPr lang="en-US" sz="140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No</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0</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2</a:t>
                      </a:r>
                      <a:endParaRPr lang="en-US" sz="1400" dirty="0">
                        <a:latin typeface="Calibri"/>
                        <a:ea typeface="Calibri"/>
                        <a:cs typeface="Times New Roman"/>
                      </a:endParaRPr>
                    </a:p>
                  </a:txBody>
                  <a:tcPr marL="41290" marR="41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7" name="Table 6"/>
          <p:cNvGraphicFramePr>
            <a:graphicFrameLocks noGrp="1"/>
          </p:cNvGraphicFramePr>
          <p:nvPr/>
        </p:nvGraphicFramePr>
        <p:xfrm>
          <a:off x="457200" y="4937175"/>
          <a:ext cx="5786648" cy="1250378"/>
        </p:xfrm>
        <a:graphic>
          <a:graphicData uri="http://schemas.openxmlformats.org/drawingml/2006/table">
            <a:tbl>
              <a:tblPr/>
              <a:tblGrid>
                <a:gridCol w="1446662"/>
                <a:gridCol w="1446662"/>
                <a:gridCol w="1446662"/>
                <a:gridCol w="1446662"/>
              </a:tblGrid>
              <a:tr h="477672">
                <a:tc>
                  <a:txBody>
                    <a:bodyPr/>
                    <a:lstStyle/>
                    <a:p>
                      <a:pPr marL="0" marR="0" algn="ctr">
                        <a:lnSpc>
                          <a:spcPct val="100000"/>
                        </a:lnSpc>
                        <a:spcBef>
                          <a:spcPts val="0"/>
                        </a:spcBef>
                        <a:spcAft>
                          <a:spcPts val="0"/>
                        </a:spcAft>
                      </a:pPr>
                      <a:r>
                        <a:rPr lang="en-US" sz="1400" dirty="0" smtClean="0">
                          <a:solidFill>
                            <a:schemeClr val="bg1"/>
                          </a:solidFill>
                          <a:latin typeface="Calibri"/>
                          <a:ea typeface="Calibri"/>
                          <a:cs typeface="Times New Roman"/>
                        </a:rPr>
                        <a:t>Prior</a:t>
                      </a:r>
                      <a:r>
                        <a:rPr lang="en-US" sz="1400" baseline="0" dirty="0" smtClean="0">
                          <a:solidFill>
                            <a:schemeClr val="bg1"/>
                          </a:solidFill>
                          <a:latin typeface="Calibri"/>
                          <a:ea typeface="Calibri"/>
                          <a:cs typeface="Times New Roman"/>
                        </a:rPr>
                        <a:t> Year Math Grade</a:t>
                      </a:r>
                      <a:endParaRPr lang="en-US" sz="1400" dirty="0">
                        <a:solidFill>
                          <a:schemeClr val="bg1"/>
                        </a:solidFill>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00000"/>
                        </a:lnSpc>
                        <a:spcBef>
                          <a:spcPts val="0"/>
                        </a:spcBef>
                        <a:spcAft>
                          <a:spcPts val="0"/>
                        </a:spcAft>
                      </a:pPr>
                      <a:r>
                        <a:rPr lang="en-US" sz="1400" dirty="0">
                          <a:solidFill>
                            <a:schemeClr val="bg1"/>
                          </a:solidFill>
                          <a:latin typeface="Calibri"/>
                          <a:ea typeface="Calibri"/>
                          <a:cs typeface="Times New Roman"/>
                        </a:rPr>
                        <a:t>Current Year Test Score Average</a:t>
                      </a: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00000"/>
                        </a:lnSpc>
                        <a:spcBef>
                          <a:spcPts val="0"/>
                        </a:spcBef>
                        <a:spcAft>
                          <a:spcPts val="0"/>
                        </a:spcAft>
                      </a:pPr>
                      <a:r>
                        <a:rPr lang="en-US" sz="1400" dirty="0">
                          <a:solidFill>
                            <a:schemeClr val="bg1"/>
                          </a:solidFill>
                          <a:latin typeface="Calibri"/>
                          <a:ea typeface="Calibri"/>
                          <a:cs typeface="Times New Roman"/>
                        </a:rPr>
                        <a:t>Number </a:t>
                      </a:r>
                      <a:r>
                        <a:rPr lang="en-US" sz="1400" dirty="0" smtClean="0">
                          <a:solidFill>
                            <a:schemeClr val="bg1"/>
                          </a:solidFill>
                          <a:latin typeface="Calibri"/>
                          <a:ea typeface="Calibri"/>
                          <a:cs typeface="Times New Roman"/>
                        </a:rPr>
                        <a:t>of </a:t>
                      </a:r>
                      <a:r>
                        <a:rPr lang="en-US" sz="1400" dirty="0">
                          <a:solidFill>
                            <a:schemeClr val="bg1"/>
                          </a:solidFill>
                          <a:latin typeface="Calibri"/>
                          <a:ea typeface="Calibri"/>
                          <a:cs typeface="Times New Roman"/>
                        </a:rPr>
                        <a:t>Future </a:t>
                      </a:r>
                      <a:r>
                        <a:rPr lang="en-US" sz="1400" dirty="0" smtClean="0">
                          <a:solidFill>
                            <a:schemeClr val="bg1"/>
                          </a:solidFill>
                          <a:latin typeface="Calibri"/>
                          <a:ea typeface="Calibri"/>
                          <a:cs typeface="Times New Roman"/>
                        </a:rPr>
                        <a:t>Success Markers</a:t>
                      </a:r>
                      <a:endParaRPr lang="en-US" sz="1400" dirty="0">
                        <a:solidFill>
                          <a:schemeClr val="bg1"/>
                        </a:solidFill>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00000"/>
                        </a:lnSpc>
                        <a:spcBef>
                          <a:spcPts val="0"/>
                        </a:spcBef>
                        <a:spcAft>
                          <a:spcPts val="0"/>
                        </a:spcAft>
                      </a:pPr>
                      <a:r>
                        <a:rPr lang="en-US" sz="1400" dirty="0">
                          <a:solidFill>
                            <a:schemeClr val="bg1"/>
                          </a:solidFill>
                          <a:latin typeface="Calibri"/>
                          <a:ea typeface="Calibri"/>
                          <a:cs typeface="Times New Roman"/>
                        </a:rPr>
                        <a:t>Preparedness </a:t>
                      </a:r>
                      <a:r>
                        <a:rPr lang="en-US" sz="1400" dirty="0" smtClean="0">
                          <a:solidFill>
                            <a:schemeClr val="bg1"/>
                          </a:solidFill>
                          <a:latin typeface="Calibri"/>
                          <a:ea typeface="Calibri"/>
                          <a:cs typeface="Times New Roman"/>
                        </a:rPr>
                        <a:t>Group</a:t>
                      </a:r>
                      <a:endParaRPr lang="en-US" sz="1400" dirty="0">
                        <a:solidFill>
                          <a:schemeClr val="bg1"/>
                        </a:solidFill>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r>
              <a:tr h="201305">
                <a:tc>
                  <a:txBody>
                    <a:bodyPr/>
                    <a:lstStyle/>
                    <a:p>
                      <a:pPr marL="0" marR="0" algn="ctr">
                        <a:lnSpc>
                          <a:spcPct val="115000"/>
                        </a:lnSpc>
                        <a:spcBef>
                          <a:spcPts val="0"/>
                        </a:spcBef>
                        <a:spcAft>
                          <a:spcPts val="0"/>
                        </a:spcAft>
                      </a:pPr>
                      <a:r>
                        <a:rPr lang="en-US" sz="1400" dirty="0" smtClean="0">
                          <a:latin typeface="Calibri"/>
                          <a:ea typeface="Calibri"/>
                          <a:cs typeface="Times New Roman"/>
                        </a:rPr>
                        <a:t>&lt;70</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&lt;70</a:t>
                      </a: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0</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81978">
                <a:tc>
                  <a:txBody>
                    <a:bodyPr/>
                    <a:lstStyle/>
                    <a:p>
                      <a:pPr marL="0" marR="0" algn="ctr">
                        <a:lnSpc>
                          <a:spcPct val="115000"/>
                        </a:lnSpc>
                        <a:spcBef>
                          <a:spcPts val="0"/>
                        </a:spcBef>
                        <a:spcAft>
                          <a:spcPts val="0"/>
                        </a:spcAft>
                      </a:pPr>
                      <a:r>
                        <a:rPr lang="en-US" sz="1400" dirty="0" smtClean="0">
                          <a:latin typeface="Calibri"/>
                          <a:ea typeface="Calibri"/>
                          <a:cs typeface="Times New Roman"/>
                        </a:rPr>
                        <a:t>70 – 84 </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70 – </a:t>
                      </a:r>
                      <a:r>
                        <a:rPr lang="en-US" sz="1400" dirty="0" smtClean="0">
                          <a:latin typeface="Calibri"/>
                          <a:ea typeface="Calibri"/>
                          <a:cs typeface="Times New Roman"/>
                        </a:rPr>
                        <a:t>84</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1305">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85</a:t>
                      </a:r>
                      <a:r>
                        <a:rPr lang="en-US" sz="1200" baseline="0" dirty="0" smtClean="0">
                          <a:solidFill>
                            <a:srgbClr val="000000"/>
                          </a:solidFill>
                          <a:latin typeface="Arial"/>
                          <a:ea typeface="Times New Roman"/>
                          <a:cs typeface="Times New Roman"/>
                        </a:rPr>
                        <a:t> – 100 </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85 – 100</a:t>
                      </a: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2</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48703" marR="48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8"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Autofit/>
          </a:bodyPr>
          <a:lstStyle/>
          <a:p>
            <a:pPr lvl="0" algn="ctr">
              <a:spcBef>
                <a:spcPct val="0"/>
              </a:spcBef>
            </a:pPr>
            <a:r>
              <a:rPr lang="en-US" sz="3200" dirty="0" smtClean="0">
                <a:solidFill>
                  <a:prstClr val="white"/>
                </a:solidFill>
              </a:rPr>
              <a:t>Physics 1 SGO Using Multiple Measures of Starting Points to Determine Three Groups*</a:t>
            </a:r>
            <a:endParaRPr lang="en-US" sz="3200" dirty="0">
              <a:solidFill>
                <a:prstClr val="white"/>
              </a:solidFill>
            </a:endParaRPr>
          </a:p>
        </p:txBody>
      </p:sp>
      <p:sp>
        <p:nvSpPr>
          <p:cNvPr id="10" name="TextBox 9"/>
          <p:cNvSpPr txBox="1"/>
          <p:nvPr/>
        </p:nvSpPr>
        <p:spPr>
          <a:xfrm>
            <a:off x="6400800" y="4972792"/>
            <a:ext cx="2286000" cy="1169551"/>
          </a:xfrm>
          <a:prstGeom prst="rect">
            <a:avLst/>
          </a:prstGeom>
          <a:noFill/>
        </p:spPr>
        <p:txBody>
          <a:bodyPr wrap="square" rtlCol="0">
            <a:spAutoFit/>
          </a:bodyPr>
          <a:lstStyle/>
          <a:p>
            <a:r>
              <a:rPr lang="en-US" sz="1400" dirty="0" smtClean="0">
                <a:solidFill>
                  <a:schemeClr val="tx2">
                    <a:lumMod val="50000"/>
                  </a:schemeClr>
                </a:solidFill>
              </a:rPr>
              <a:t>The teacher may assign a specific preparedness group when a majority of measures indicate a specific group using the guide at left.</a:t>
            </a:r>
            <a:endParaRPr lang="en-US" sz="1400" dirty="0">
              <a:solidFill>
                <a:schemeClr val="tx2">
                  <a:lumMod val="50000"/>
                </a:schemeClr>
              </a:solidFill>
            </a:endParaRPr>
          </a:p>
        </p:txBody>
      </p:sp>
      <p:sp>
        <p:nvSpPr>
          <p:cNvPr id="13" name="TextBox 12"/>
          <p:cNvSpPr txBox="1"/>
          <p:nvPr/>
        </p:nvSpPr>
        <p:spPr>
          <a:xfrm>
            <a:off x="8763000" y="6581001"/>
            <a:ext cx="381000" cy="276999"/>
          </a:xfrm>
          <a:prstGeom prst="rect">
            <a:avLst/>
          </a:prstGeom>
          <a:noFill/>
        </p:spPr>
        <p:txBody>
          <a:bodyPr wrap="square" rtlCol="0">
            <a:spAutoFit/>
          </a:bodyPr>
          <a:lstStyle/>
          <a:p>
            <a:r>
              <a:rPr lang="en-US" sz="1200" dirty="0" smtClean="0">
                <a:latin typeface="Calibri" pitchFamily="34" charset="0"/>
              </a:rPr>
              <a:t>8</a:t>
            </a:r>
            <a:endParaRPr lang="en-US" sz="1200" dirty="0">
              <a:latin typeface="Calibri" pitchFamily="34" charset="0"/>
            </a:endParaRPr>
          </a:p>
        </p:txBody>
      </p:sp>
      <p:sp>
        <p:nvSpPr>
          <p:cNvPr id="11" name="Rectangle 10"/>
          <p:cNvSpPr/>
          <p:nvPr/>
        </p:nvSpPr>
        <p:spPr>
          <a:xfrm>
            <a:off x="1422423" y="2954057"/>
            <a:ext cx="797442" cy="226583"/>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95549" y="2948076"/>
            <a:ext cx="797442" cy="226583"/>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59892" y="2950513"/>
            <a:ext cx="797442" cy="226583"/>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61954" y="5935969"/>
            <a:ext cx="914401" cy="262025"/>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22158" y="5938406"/>
            <a:ext cx="914401" cy="262025"/>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64641" y="5945494"/>
            <a:ext cx="914401" cy="262025"/>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74636" y="2954057"/>
            <a:ext cx="797442" cy="226583"/>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28121" y="5458922"/>
            <a:ext cx="1628991" cy="207958"/>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04703" y="3946429"/>
            <a:ext cx="797442" cy="22658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61000" y="3949973"/>
            <a:ext cx="797442" cy="22658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570741" y="3943992"/>
            <a:ext cx="797442" cy="22658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7190" y="5413866"/>
            <a:ext cx="914401" cy="262025"/>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176128" y="5417410"/>
            <a:ext cx="914401" cy="262025"/>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25701" y="5410323"/>
            <a:ext cx="914401" cy="262025"/>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85905" y="5413868"/>
            <a:ext cx="914401" cy="262025"/>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164005" y="3953518"/>
            <a:ext cx="797442" cy="22658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23532" y="3940448"/>
            <a:ext cx="652127" cy="23746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1567" y="2946969"/>
            <a:ext cx="655673" cy="219741"/>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27514" y="6400804"/>
            <a:ext cx="4247253" cy="369332"/>
          </a:xfrm>
          <a:prstGeom prst="rect">
            <a:avLst/>
          </a:prstGeom>
          <a:noFill/>
        </p:spPr>
        <p:txBody>
          <a:bodyPr wrap="none" rtlCol="0">
            <a:spAutoFit/>
          </a:bodyPr>
          <a:lstStyle/>
          <a:p>
            <a:r>
              <a:rPr lang="en-US" dirty="0" smtClean="0"/>
              <a:t>* </a:t>
            </a:r>
            <a:r>
              <a:rPr lang="en-US" b="1" dirty="0" smtClean="0">
                <a:solidFill>
                  <a:schemeClr val="tx2">
                    <a:lumMod val="75000"/>
                  </a:schemeClr>
                </a:solidFill>
              </a:rPr>
              <a:t>May be more or fewer than three groups</a:t>
            </a:r>
            <a:endParaRPr lang="en-US" b="1" dirty="0">
              <a:solidFill>
                <a:schemeClr val="tx2">
                  <a:lumMod val="75000"/>
                </a:schemeClr>
              </a:solidFill>
            </a:endParaRPr>
          </a:p>
        </p:txBody>
      </p:sp>
      <p:sp>
        <p:nvSpPr>
          <p:cNvPr id="16" name="Rectangle 15"/>
          <p:cNvSpPr/>
          <p:nvPr/>
        </p:nvSpPr>
        <p:spPr>
          <a:xfrm>
            <a:off x="733646" y="5685661"/>
            <a:ext cx="914401" cy="262025"/>
          </a:xfrm>
          <a:prstGeom prst="rect">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encrypted-tbn1.gstatic.com/images?q=tbn:ANd9GcQt4fZ_PDwRZAoyl7j4CSwp6mlba-BXmJmxgd8u7fX9edlM6nw-iA"/>
          <p:cNvPicPr>
            <a:picLocks noChangeAspect="1" noChangeArrowheads="1"/>
          </p:cNvPicPr>
          <p:nvPr/>
        </p:nvPicPr>
        <p:blipFill>
          <a:blip r:embed="rId3" cstate="print"/>
          <a:srcRect/>
          <a:stretch>
            <a:fillRect/>
          </a:stretch>
        </p:blipFill>
        <p:spPr bwMode="auto">
          <a:xfrm>
            <a:off x="457200" y="685800"/>
            <a:ext cx="8229600" cy="5456586"/>
          </a:xfrm>
          <a:prstGeom prst="rect">
            <a:avLst/>
          </a:prstGeom>
          <a:noFill/>
        </p:spPr>
      </p:pic>
      <p:sp>
        <p:nvSpPr>
          <p:cNvPr id="8" name="Title 1"/>
          <p:cNvSpPr txBox="1">
            <a:spLocks/>
          </p:cNvSpPr>
          <p:nvPr/>
        </p:nvSpPr>
        <p:spPr>
          <a:xfrm>
            <a:off x="381000" y="274638"/>
            <a:ext cx="8382000" cy="1143000"/>
          </a:xfrm>
          <a:prstGeom prst="rect">
            <a:avLst/>
          </a:prstGeom>
          <a:solidFill>
            <a:schemeClr val="tx2">
              <a:lumMod val="50000"/>
            </a:schemeClr>
          </a:solidFill>
        </p:spPr>
        <p:txBody>
          <a:bodyPr vert="horz" lIns="91440" tIns="45720" rIns="91440" bIns="45720" rtlCol="0" anchor="ctr">
            <a:noAutofit/>
          </a:bodyPr>
          <a:lstStyle/>
          <a:p>
            <a:pPr lvl="0" algn="ctr">
              <a:spcBef>
                <a:spcPct val="0"/>
              </a:spcBef>
            </a:pPr>
            <a:r>
              <a:rPr lang="en-US" sz="3200" dirty="0" smtClean="0">
                <a:solidFill>
                  <a:schemeClr val="bg1"/>
                </a:solidFill>
              </a:rPr>
              <a:t>Determine Appropriate Learning Targets</a:t>
            </a:r>
          </a:p>
        </p:txBody>
      </p:sp>
      <p:sp>
        <p:nvSpPr>
          <p:cNvPr id="7" name="Slide Number Placeholder 6"/>
          <p:cNvSpPr>
            <a:spLocks noGrp="1"/>
          </p:cNvSpPr>
          <p:nvPr>
            <p:ph type="sldNum" sz="quarter" idx="12"/>
          </p:nvPr>
        </p:nvSpPr>
        <p:spPr/>
        <p:txBody>
          <a:bodyPr/>
          <a:lstStyle/>
          <a:p>
            <a:fld id="{75D383DA-9A8A-4624-B277-3E26864D20C8}" type="slidenum">
              <a:rPr lang="en-US" smtClean="0"/>
              <a:pPr/>
              <a:t>68</a:t>
            </a:fld>
            <a:endParaRPr lang="en-US" dirty="0"/>
          </a:p>
        </p:txBody>
      </p:sp>
      <p:sp>
        <p:nvSpPr>
          <p:cNvPr id="12" name="Title 1"/>
          <p:cNvSpPr txBox="1">
            <a:spLocks/>
          </p:cNvSpPr>
          <p:nvPr/>
        </p:nvSpPr>
        <p:spPr>
          <a:xfrm>
            <a:off x="449419" y="1541196"/>
            <a:ext cx="8229600" cy="1593879"/>
          </a:xfrm>
          <a:prstGeom prst="rect">
            <a:avLst/>
          </a:prstGeom>
          <a:solidFill>
            <a:schemeClr val="tx2">
              <a:lumMod val="20000"/>
              <a:lumOff val="80000"/>
            </a:schemeClr>
          </a:solidFill>
          <a:ln w="38100">
            <a:solidFill>
              <a:srgbClr val="F6A20A"/>
            </a:solidFill>
          </a:ln>
        </p:spPr>
        <p:txBody>
          <a:bodyPr vert="horz" lIns="91440" tIns="45720" rIns="91440" bIns="45720" rtlCol="0" anchor="ctr">
            <a:noAutofit/>
          </a:bodyPr>
          <a:lstStyle/>
          <a:p>
            <a:pPr marL="457200" marR="0" lvl="0" indent="-4572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j-lt"/>
                <a:ea typeface="+mj-ea"/>
                <a:cs typeface="+mj-cs"/>
              </a:rPr>
              <a:t>Determine</a:t>
            </a:r>
            <a:r>
              <a:rPr kumimoji="0" lang="en-US" sz="2200" b="0" i="0" u="none" strike="noStrike" kern="1200" cap="none" spc="0" normalizeH="0" noProof="0" dirty="0" smtClean="0">
                <a:ln>
                  <a:noFill/>
                </a:ln>
                <a:solidFill>
                  <a:schemeClr val="tx1"/>
                </a:solidFill>
                <a:effectLst/>
                <a:uLnTx/>
                <a:uFillTx/>
                <a:latin typeface="+mj-lt"/>
                <a:ea typeface="+mj-ea"/>
                <a:cs typeface="+mj-cs"/>
              </a:rPr>
              <a:t> the </a:t>
            </a:r>
            <a:r>
              <a:rPr kumimoji="0" lang="en-US" sz="2200" b="0" i="0" u="none" strike="noStrike" kern="1200" cap="none" spc="0" normalizeH="0" baseline="0" noProof="0" dirty="0" smtClean="0">
                <a:ln>
                  <a:noFill/>
                </a:ln>
                <a:solidFill>
                  <a:schemeClr val="tx1"/>
                </a:solidFill>
                <a:effectLst/>
                <a:uLnTx/>
                <a:uFillTx/>
                <a:latin typeface="+mj-lt"/>
                <a:ea typeface="+mj-ea"/>
                <a:cs typeface="+mj-cs"/>
              </a:rPr>
              <a:t>level of performance on the assessment that would indicate a sense of competence/mastery of the content and skills.</a:t>
            </a:r>
            <a:endParaRPr lang="en-US" sz="2200" dirty="0" smtClean="0">
              <a:latin typeface="+mj-lt"/>
              <a:ea typeface="+mj-ea"/>
              <a:cs typeface="+mj-cs"/>
            </a:endParaRPr>
          </a:p>
          <a:p>
            <a:pPr marL="457200" marR="0" lvl="0" indent="-45720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200" dirty="0" smtClean="0">
                <a:latin typeface="+mj-lt"/>
                <a:ea typeface="+mj-ea"/>
                <a:cs typeface="+mj-cs"/>
              </a:rPr>
              <a:t>M</a:t>
            </a:r>
            <a:r>
              <a:rPr kumimoji="0" lang="en-US" sz="2200" b="0" i="0" u="none" strike="noStrike" kern="1200" cap="none" spc="0" normalizeH="0" baseline="0" noProof="0" dirty="0" err="1" smtClean="0">
                <a:ln>
                  <a:noFill/>
                </a:ln>
                <a:solidFill>
                  <a:schemeClr val="tx1"/>
                </a:solidFill>
                <a:effectLst/>
                <a:uLnTx/>
                <a:uFillTx/>
                <a:latin typeface="+mj-lt"/>
                <a:ea typeface="+mj-ea"/>
                <a:cs typeface="+mj-cs"/>
              </a:rPr>
              <a:t>odify</a:t>
            </a:r>
            <a:r>
              <a:rPr kumimoji="0" lang="en-US" sz="2200" b="0" i="0" u="none" strike="noStrike" kern="1200" cap="none" spc="0" normalizeH="0" baseline="0" noProof="0" dirty="0" smtClean="0">
                <a:ln>
                  <a:noFill/>
                </a:ln>
                <a:solidFill>
                  <a:schemeClr val="tx1"/>
                </a:solidFill>
                <a:effectLst/>
                <a:uLnTx/>
                <a:uFillTx/>
                <a:latin typeface="+mj-lt"/>
                <a:ea typeface="+mj-ea"/>
                <a:cs typeface="+mj-cs"/>
              </a:rPr>
              <a:t> learning targets so they are ambitious and achievable</a:t>
            </a:r>
            <a:r>
              <a:rPr kumimoji="0" lang="en-US" sz="2200" b="0" i="0" u="none" strike="noStrike" kern="1200" cap="none" spc="0" normalizeH="0" noProof="0" dirty="0" smtClean="0">
                <a:ln>
                  <a:noFill/>
                </a:ln>
                <a:solidFill>
                  <a:schemeClr val="tx1"/>
                </a:solidFill>
                <a:effectLst/>
                <a:uLnTx/>
                <a:uFillTx/>
                <a:latin typeface="+mj-lt"/>
                <a:ea typeface="+mj-ea"/>
                <a:cs typeface="+mj-cs"/>
              </a:rPr>
              <a:t> for t</a:t>
            </a:r>
            <a:r>
              <a:rPr kumimoji="0" lang="en-US" sz="2200" b="0" i="0" u="none" strike="noStrike" kern="1200" cap="none" spc="0" normalizeH="0" baseline="0" noProof="0" dirty="0" smtClean="0">
                <a:ln>
                  <a:noFill/>
                </a:ln>
                <a:solidFill>
                  <a:schemeClr val="tx1"/>
                </a:solidFill>
                <a:effectLst/>
                <a:uLnTx/>
                <a:uFillTx/>
                <a:latin typeface="+mj-lt"/>
                <a:ea typeface="+mj-ea"/>
                <a:cs typeface="+mj-cs"/>
              </a:rPr>
              <a:t>he preparedness level of the students</a:t>
            </a:r>
            <a:r>
              <a:rPr kumimoji="0" lang="en-US" sz="2200" b="0" i="0" u="none" strike="noStrike" kern="1200" cap="none" spc="0" normalizeH="0" noProof="0" dirty="0" smtClean="0">
                <a:ln>
                  <a:noFill/>
                </a:ln>
                <a:solidFill>
                  <a:schemeClr val="tx1"/>
                </a:solidFill>
                <a:effectLst/>
                <a:uLnTx/>
                <a:uFillTx/>
                <a:latin typeface="+mj-lt"/>
                <a:ea typeface="+mj-ea"/>
                <a:cs typeface="+mj-cs"/>
              </a:rPr>
              <a:t> .</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Picture 8" descr="acheiveNJ.png"/>
          <p:cNvPicPr>
            <a:picLocks noChangeAspect="1"/>
          </p:cNvPicPr>
          <p:nvPr/>
        </p:nvPicPr>
        <p:blipFill>
          <a:blip r:embed="rId4" cstate="print"/>
          <a:stretch>
            <a:fillRect/>
          </a:stretch>
        </p:blipFill>
        <p:spPr>
          <a:xfrm>
            <a:off x="7620000" y="5909438"/>
            <a:ext cx="1371600" cy="672860"/>
          </a:xfrm>
          <a:prstGeom prst="rect">
            <a:avLst/>
          </a:prstGeom>
        </p:spPr>
      </p:pic>
      <p:graphicFrame>
        <p:nvGraphicFramePr>
          <p:cNvPr id="13" name="Table 12"/>
          <p:cNvGraphicFramePr>
            <a:graphicFrameLocks noGrp="1"/>
          </p:cNvGraphicFramePr>
          <p:nvPr/>
        </p:nvGraphicFramePr>
        <p:xfrm>
          <a:off x="455220" y="3253849"/>
          <a:ext cx="8225642" cy="2773944"/>
        </p:xfrm>
        <a:graphic>
          <a:graphicData uri="http://schemas.openxmlformats.org/drawingml/2006/table">
            <a:tbl>
              <a:tblPr/>
              <a:tblGrid>
                <a:gridCol w="2741086"/>
                <a:gridCol w="2741086"/>
                <a:gridCol w="2743470"/>
              </a:tblGrid>
              <a:tr h="498763">
                <a:tc gridSpan="3">
                  <a:txBody>
                    <a:bodyPr/>
                    <a:lstStyle/>
                    <a:p>
                      <a:pPr marL="0" marR="0">
                        <a:lnSpc>
                          <a:spcPct val="115000"/>
                        </a:lnSpc>
                        <a:spcBef>
                          <a:spcPts val="0"/>
                        </a:spcBef>
                        <a:spcAft>
                          <a:spcPts val="0"/>
                        </a:spcAft>
                      </a:pPr>
                      <a:r>
                        <a:rPr lang="en-US" sz="1600" b="1" dirty="0">
                          <a:latin typeface="+mn-lt"/>
                          <a:ea typeface="Calibri"/>
                          <a:cs typeface="Times New Roman"/>
                        </a:rPr>
                        <a:t>Student Growth </a:t>
                      </a:r>
                      <a:r>
                        <a:rPr lang="en-US" sz="1600" b="1" dirty="0" smtClean="0">
                          <a:latin typeface="+mn-lt"/>
                          <a:ea typeface="Calibri"/>
                          <a:cs typeface="Times New Roman"/>
                        </a:rPr>
                        <a:t>Objective*</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r>
              <a:tr h="353537">
                <a:tc gridSpan="3">
                  <a:txBody>
                    <a:bodyPr/>
                    <a:lstStyle/>
                    <a:p>
                      <a:pPr marL="0" marR="0">
                        <a:lnSpc>
                          <a:spcPct val="115000"/>
                        </a:lnSpc>
                        <a:spcBef>
                          <a:spcPts val="0"/>
                        </a:spcBef>
                        <a:spcAft>
                          <a:spcPts val="0"/>
                        </a:spcAft>
                      </a:pPr>
                      <a:r>
                        <a:rPr lang="en-US" sz="1600" dirty="0" smtClean="0">
                          <a:latin typeface="+mn-lt"/>
                          <a:ea typeface="Calibri"/>
                          <a:cs typeface="Times New Roman"/>
                        </a:rPr>
                        <a:t>85% of</a:t>
                      </a:r>
                      <a:r>
                        <a:rPr lang="en-US" sz="1600" baseline="0" dirty="0" smtClean="0">
                          <a:latin typeface="+mn-lt"/>
                          <a:ea typeface="Calibri"/>
                          <a:cs typeface="Times New Roman"/>
                        </a:rPr>
                        <a:t> students will meet their learning targets as shown in the table below.</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31033">
                <a:tc>
                  <a:txBody>
                    <a:bodyPr/>
                    <a:lstStyle/>
                    <a:p>
                      <a:pPr marL="0" marR="0" algn="ctr">
                        <a:lnSpc>
                          <a:spcPct val="115000"/>
                        </a:lnSpc>
                        <a:spcBef>
                          <a:spcPts val="0"/>
                        </a:spcBef>
                        <a:spcAft>
                          <a:spcPts val="0"/>
                        </a:spcAft>
                      </a:pPr>
                      <a:r>
                        <a:rPr lang="en-US" sz="1600" dirty="0">
                          <a:latin typeface="+mn-lt"/>
                          <a:ea typeface="Calibri"/>
                          <a:cs typeface="Times New Roman"/>
                        </a:rPr>
                        <a:t>Preparedness Group</a:t>
                      </a:r>
                    </a:p>
                    <a:p>
                      <a:pPr marL="0" marR="0" algn="ctr">
                        <a:lnSpc>
                          <a:spcPct val="115000"/>
                        </a:lnSpc>
                        <a:spcBef>
                          <a:spcPts val="0"/>
                        </a:spcBef>
                        <a:spcAft>
                          <a:spcPts val="0"/>
                        </a:spcAft>
                      </a:pPr>
                      <a:r>
                        <a:rPr lang="en-US" sz="1600" dirty="0">
                          <a:latin typeface="+mn-lt"/>
                          <a:ea typeface="Calibri"/>
                          <a:cs typeface="Times New Roman"/>
                        </a:rPr>
                        <a:t>(e.g. 1,2,3)</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600">
                          <a:latin typeface="+mn-lt"/>
                          <a:ea typeface="Calibri"/>
                          <a:cs typeface="Times New Roman"/>
                        </a:rPr>
                        <a:t>Number of Students in Each Group</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600">
                          <a:latin typeface="+mn-lt"/>
                          <a:ea typeface="Calibri"/>
                          <a:cs typeface="Times New Roman"/>
                        </a:rPr>
                        <a:t>Target Score on SGO Assessment</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40203">
                <a:tc>
                  <a:txBody>
                    <a:bodyPr/>
                    <a:lstStyle/>
                    <a:p>
                      <a:pPr marL="0" marR="0" algn="ctr">
                        <a:lnSpc>
                          <a:spcPct val="115000"/>
                        </a:lnSpc>
                        <a:spcBef>
                          <a:spcPts val="0"/>
                        </a:spcBef>
                        <a:spcAft>
                          <a:spcPts val="0"/>
                        </a:spcAft>
                      </a:pPr>
                      <a:r>
                        <a:rPr lang="en-US" sz="1600" dirty="0" smtClean="0">
                          <a:latin typeface="+mn-lt"/>
                          <a:ea typeface="Calibri"/>
                          <a:cs typeface="Times New Roman"/>
                        </a:rPr>
                        <a:t>1</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31</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≥90</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020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mn-lt"/>
                          <a:ea typeface="Calibri"/>
                          <a:cs typeface="Times New Roman"/>
                        </a:rPr>
                        <a:t>2</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63</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≥80</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020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mn-lt"/>
                          <a:ea typeface="Calibri"/>
                          <a:cs typeface="Times New Roman"/>
                        </a:rPr>
                        <a:t>3</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16</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≥75</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020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mn-lt"/>
                          <a:ea typeface="Calibri"/>
                          <a:cs typeface="Times New Roman"/>
                        </a:rPr>
                        <a:t>4</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15</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 ≥65</a:t>
                      </a:r>
                      <a:endParaRPr lang="en-US" sz="1600" dirty="0">
                        <a:latin typeface="+mn-lt"/>
                        <a:ea typeface="Calibri"/>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 name="TextBox 13"/>
          <p:cNvSpPr txBox="1"/>
          <p:nvPr/>
        </p:nvSpPr>
        <p:spPr>
          <a:xfrm>
            <a:off x="427511" y="6317672"/>
            <a:ext cx="5753755" cy="369332"/>
          </a:xfrm>
          <a:prstGeom prst="rect">
            <a:avLst/>
          </a:prstGeom>
          <a:noFill/>
        </p:spPr>
        <p:txBody>
          <a:bodyPr wrap="none" rtlCol="0">
            <a:spAutoFit/>
          </a:bodyPr>
          <a:lstStyle/>
          <a:p>
            <a:r>
              <a:rPr lang="en-US" b="1" dirty="0" smtClean="0">
                <a:solidFill>
                  <a:schemeClr val="tx2">
                    <a:lumMod val="75000"/>
                  </a:schemeClr>
                </a:solidFill>
              </a:rPr>
              <a:t>*This table has an extra row for four preparedness groups.</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Appropriate Role of the Pre-test/Post-test </a:t>
            </a:r>
            <a:br>
              <a:rPr lang="en-US" sz="3200" dirty="0" smtClean="0">
                <a:solidFill>
                  <a:schemeClr val="bg1"/>
                </a:solidFill>
              </a:rPr>
            </a:br>
            <a:r>
              <a:rPr lang="en-US" sz="3200" dirty="0" smtClean="0">
                <a:solidFill>
                  <a:schemeClr val="bg1"/>
                </a:solidFill>
              </a:rPr>
              <a:t>Model in SGOs</a:t>
            </a:r>
            <a:endParaRPr lang="en-US" sz="3200" dirty="0">
              <a:solidFill>
                <a:schemeClr val="bg1"/>
              </a:solidFill>
            </a:endParaRPr>
          </a:p>
        </p:txBody>
      </p:sp>
      <p:sp>
        <p:nvSpPr>
          <p:cNvPr id="7" name="Content Placeholder 6"/>
          <p:cNvSpPr>
            <a:spLocks noGrp="1"/>
          </p:cNvSpPr>
          <p:nvPr>
            <p:ph idx="1"/>
          </p:nvPr>
        </p:nvSpPr>
        <p:spPr>
          <a:xfrm>
            <a:off x="394136" y="1537138"/>
            <a:ext cx="8355724" cy="2104686"/>
          </a:xfrm>
          <a:solidFill>
            <a:schemeClr val="tx2">
              <a:lumMod val="20000"/>
              <a:lumOff val="80000"/>
            </a:schemeClr>
          </a:solidFill>
          <a:ln w="38100">
            <a:solidFill>
              <a:srgbClr val="F6A20A"/>
            </a:solidFill>
          </a:ln>
        </p:spPr>
        <p:txBody>
          <a:bodyPr>
            <a:normAutofit lnSpcReduction="10000"/>
          </a:bodyPr>
          <a:lstStyle/>
          <a:p>
            <a:r>
              <a:rPr lang="en-US" sz="2400" dirty="0" smtClean="0"/>
              <a:t>Where improvement in a </a:t>
            </a:r>
            <a:r>
              <a:rPr lang="en-US" sz="2400" b="1" dirty="0" smtClean="0"/>
              <a:t>set of skills </a:t>
            </a:r>
            <a:r>
              <a:rPr lang="en-US" sz="2400" dirty="0" smtClean="0"/>
              <a:t>is being evaluated</a:t>
            </a:r>
          </a:p>
          <a:p>
            <a:r>
              <a:rPr lang="en-US" sz="2400" dirty="0" smtClean="0"/>
              <a:t>When assessments are </a:t>
            </a:r>
            <a:r>
              <a:rPr lang="en-US" sz="2400" b="1" dirty="0" smtClean="0"/>
              <a:t>high quality </a:t>
            </a:r>
            <a:r>
              <a:rPr lang="en-US" sz="2400" dirty="0" smtClean="0"/>
              <a:t>and </a:t>
            </a:r>
            <a:r>
              <a:rPr lang="en-US" sz="2400" b="1" dirty="0" smtClean="0"/>
              <a:t>vertically aligned</a:t>
            </a:r>
          </a:p>
          <a:p>
            <a:r>
              <a:rPr lang="en-US" sz="2400" dirty="0" smtClean="0"/>
              <a:t>When pre-tests are </a:t>
            </a:r>
            <a:r>
              <a:rPr lang="en-US" sz="2400" b="1" dirty="0" smtClean="0"/>
              <a:t>normally used </a:t>
            </a:r>
            <a:r>
              <a:rPr lang="en-US" sz="2400" dirty="0" smtClean="0"/>
              <a:t>for diagnostic purposes</a:t>
            </a:r>
          </a:p>
          <a:p>
            <a:r>
              <a:rPr lang="en-US" sz="2400" b="1" dirty="0" smtClean="0"/>
              <a:t>In combination with other measures</a:t>
            </a:r>
            <a:r>
              <a:rPr lang="en-US" sz="2400" dirty="0" smtClean="0"/>
              <a:t> to help group students according to preparedness level</a:t>
            </a:r>
          </a:p>
        </p:txBody>
      </p:sp>
      <p:sp>
        <p:nvSpPr>
          <p:cNvPr id="5" name="Slide Number Placeholder 4"/>
          <p:cNvSpPr>
            <a:spLocks noGrp="1"/>
          </p:cNvSpPr>
          <p:nvPr>
            <p:ph type="sldNum" sz="quarter" idx="12"/>
          </p:nvPr>
        </p:nvSpPr>
        <p:spPr/>
        <p:txBody>
          <a:bodyPr/>
          <a:lstStyle/>
          <a:p>
            <a:fld id="{75D383DA-9A8A-4624-B277-3E26864D20C8}" type="slidenum">
              <a:rPr lang="en-US" smtClean="0"/>
              <a:pPr/>
              <a:t>69</a:t>
            </a:fld>
            <a:endParaRPr lang="en-US"/>
          </a:p>
        </p:txBody>
      </p:sp>
      <p:graphicFrame>
        <p:nvGraphicFramePr>
          <p:cNvPr id="6" name="Content Placeholder 7"/>
          <p:cNvGraphicFramePr>
            <a:graphicFrameLocks/>
          </p:cNvGraphicFramePr>
          <p:nvPr/>
        </p:nvGraphicFramePr>
        <p:xfrm>
          <a:off x="399393" y="4298737"/>
          <a:ext cx="8305798" cy="2376132"/>
        </p:xfrm>
        <a:graphic>
          <a:graphicData uri="http://schemas.openxmlformats.org/drawingml/2006/table">
            <a:tbl>
              <a:tblPr/>
              <a:tblGrid>
                <a:gridCol w="1051563"/>
                <a:gridCol w="1112863"/>
                <a:gridCol w="1570345"/>
                <a:gridCol w="1570345"/>
                <a:gridCol w="1570345"/>
                <a:gridCol w="1430337"/>
              </a:tblGrid>
              <a:tr h="685799">
                <a:tc>
                  <a:txBody>
                    <a:bodyPr/>
                    <a:lstStyle/>
                    <a:p>
                      <a:pPr marL="0" marR="0" algn="ctr">
                        <a:lnSpc>
                          <a:spcPct val="115000"/>
                        </a:lnSpc>
                        <a:spcBef>
                          <a:spcPts val="0"/>
                        </a:spcBef>
                        <a:spcAft>
                          <a:spcPts val="0"/>
                        </a:spcAft>
                      </a:pPr>
                      <a:r>
                        <a:rPr lang="en-US" sz="1800" b="1" dirty="0">
                          <a:solidFill>
                            <a:schemeClr val="bg1"/>
                          </a:solidFill>
                          <a:latin typeface="Calibri"/>
                          <a:ea typeface="Calibri"/>
                          <a:cs typeface="Times New Roman"/>
                        </a:rPr>
                        <a:t>Student</a:t>
                      </a:r>
                      <a:endParaRPr lang="en-US" sz="16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algn="ctr">
                        <a:lnSpc>
                          <a:spcPct val="115000"/>
                        </a:lnSpc>
                        <a:spcBef>
                          <a:spcPts val="0"/>
                        </a:spcBef>
                        <a:spcAft>
                          <a:spcPts val="0"/>
                        </a:spcAft>
                      </a:pPr>
                      <a:r>
                        <a:rPr lang="en-US" sz="1800" b="1" dirty="0" smtClean="0">
                          <a:solidFill>
                            <a:srgbClr val="000000"/>
                          </a:solidFill>
                          <a:latin typeface="Calibri"/>
                          <a:ea typeface="Calibri"/>
                          <a:cs typeface="Times New Roman"/>
                        </a:rPr>
                        <a:t>Initial</a:t>
                      </a:r>
                      <a:endParaRPr lang="en-US" sz="1800" dirty="0">
                        <a:solidFill>
                          <a:srgbClr val="000000"/>
                        </a:solidFill>
                        <a:latin typeface="Calibri"/>
                        <a:ea typeface="Calibri"/>
                        <a:cs typeface="Times New Roman"/>
                      </a:endParaRPr>
                    </a:p>
                    <a:p>
                      <a:pPr marL="0" marR="0" algn="ctr">
                        <a:lnSpc>
                          <a:spcPct val="115000"/>
                        </a:lnSpc>
                        <a:spcBef>
                          <a:spcPts val="0"/>
                        </a:spcBef>
                        <a:spcAft>
                          <a:spcPts val="0"/>
                        </a:spcAft>
                      </a:pPr>
                      <a:r>
                        <a:rPr lang="en-US" sz="1800" b="1" dirty="0" smtClean="0">
                          <a:solidFill>
                            <a:srgbClr val="000000"/>
                          </a:solidFill>
                          <a:latin typeface="Calibri"/>
                          <a:ea typeface="Calibri"/>
                          <a:cs typeface="Times New Roman"/>
                        </a:rPr>
                        <a:t>DRA</a:t>
                      </a:r>
                      <a:r>
                        <a:rPr lang="en-US" sz="1800" b="1" baseline="0" dirty="0" smtClean="0">
                          <a:solidFill>
                            <a:srgbClr val="000000"/>
                          </a:solidFill>
                          <a:latin typeface="Calibri"/>
                          <a:ea typeface="Calibri"/>
                          <a:cs typeface="Times New Roman"/>
                        </a:rPr>
                        <a:t> </a:t>
                      </a:r>
                      <a:r>
                        <a:rPr lang="en-US" sz="1800" b="1" dirty="0" smtClean="0">
                          <a:solidFill>
                            <a:srgbClr val="000000"/>
                          </a:solidFill>
                          <a:latin typeface="Calibri"/>
                          <a:ea typeface="Calibri"/>
                          <a:cs typeface="Times New Roman"/>
                        </a:rPr>
                        <a:t>Level</a:t>
                      </a:r>
                      <a:endParaRPr lang="en-US" sz="18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000000"/>
                          </a:solidFill>
                          <a:latin typeface="+mn-lt"/>
                          <a:ea typeface="Calibri"/>
                          <a:cs typeface="Times New Roman"/>
                        </a:rPr>
                        <a:t>High Frequency</a:t>
                      </a:r>
                      <a:r>
                        <a:rPr lang="en-US" sz="1600" b="1" baseline="0" dirty="0" smtClean="0">
                          <a:solidFill>
                            <a:srgbClr val="000000"/>
                          </a:solidFill>
                          <a:latin typeface="+mn-lt"/>
                          <a:ea typeface="Calibri"/>
                          <a:cs typeface="Times New Roman"/>
                        </a:rPr>
                        <a:t> </a:t>
                      </a:r>
                      <a:r>
                        <a:rPr lang="en-US" sz="1600" b="1" dirty="0" smtClean="0">
                          <a:solidFill>
                            <a:srgbClr val="000000"/>
                          </a:solidFill>
                          <a:latin typeface="+mn-lt"/>
                          <a:ea typeface="Calibri"/>
                          <a:cs typeface="Times New Roman"/>
                        </a:rPr>
                        <a:t>Word </a:t>
                      </a:r>
                      <a:r>
                        <a:rPr lang="en-US" sz="1600" b="1" baseline="0" dirty="0" smtClean="0">
                          <a:solidFill>
                            <a:srgbClr val="000000"/>
                          </a:solidFill>
                          <a:latin typeface="+mn-lt"/>
                          <a:ea typeface="Calibri"/>
                          <a:cs typeface="Times New Roman"/>
                        </a:rPr>
                        <a:t> Recognition</a:t>
                      </a:r>
                      <a:endParaRPr lang="en-US" sz="1600" b="1" dirty="0" smtClean="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0000"/>
                          </a:solidFill>
                          <a:latin typeface="+mn-lt"/>
                          <a:ea typeface="Calibri"/>
                          <a:cs typeface="Times New Roman"/>
                        </a:rPr>
                        <a:t>Markers of F</a:t>
                      </a:r>
                      <a:r>
                        <a:rPr lang="en-US" sz="1800" b="1" baseline="0" dirty="0" smtClean="0">
                          <a:solidFill>
                            <a:srgbClr val="000000"/>
                          </a:solidFill>
                          <a:latin typeface="+mn-lt"/>
                          <a:ea typeface="Calibri"/>
                          <a:cs typeface="Times New Roman"/>
                        </a:rPr>
                        <a:t>uture Success</a:t>
                      </a:r>
                      <a:endParaRPr lang="en-US" sz="1800" b="1" dirty="0" smtClean="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800" b="1" dirty="0" smtClean="0">
                          <a:solidFill>
                            <a:srgbClr val="000000"/>
                          </a:solidFill>
                          <a:latin typeface="Calibri"/>
                          <a:ea typeface="Calibri"/>
                          <a:cs typeface="Times New Roman"/>
                        </a:rPr>
                        <a:t>Preparedness Group</a:t>
                      </a:r>
                      <a:endParaRPr lang="en-US" sz="18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A20A"/>
                    </a:solidFill>
                  </a:tcPr>
                </a:tc>
                <a:tc>
                  <a:txBody>
                    <a:bodyPr/>
                    <a:lstStyle/>
                    <a:p>
                      <a:pPr marL="0" marR="0" algn="ctr">
                        <a:lnSpc>
                          <a:spcPct val="115000"/>
                        </a:lnSpc>
                        <a:spcBef>
                          <a:spcPts val="0"/>
                        </a:spcBef>
                        <a:spcAft>
                          <a:spcPts val="0"/>
                        </a:spcAft>
                      </a:pPr>
                      <a:r>
                        <a:rPr lang="en-US" sz="1800" b="1" dirty="0" smtClean="0">
                          <a:solidFill>
                            <a:schemeClr val="bg1"/>
                          </a:solidFill>
                          <a:latin typeface="Calibri"/>
                          <a:ea typeface="Calibri"/>
                          <a:cs typeface="Times New Roman"/>
                        </a:rPr>
                        <a:t>DRA</a:t>
                      </a:r>
                      <a:r>
                        <a:rPr lang="en-US" sz="1800" b="1" baseline="0" dirty="0" smtClean="0">
                          <a:solidFill>
                            <a:schemeClr val="bg1"/>
                          </a:solidFill>
                          <a:latin typeface="Calibri"/>
                          <a:ea typeface="Calibri"/>
                          <a:cs typeface="Times New Roman"/>
                        </a:rPr>
                        <a:t> </a:t>
                      </a:r>
                      <a:r>
                        <a:rPr lang="en-US" sz="1800" b="1" dirty="0" smtClean="0">
                          <a:solidFill>
                            <a:schemeClr val="bg1"/>
                          </a:solidFill>
                          <a:latin typeface="Calibri"/>
                          <a:ea typeface="Calibri"/>
                          <a:cs typeface="Times New Roman"/>
                        </a:rPr>
                        <a:t>Target</a:t>
                      </a:r>
                      <a:endParaRPr lang="en-US" sz="18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511628">
                <a:tc>
                  <a:txBody>
                    <a:bodyPr/>
                    <a:lstStyle/>
                    <a:p>
                      <a:pPr marL="0" marR="0" algn="ctr">
                        <a:lnSpc>
                          <a:spcPct val="115000"/>
                        </a:lnSpc>
                        <a:spcBef>
                          <a:spcPts val="0"/>
                        </a:spcBef>
                        <a:spcAft>
                          <a:spcPts val="0"/>
                        </a:spcAft>
                      </a:pPr>
                      <a:r>
                        <a:rPr lang="en-US" sz="1600" b="1" dirty="0">
                          <a:solidFill>
                            <a:srgbClr val="000000"/>
                          </a:solidFill>
                          <a:latin typeface="+mn-lt"/>
                          <a:ea typeface="Arial"/>
                          <a:cs typeface="Calibri"/>
                        </a:rPr>
                        <a:t>1. </a:t>
                      </a:r>
                      <a:endParaRPr lang="en-US" sz="1600" dirty="0">
                        <a:solidFill>
                          <a:srgbClr val="000000"/>
                        </a:solidFill>
                        <a:latin typeface="+mn-lt"/>
                        <a:ea typeface="Calibri"/>
                        <a:cs typeface="Calibri"/>
                      </a:endParaRPr>
                    </a:p>
                  </a:txBody>
                  <a:tcPr marL="42333" marR="42333" marT="42333" marB="423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a:solidFill>
                            <a:srgbClr val="000000"/>
                          </a:solidFill>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25</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800" dirty="0" smtClean="0">
                          <a:solidFill>
                            <a:schemeClr val="tx1"/>
                          </a:solidFill>
                          <a:latin typeface="+mn-lt"/>
                          <a:ea typeface="Calibri"/>
                          <a:cs typeface="Times New Roman"/>
                        </a:rPr>
                        <a:t>5</a:t>
                      </a:r>
                      <a:endParaRPr lang="en-US" sz="2000" dirty="0">
                        <a:solidFill>
                          <a:schemeClr val="tx1"/>
                        </a:solidFill>
                        <a:latin typeface="+mn-lt"/>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2</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14-16</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1628">
                <a:tc>
                  <a:txBody>
                    <a:bodyPr/>
                    <a:lstStyle/>
                    <a:p>
                      <a:pPr marL="0" marR="0" algn="ctr">
                        <a:lnSpc>
                          <a:spcPct val="115000"/>
                        </a:lnSpc>
                        <a:spcBef>
                          <a:spcPts val="0"/>
                        </a:spcBef>
                        <a:spcAft>
                          <a:spcPts val="0"/>
                        </a:spcAft>
                      </a:pPr>
                      <a:r>
                        <a:rPr lang="en-US" sz="1600" b="1" dirty="0">
                          <a:solidFill>
                            <a:srgbClr val="000000"/>
                          </a:solidFill>
                          <a:latin typeface="+mn-lt"/>
                          <a:ea typeface="Arial"/>
                          <a:cs typeface="Calibri"/>
                        </a:rPr>
                        <a:t>2. </a:t>
                      </a:r>
                      <a:endParaRPr lang="en-US" sz="1600" dirty="0">
                        <a:solidFill>
                          <a:srgbClr val="000000"/>
                        </a:solidFill>
                        <a:latin typeface="+mn-lt"/>
                        <a:ea typeface="Calibri"/>
                        <a:cs typeface="Calibri"/>
                      </a:endParaRPr>
                    </a:p>
                  </a:txBody>
                  <a:tcPr marL="42333" marR="42333" marT="42333" marB="423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3</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latin typeface="+mn-lt"/>
                          <a:ea typeface="Calibri"/>
                          <a:cs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800" dirty="0" smtClean="0">
                          <a:solidFill>
                            <a:schemeClr val="tx1"/>
                          </a:solidFill>
                          <a:latin typeface="+mn-lt"/>
                          <a:ea typeface="Calibri"/>
                          <a:cs typeface="Times New Roman"/>
                        </a:rPr>
                        <a:t>10</a:t>
                      </a:r>
                      <a:endParaRPr lang="en-US" sz="2000" dirty="0">
                        <a:solidFill>
                          <a:schemeClr val="tx1"/>
                        </a:solidFill>
                        <a:latin typeface="+mn-lt"/>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1</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16-18</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1628">
                <a:tc>
                  <a:txBody>
                    <a:bodyPr/>
                    <a:lstStyle/>
                    <a:p>
                      <a:pPr marL="0" marR="0" algn="ctr">
                        <a:lnSpc>
                          <a:spcPct val="115000"/>
                        </a:lnSpc>
                        <a:spcBef>
                          <a:spcPts val="0"/>
                        </a:spcBef>
                        <a:spcAft>
                          <a:spcPts val="0"/>
                        </a:spcAft>
                      </a:pPr>
                      <a:r>
                        <a:rPr lang="en-US" sz="1600" b="1" dirty="0">
                          <a:solidFill>
                            <a:srgbClr val="000000"/>
                          </a:solidFill>
                          <a:latin typeface="+mn-lt"/>
                          <a:ea typeface="Arial"/>
                          <a:cs typeface="Calibri"/>
                        </a:rPr>
                        <a:t>3. </a:t>
                      </a:r>
                      <a:endParaRPr lang="en-US" sz="1600" b="1" dirty="0">
                        <a:solidFill>
                          <a:srgbClr val="000000"/>
                        </a:solidFill>
                        <a:latin typeface="+mn-lt"/>
                        <a:ea typeface="Calibri"/>
                        <a:cs typeface="Calibri"/>
                      </a:endParaRPr>
                    </a:p>
                  </a:txBody>
                  <a:tcPr marL="42333" marR="42333" marT="42333" marB="423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a:solidFill>
                            <a:srgbClr val="000000"/>
                          </a:solidFill>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latin typeface="+mn-lt"/>
                          <a:ea typeface="Calibri"/>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800" dirty="0">
                          <a:solidFill>
                            <a:schemeClr val="tx1"/>
                          </a:solidFill>
                          <a:latin typeface="+mn-lt"/>
                          <a:ea typeface="Calibri"/>
                          <a:cs typeface="Times New Roman"/>
                        </a:rPr>
                        <a:t>8</a:t>
                      </a:r>
                      <a:endParaRPr lang="en-US" sz="2000" dirty="0">
                        <a:solidFill>
                          <a:schemeClr val="tx1"/>
                        </a:solidFill>
                        <a:latin typeface="+mn-lt"/>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2</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000000"/>
                          </a:solidFill>
                          <a:latin typeface="+mn-lt"/>
                          <a:ea typeface="Calibri"/>
                          <a:cs typeface="Times New Roman"/>
                        </a:rPr>
                        <a:t>14-16</a:t>
                      </a:r>
                      <a:endParaRPr lang="en-US" sz="1800" dirty="0">
                        <a:solidFill>
                          <a:srgbClr val="00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346845" y="3752193"/>
            <a:ext cx="3062057" cy="461665"/>
          </a:xfrm>
          <a:prstGeom prst="rect">
            <a:avLst/>
          </a:prstGeom>
          <a:noFill/>
        </p:spPr>
        <p:txBody>
          <a:bodyPr wrap="none" rtlCol="0">
            <a:spAutoFit/>
          </a:bodyPr>
          <a:lstStyle/>
          <a:p>
            <a:r>
              <a:rPr lang="en-US" sz="2400" b="1" dirty="0" smtClean="0">
                <a:solidFill>
                  <a:schemeClr val="tx2">
                    <a:lumMod val="75000"/>
                  </a:schemeClr>
                </a:solidFill>
              </a:rPr>
              <a:t>Grade 1 Reading - DRA</a:t>
            </a:r>
            <a:endParaRPr lang="en-US" sz="2400" b="1"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523999"/>
          </a:xfrm>
          <a:solidFill>
            <a:schemeClr val="tx2">
              <a:lumMod val="20000"/>
              <a:lumOff val="80000"/>
            </a:schemeClr>
          </a:solidFill>
          <a:ln w="38100">
            <a:solidFill>
              <a:srgbClr val="F6A20A"/>
            </a:solidFill>
          </a:ln>
        </p:spPr>
        <p:txBody>
          <a:bodyPr>
            <a:normAutofit lnSpcReduction="10000"/>
          </a:bodyPr>
          <a:lstStyle/>
          <a:p>
            <a:pPr marL="0" indent="0">
              <a:buNone/>
            </a:pPr>
            <a:r>
              <a:rPr lang="en-US" sz="2400" b="1" dirty="0" smtClean="0">
                <a:solidFill>
                  <a:schemeClr val="tx2">
                    <a:lumMod val="75000"/>
                  </a:schemeClr>
                </a:solidFill>
              </a:rPr>
              <a:t>For Educators</a:t>
            </a:r>
          </a:p>
          <a:p>
            <a:pPr marL="0" indent="0">
              <a:spcBef>
                <a:spcPts val="0"/>
              </a:spcBef>
              <a:buNone/>
            </a:pPr>
            <a:r>
              <a:rPr lang="en-US" sz="2000" dirty="0" smtClean="0"/>
              <a:t>SGOs provide a method by which teachers can</a:t>
            </a:r>
            <a:r>
              <a:rPr lang="en-US" sz="2000" u="sng" dirty="0" smtClean="0"/>
              <a:t> </a:t>
            </a:r>
            <a:r>
              <a:rPr lang="en-US" sz="2000" b="1" u="sng" dirty="0" smtClean="0"/>
              <a:t>improve their practice </a:t>
            </a:r>
            <a:r>
              <a:rPr lang="en-US" sz="2000" dirty="0" smtClean="0"/>
              <a:t>through high quality goal setting while clearly </a:t>
            </a:r>
            <a:r>
              <a:rPr lang="en-US" sz="2000" b="1" dirty="0" smtClean="0"/>
              <a:t>demonstrating their effectiveness</a:t>
            </a:r>
            <a:r>
              <a:rPr lang="en-US" sz="2000" dirty="0" smtClean="0"/>
              <a:t> through the learning exhibited by the students for whom they are responsible.</a:t>
            </a:r>
            <a:endParaRPr lang="en-US" sz="2400" b="1" dirty="0" smtClean="0"/>
          </a:p>
          <a:p>
            <a:pPr>
              <a:buNone/>
            </a:pPr>
            <a:endParaRPr lang="en-US" b="1" dirty="0"/>
          </a:p>
        </p:txBody>
      </p:sp>
      <p:sp>
        <p:nvSpPr>
          <p:cNvPr id="5" name="Title 1"/>
          <p:cNvSpPr>
            <a:spLocks noGrp="1"/>
          </p:cNvSpPr>
          <p:nvPr>
            <p:ph type="title"/>
          </p:nvPr>
        </p:nvSpPr>
        <p:spPr>
          <a:solidFill>
            <a:schemeClr val="tx2">
              <a:lumMod val="50000"/>
            </a:schemeClr>
          </a:solidFill>
        </p:spPr>
        <p:txBody>
          <a:bodyPr>
            <a:normAutofit/>
          </a:bodyPr>
          <a:lstStyle/>
          <a:p>
            <a:r>
              <a:rPr lang="en-US" sz="3600" dirty="0" smtClean="0">
                <a:solidFill>
                  <a:schemeClr val="bg1"/>
                </a:solidFill>
              </a:rPr>
              <a:t>The Value of SGOs</a:t>
            </a:r>
            <a:endParaRPr lang="en-US" sz="3600" dirty="0">
              <a:solidFill>
                <a:schemeClr val="bg1"/>
              </a:solidFill>
            </a:endParaRPr>
          </a:p>
        </p:txBody>
      </p:sp>
      <p:sp>
        <p:nvSpPr>
          <p:cNvPr id="7" name="Content Placeholder 2"/>
          <p:cNvSpPr txBox="1">
            <a:spLocks/>
          </p:cNvSpPr>
          <p:nvPr/>
        </p:nvSpPr>
        <p:spPr>
          <a:xfrm>
            <a:off x="457200" y="3352800"/>
            <a:ext cx="8229600" cy="1523999"/>
          </a:xfrm>
          <a:prstGeom prst="rect">
            <a:avLst/>
          </a:prstGeom>
          <a:solidFill>
            <a:schemeClr val="tx2">
              <a:lumMod val="20000"/>
              <a:lumOff val="80000"/>
            </a:schemeClr>
          </a:solidFill>
          <a:ln w="38100">
            <a:solidFill>
              <a:srgbClr val="F6A20A"/>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2">
                    <a:lumMod val="75000"/>
                  </a:schemeClr>
                </a:solidFill>
                <a:effectLst/>
                <a:uLnTx/>
                <a:uFillTx/>
                <a:latin typeface="+mn-lt"/>
                <a:ea typeface="+mn-ea"/>
                <a:cs typeface="+mn-cs"/>
              </a:rPr>
              <a:t>For Evaluators</a:t>
            </a:r>
          </a:p>
          <a:p>
            <a:pPr lvl="0"/>
            <a:r>
              <a:rPr lang="en-US" sz="2000" dirty="0" smtClean="0"/>
              <a:t>SGOs provide an </a:t>
            </a:r>
            <a:r>
              <a:rPr lang="en-US" sz="2000" b="1" dirty="0" smtClean="0"/>
              <a:t>authentic measure </a:t>
            </a:r>
            <a:r>
              <a:rPr lang="en-US" sz="2000" dirty="0" smtClean="0"/>
              <a:t>of teacher effectiveness that is aligned to the learning exhibited by students through an educator’s </a:t>
            </a:r>
            <a:r>
              <a:rPr lang="en-US" sz="2000" b="1" dirty="0" smtClean="0"/>
              <a:t>daily practice of teaching.</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5105401"/>
            <a:ext cx="8229600" cy="1523999"/>
          </a:xfrm>
          <a:prstGeom prst="rect">
            <a:avLst/>
          </a:prstGeom>
          <a:solidFill>
            <a:schemeClr val="tx2">
              <a:lumMod val="20000"/>
              <a:lumOff val="80000"/>
            </a:schemeClr>
          </a:solidFill>
          <a:ln w="38100">
            <a:solidFill>
              <a:srgbClr val="F6A20A"/>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2">
                    <a:lumMod val="75000"/>
                  </a:schemeClr>
                </a:solidFill>
                <a:effectLst/>
                <a:uLnTx/>
                <a:uFillTx/>
                <a:latin typeface="+mn-lt"/>
                <a:ea typeface="+mn-ea"/>
                <a:cs typeface="+mn-cs"/>
              </a:rPr>
              <a:t>For Students</a:t>
            </a:r>
          </a:p>
          <a:p>
            <a:pPr lvl="0"/>
            <a:r>
              <a:rPr lang="en-US" sz="2000" dirty="0" smtClean="0"/>
              <a:t>When well-designed, SGOs promote </a:t>
            </a:r>
            <a:r>
              <a:rPr lang="en-US" sz="2000" b="1" dirty="0" smtClean="0"/>
              <a:t>reflective</a:t>
            </a:r>
            <a:r>
              <a:rPr lang="en-US" sz="2000" dirty="0" smtClean="0"/>
              <a:t> and </a:t>
            </a:r>
            <a:r>
              <a:rPr lang="en-US" sz="2000" b="1" dirty="0" smtClean="0"/>
              <a:t>collaborative</a:t>
            </a:r>
            <a:r>
              <a:rPr lang="en-US" sz="2000" dirty="0" smtClean="0"/>
              <a:t> teaching practices, </a:t>
            </a:r>
            <a:r>
              <a:rPr lang="en-US" sz="2000" b="1" dirty="0" smtClean="0"/>
              <a:t>alignment</a:t>
            </a:r>
            <a:r>
              <a:rPr lang="en-US" sz="2000" dirty="0" smtClean="0"/>
              <a:t> among standards, instruction and assessment, and </a:t>
            </a:r>
            <a:r>
              <a:rPr lang="en-US" sz="2000" b="1" u="sng" dirty="0" smtClean="0"/>
              <a:t>improve student learning</a:t>
            </a:r>
            <a:r>
              <a:rPr lang="en-US" sz="2000" dirty="0" smtClean="0"/>
              <a:t>.</a:t>
            </a:r>
          </a:p>
          <a:p>
            <a:pPr lvl="0"/>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75D383DA-9A8A-4624-B277-3E26864D20C8}"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Autofit/>
          </a:bodyPr>
          <a:lstStyle/>
          <a:p>
            <a:r>
              <a:rPr lang="en-US" sz="3200" dirty="0" smtClean="0">
                <a:solidFill>
                  <a:schemeClr val="bg1"/>
                </a:solidFill>
              </a:rPr>
              <a:t>Sample Scoring Plan for Students with Varied Starting Proficiency*</a:t>
            </a:r>
            <a:endParaRPr lang="en-US" sz="3200" dirty="0">
              <a:solidFill>
                <a:schemeClr val="bg1"/>
              </a:solidFill>
            </a:endParaRPr>
          </a:p>
        </p:txBody>
      </p:sp>
      <p:sp>
        <p:nvSpPr>
          <p:cNvPr id="11" name="Content Placeholder 10"/>
          <p:cNvSpPr>
            <a:spLocks noGrp="1"/>
          </p:cNvSpPr>
          <p:nvPr>
            <p:ph idx="1"/>
          </p:nvPr>
        </p:nvSpPr>
        <p:spPr>
          <a:xfrm>
            <a:off x="511791" y="5622878"/>
            <a:ext cx="8229600" cy="694354"/>
          </a:xfrm>
        </p:spPr>
        <p:txBody>
          <a:bodyPr>
            <a:noAutofit/>
          </a:bodyPr>
          <a:lstStyle/>
          <a:p>
            <a:pPr>
              <a:buNone/>
            </a:pPr>
            <a:r>
              <a:rPr lang="en-US" sz="1800" dirty="0" smtClean="0"/>
              <a:t>*	More information than just reading level should be used when determining appropriate targets.  Individualized targets could be used if students don’t fit into clear categories.</a:t>
            </a:r>
            <a:endParaRPr lang="en-US" sz="1800" dirty="0"/>
          </a:p>
        </p:txBody>
      </p:sp>
      <p:sp>
        <p:nvSpPr>
          <p:cNvPr id="5" name="Slide Number Placeholder 4"/>
          <p:cNvSpPr>
            <a:spLocks noGrp="1"/>
          </p:cNvSpPr>
          <p:nvPr>
            <p:ph type="sldNum" sz="quarter" idx="12"/>
          </p:nvPr>
        </p:nvSpPr>
        <p:spPr/>
        <p:txBody>
          <a:bodyPr/>
          <a:lstStyle/>
          <a:p>
            <a:fld id="{75D383DA-9A8A-4624-B277-3E26864D20C8}" type="slidenum">
              <a:rPr lang="en-US" smtClean="0"/>
              <a:pPr/>
              <a:t>70</a:t>
            </a:fld>
            <a:endParaRPr lang="en-US"/>
          </a:p>
        </p:txBody>
      </p:sp>
      <p:graphicFrame>
        <p:nvGraphicFramePr>
          <p:cNvPr id="9" name="Table 8"/>
          <p:cNvGraphicFramePr>
            <a:graphicFrameLocks noGrp="1"/>
          </p:cNvGraphicFramePr>
          <p:nvPr/>
        </p:nvGraphicFramePr>
        <p:xfrm>
          <a:off x="532261" y="1856093"/>
          <a:ext cx="8188658" cy="3322753"/>
        </p:xfrm>
        <a:graphic>
          <a:graphicData uri="http://schemas.openxmlformats.org/drawingml/2006/table">
            <a:tbl>
              <a:tblPr/>
              <a:tblGrid>
                <a:gridCol w="2464564"/>
                <a:gridCol w="1430595"/>
                <a:gridCol w="1430595"/>
                <a:gridCol w="1431452"/>
                <a:gridCol w="1431452"/>
              </a:tblGrid>
              <a:tr h="584622">
                <a:tc rowSpan="2">
                  <a:txBody>
                    <a:bodyPr/>
                    <a:lstStyle/>
                    <a:p>
                      <a:pPr marL="0" marR="0" algn="ctr">
                        <a:lnSpc>
                          <a:spcPct val="115000"/>
                        </a:lnSpc>
                        <a:spcBef>
                          <a:spcPts val="0"/>
                        </a:spcBef>
                        <a:spcAft>
                          <a:spcPts val="0"/>
                        </a:spcAft>
                      </a:pPr>
                      <a:r>
                        <a:rPr lang="en-US" sz="2000" b="1" dirty="0">
                          <a:latin typeface="+mn-lt"/>
                          <a:ea typeface="Calibri"/>
                          <a:cs typeface="Times New Roman"/>
                        </a:rPr>
                        <a:t>Preparedness Group </a:t>
                      </a:r>
                      <a:endParaRPr lang="en-US" sz="2000" dirty="0">
                        <a:latin typeface="+mn-lt"/>
                        <a:ea typeface="Calibri"/>
                        <a:cs typeface="Times New Roman"/>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4">
                  <a:txBody>
                    <a:bodyPr/>
                    <a:lstStyle/>
                    <a:p>
                      <a:pPr marL="0" marR="0" algn="ctr">
                        <a:lnSpc>
                          <a:spcPct val="115000"/>
                        </a:lnSpc>
                        <a:spcBef>
                          <a:spcPts val="0"/>
                        </a:spcBef>
                        <a:spcAft>
                          <a:spcPts val="0"/>
                        </a:spcAft>
                      </a:pPr>
                      <a:r>
                        <a:rPr lang="en-US" sz="1600" b="1" dirty="0">
                          <a:latin typeface="+mn-lt"/>
                          <a:ea typeface="Calibri"/>
                          <a:cs typeface="Times New Roman"/>
                        </a:rPr>
                        <a:t>Attainment Level in Meeting Student Growth Objective</a:t>
                      </a:r>
                      <a:endParaRPr lang="en-US" sz="2000" dirty="0">
                        <a:latin typeface="+mn-lt"/>
                        <a:ea typeface="Calibri"/>
                        <a:cs typeface="Times New Roman"/>
                      </a:endParaRPr>
                    </a:p>
                    <a:p>
                      <a:pPr marL="0" marR="0" algn="ctr">
                        <a:lnSpc>
                          <a:spcPct val="115000"/>
                        </a:lnSpc>
                        <a:spcBef>
                          <a:spcPts val="0"/>
                        </a:spcBef>
                        <a:spcAft>
                          <a:spcPts val="0"/>
                        </a:spcAft>
                      </a:pPr>
                      <a:r>
                        <a:rPr lang="en-US" sz="1600" dirty="0">
                          <a:latin typeface="+mn-lt"/>
                          <a:ea typeface="Calibri"/>
                          <a:cs typeface="Times New Roman"/>
                        </a:rPr>
                        <a:t>Student Proficiency Growth on Reading Assessment (years)</a:t>
                      </a:r>
                      <a:endParaRPr lang="en-US" sz="20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02626">
                <a:tc vMerge="1">
                  <a:txBody>
                    <a:bodyPr/>
                    <a:lstStyle/>
                    <a:p>
                      <a:endParaRPr lang="en-US"/>
                    </a:p>
                  </a:txBody>
                  <a:tcPr/>
                </a:tc>
                <a:tc>
                  <a:txBody>
                    <a:bodyPr/>
                    <a:lstStyle/>
                    <a:p>
                      <a:pPr marL="0" marR="0" algn="ctr">
                        <a:lnSpc>
                          <a:spcPct val="115000"/>
                        </a:lnSpc>
                        <a:spcBef>
                          <a:spcPts val="0"/>
                        </a:spcBef>
                        <a:spcAft>
                          <a:spcPts val="0"/>
                        </a:spcAft>
                      </a:pPr>
                      <a:r>
                        <a:rPr lang="en-US" sz="1600" b="1">
                          <a:latin typeface="+mn-lt"/>
                          <a:ea typeface="Calibri"/>
                          <a:cs typeface="Times New Roman"/>
                        </a:rPr>
                        <a:t>Exceptional </a:t>
                      </a:r>
                      <a:endParaRPr lang="en-US" sz="2000">
                        <a:latin typeface="+mn-lt"/>
                        <a:ea typeface="Calibri"/>
                        <a:cs typeface="Times New Roman"/>
                      </a:endParaRPr>
                    </a:p>
                    <a:p>
                      <a:pPr marL="0" marR="0" algn="ctr">
                        <a:lnSpc>
                          <a:spcPct val="115000"/>
                        </a:lnSpc>
                        <a:spcBef>
                          <a:spcPts val="0"/>
                        </a:spcBef>
                        <a:spcAft>
                          <a:spcPts val="0"/>
                        </a:spcAft>
                      </a:pPr>
                      <a:r>
                        <a:rPr lang="en-US" sz="1600" b="1">
                          <a:latin typeface="+mn-lt"/>
                          <a:ea typeface="Calibri"/>
                          <a:cs typeface="Times New Roman"/>
                        </a:rPr>
                        <a:t>4</a:t>
                      </a:r>
                      <a:endParaRPr lang="en-US" sz="2000">
                        <a:latin typeface="+mn-lt"/>
                        <a:ea typeface="Calibri"/>
                        <a:cs typeface="Times New Roman"/>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b="1">
                          <a:latin typeface="+mn-lt"/>
                          <a:ea typeface="Calibri"/>
                          <a:cs typeface="Times New Roman"/>
                        </a:rPr>
                        <a:t>Full </a:t>
                      </a:r>
                      <a:endParaRPr lang="en-US" sz="2000">
                        <a:latin typeface="+mn-lt"/>
                        <a:ea typeface="Calibri"/>
                        <a:cs typeface="Times New Roman"/>
                      </a:endParaRPr>
                    </a:p>
                    <a:p>
                      <a:pPr marL="0" marR="0" algn="ctr">
                        <a:lnSpc>
                          <a:spcPct val="115000"/>
                        </a:lnSpc>
                        <a:spcBef>
                          <a:spcPts val="0"/>
                        </a:spcBef>
                        <a:spcAft>
                          <a:spcPts val="0"/>
                        </a:spcAft>
                      </a:pPr>
                      <a:r>
                        <a:rPr lang="en-US" sz="1600" b="1">
                          <a:latin typeface="+mn-lt"/>
                          <a:ea typeface="Calibri"/>
                          <a:cs typeface="Times New Roman"/>
                        </a:rPr>
                        <a:t>3</a:t>
                      </a:r>
                      <a:endParaRPr lang="en-US" sz="2000">
                        <a:latin typeface="+mn-lt"/>
                        <a:ea typeface="Calibri"/>
                        <a:cs typeface="Times New Roman"/>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b="1">
                          <a:latin typeface="+mn-lt"/>
                          <a:ea typeface="Calibri"/>
                          <a:cs typeface="Times New Roman"/>
                        </a:rPr>
                        <a:t>Partial </a:t>
                      </a:r>
                      <a:endParaRPr lang="en-US" sz="2000">
                        <a:latin typeface="+mn-lt"/>
                        <a:ea typeface="Calibri"/>
                        <a:cs typeface="Times New Roman"/>
                      </a:endParaRPr>
                    </a:p>
                    <a:p>
                      <a:pPr marL="0" marR="0" algn="ctr">
                        <a:lnSpc>
                          <a:spcPct val="115000"/>
                        </a:lnSpc>
                        <a:spcBef>
                          <a:spcPts val="0"/>
                        </a:spcBef>
                        <a:spcAft>
                          <a:spcPts val="0"/>
                        </a:spcAft>
                      </a:pPr>
                      <a:r>
                        <a:rPr lang="en-US" sz="1600" b="1">
                          <a:latin typeface="+mn-lt"/>
                          <a:ea typeface="Calibri"/>
                          <a:cs typeface="Times New Roman"/>
                        </a:rPr>
                        <a:t>2</a:t>
                      </a:r>
                      <a:endParaRPr lang="en-US" sz="2000">
                        <a:latin typeface="+mn-lt"/>
                        <a:ea typeface="Calibri"/>
                        <a:cs typeface="Times New Roman"/>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600" b="1">
                          <a:latin typeface="+mn-lt"/>
                          <a:ea typeface="Calibri"/>
                          <a:cs typeface="Times New Roman"/>
                        </a:rPr>
                        <a:t>Insufficient </a:t>
                      </a:r>
                      <a:endParaRPr lang="en-US" sz="2000">
                        <a:latin typeface="+mn-lt"/>
                        <a:ea typeface="Calibri"/>
                        <a:cs typeface="Times New Roman"/>
                      </a:endParaRPr>
                    </a:p>
                    <a:p>
                      <a:pPr marL="0" marR="0" algn="ctr">
                        <a:lnSpc>
                          <a:spcPct val="115000"/>
                        </a:lnSpc>
                        <a:spcBef>
                          <a:spcPts val="0"/>
                        </a:spcBef>
                        <a:spcAft>
                          <a:spcPts val="0"/>
                        </a:spcAft>
                      </a:pPr>
                      <a:r>
                        <a:rPr lang="en-US" sz="1600" b="1">
                          <a:latin typeface="+mn-lt"/>
                          <a:ea typeface="Calibri"/>
                          <a:cs typeface="Times New Roman"/>
                        </a:rPr>
                        <a:t>1</a:t>
                      </a:r>
                      <a:endParaRPr lang="en-US" sz="2000">
                        <a:latin typeface="+mn-lt"/>
                        <a:ea typeface="Calibri"/>
                        <a:cs typeface="Times New Roman"/>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61089">
                <a:tc>
                  <a:txBody>
                    <a:bodyPr/>
                    <a:lstStyle/>
                    <a:p>
                      <a:pPr marL="0" marR="0" algn="ctr">
                        <a:lnSpc>
                          <a:spcPct val="115000"/>
                        </a:lnSpc>
                        <a:spcBef>
                          <a:spcPts val="0"/>
                        </a:spcBef>
                        <a:spcAft>
                          <a:spcPts val="0"/>
                        </a:spcAft>
                      </a:pPr>
                      <a:r>
                        <a:rPr lang="en-US" sz="2000">
                          <a:latin typeface="+mn-lt"/>
                          <a:ea typeface="Calibri"/>
                          <a:cs typeface="Times New Roman"/>
                        </a:rPr>
                        <a:t>More than 2 years below grade</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2000">
                          <a:latin typeface="+mn-lt"/>
                          <a:ea typeface="Calibri"/>
                          <a:cs typeface="Times New Roman"/>
                        </a:rPr>
                        <a:t>≥2.0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2000">
                          <a:latin typeface="+mn-lt"/>
                          <a:ea typeface="Calibri"/>
                          <a:cs typeface="Times New Roman"/>
                        </a:rPr>
                        <a:t>≥1.5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2000">
                          <a:latin typeface="+mn-lt"/>
                          <a:ea typeface="Calibri"/>
                          <a:cs typeface="Times New Roman"/>
                        </a:rPr>
                        <a:t>≥1.0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2000">
                          <a:latin typeface="+mn-lt"/>
                          <a:ea typeface="Calibri"/>
                          <a:cs typeface="Times New Roman"/>
                        </a:rPr>
                        <a:t>&lt;1.0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561322">
                <a:tc>
                  <a:txBody>
                    <a:bodyPr/>
                    <a:lstStyle/>
                    <a:p>
                      <a:pPr marL="0" marR="0" algn="ctr">
                        <a:lnSpc>
                          <a:spcPct val="115000"/>
                        </a:lnSpc>
                        <a:spcBef>
                          <a:spcPts val="0"/>
                        </a:spcBef>
                        <a:spcAft>
                          <a:spcPts val="0"/>
                        </a:spcAft>
                      </a:pPr>
                      <a:r>
                        <a:rPr lang="en-US" sz="2000">
                          <a:latin typeface="+mn-lt"/>
                          <a:ea typeface="Calibri"/>
                          <a:cs typeface="Times New Roman"/>
                        </a:rPr>
                        <a:t>1 to 2 years below grade</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2000">
                          <a:latin typeface="+mn-lt"/>
                          <a:ea typeface="Calibri"/>
                          <a:cs typeface="Times New Roman"/>
                        </a:rPr>
                        <a:t>≥1.5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2000">
                          <a:latin typeface="+mn-lt"/>
                          <a:ea typeface="Calibri"/>
                          <a:cs typeface="Times New Roman"/>
                        </a:rPr>
                        <a:t>≥1.25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2000">
                          <a:latin typeface="+mn-lt"/>
                          <a:ea typeface="Calibri"/>
                          <a:cs typeface="Times New Roman"/>
                        </a:rPr>
                        <a:t>≥1.0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2000" dirty="0">
                          <a:latin typeface="+mn-lt"/>
                          <a:ea typeface="Calibri"/>
                          <a:cs typeface="Times New Roman"/>
                        </a:rPr>
                        <a:t>&lt;1.0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661089">
                <a:tc>
                  <a:txBody>
                    <a:bodyPr/>
                    <a:lstStyle/>
                    <a:p>
                      <a:pPr marL="0" marR="0" algn="ctr">
                        <a:lnSpc>
                          <a:spcPct val="115000"/>
                        </a:lnSpc>
                        <a:spcBef>
                          <a:spcPts val="0"/>
                        </a:spcBef>
                        <a:spcAft>
                          <a:spcPts val="0"/>
                        </a:spcAft>
                      </a:pPr>
                      <a:r>
                        <a:rPr lang="en-US" sz="2000">
                          <a:latin typeface="+mn-lt"/>
                          <a:ea typeface="Calibri"/>
                          <a:cs typeface="Times New Roman"/>
                        </a:rPr>
                        <a:t>Above grade level to 1 year below grade level</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2000">
                          <a:latin typeface="+mn-lt"/>
                          <a:ea typeface="Calibri"/>
                          <a:cs typeface="Times New Roman"/>
                        </a:rPr>
                        <a:t>≥1.25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2000" dirty="0">
                          <a:latin typeface="+mn-lt"/>
                          <a:ea typeface="Calibri"/>
                          <a:cs typeface="Times New Roman"/>
                        </a:rPr>
                        <a:t>≥1.0</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2000">
                          <a:latin typeface="+mn-lt"/>
                          <a:ea typeface="Calibri"/>
                          <a:cs typeface="Times New Roman"/>
                        </a:rPr>
                        <a:t>≥0.75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2000" dirty="0">
                          <a:latin typeface="+mn-lt"/>
                          <a:ea typeface="Calibri"/>
                          <a:cs typeface="Times New Roman"/>
                        </a:rPr>
                        <a:t>&lt;0.75</a:t>
                      </a: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s://encrypted-tbn1.gstatic.com/images?q=tbn:ANd9GcQt4fZ_PDwRZAoyl7j4CSwp6mlba-BXmJmxgd8u7fX9edlM6nw-iA"/>
          <p:cNvPicPr>
            <a:picLocks noChangeAspect="1" noChangeArrowheads="1"/>
          </p:cNvPicPr>
          <p:nvPr/>
        </p:nvPicPr>
        <p:blipFill>
          <a:blip r:embed="rId3" cstate="print"/>
          <a:srcRect/>
          <a:stretch>
            <a:fillRect/>
          </a:stretch>
        </p:blipFill>
        <p:spPr bwMode="auto">
          <a:xfrm>
            <a:off x="457200" y="685800"/>
            <a:ext cx="8229600" cy="5456586"/>
          </a:xfrm>
          <a:prstGeom prst="rect">
            <a:avLst/>
          </a:prstGeom>
          <a:noFill/>
        </p:spPr>
      </p:pic>
      <p:sp>
        <p:nvSpPr>
          <p:cNvPr id="4" name="Slide Number Placeholder 3"/>
          <p:cNvSpPr>
            <a:spLocks noGrp="1"/>
          </p:cNvSpPr>
          <p:nvPr>
            <p:ph type="sldNum" sz="quarter" idx="12"/>
          </p:nvPr>
        </p:nvSpPr>
        <p:spPr/>
        <p:txBody>
          <a:bodyPr/>
          <a:lstStyle/>
          <a:p>
            <a:fld id="{75D383DA-9A8A-4624-B277-3E26864D20C8}" type="slidenum">
              <a:rPr lang="en-US" smtClean="0"/>
              <a:pPr/>
              <a:t>71</a:t>
            </a:fld>
            <a:endParaRPr lang="en-US"/>
          </a:p>
        </p:txBody>
      </p:sp>
      <p:graphicFrame>
        <p:nvGraphicFramePr>
          <p:cNvPr id="12" name="Content Placeholder 11"/>
          <p:cNvGraphicFramePr>
            <a:graphicFrameLocks noGrp="1"/>
          </p:cNvGraphicFramePr>
          <p:nvPr>
            <p:ph idx="1"/>
          </p:nvPr>
        </p:nvGraphicFramePr>
        <p:xfrm>
          <a:off x="427513" y="3001014"/>
          <a:ext cx="8277101" cy="2890767"/>
        </p:xfrm>
        <a:graphic>
          <a:graphicData uri="http://schemas.openxmlformats.org/drawingml/2006/table">
            <a:tbl>
              <a:tblPr/>
              <a:tblGrid>
                <a:gridCol w="1341911"/>
                <a:gridCol w="1579418"/>
                <a:gridCol w="1338943"/>
                <a:gridCol w="1338943"/>
                <a:gridCol w="1338943"/>
                <a:gridCol w="1338943"/>
              </a:tblGrid>
              <a:tr h="457783">
                <a:tc gridSpan="6">
                  <a:txBody>
                    <a:bodyPr/>
                    <a:lstStyle/>
                    <a:p>
                      <a:pPr marL="0" marR="0">
                        <a:lnSpc>
                          <a:spcPct val="115000"/>
                        </a:lnSpc>
                        <a:spcBef>
                          <a:spcPts val="0"/>
                        </a:spcBef>
                        <a:spcAft>
                          <a:spcPts val="0"/>
                        </a:spcAft>
                      </a:pPr>
                      <a:r>
                        <a:rPr lang="en-US" sz="1600" b="1" dirty="0">
                          <a:solidFill>
                            <a:schemeClr val="bg1"/>
                          </a:solidFill>
                          <a:latin typeface="+mn-lt"/>
                          <a:ea typeface="Calibri"/>
                          <a:cs typeface="Times New Roman"/>
                        </a:rPr>
                        <a:t>Scoring </a:t>
                      </a:r>
                      <a:r>
                        <a:rPr lang="en-US" sz="1600" b="1" dirty="0" smtClean="0">
                          <a:solidFill>
                            <a:schemeClr val="bg1"/>
                          </a:solidFill>
                          <a:latin typeface="+mn-lt"/>
                          <a:ea typeface="Calibri"/>
                          <a:cs typeface="Times New Roman"/>
                        </a:rPr>
                        <a:t>Plan*</a:t>
                      </a:r>
                      <a:endParaRPr lang="en-US" sz="1600" dirty="0">
                        <a:solidFill>
                          <a:schemeClr val="bg1"/>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1673">
                <a:tc rowSpan="2">
                  <a:txBody>
                    <a:bodyPr/>
                    <a:lstStyle/>
                    <a:p>
                      <a:pPr marL="0" marR="0" algn="ctr">
                        <a:lnSpc>
                          <a:spcPct val="115000"/>
                        </a:lnSpc>
                        <a:spcBef>
                          <a:spcPts val="0"/>
                        </a:spcBef>
                        <a:spcAft>
                          <a:spcPts val="0"/>
                        </a:spcAft>
                      </a:pPr>
                      <a:r>
                        <a:rPr lang="en-US" sz="1600" dirty="0">
                          <a:latin typeface="+mn-lt"/>
                          <a:ea typeface="Calibri"/>
                          <a:cs typeface="Times New Roman"/>
                        </a:rPr>
                        <a:t>Preparedness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1600" dirty="0">
                          <a:latin typeface="+mn-lt"/>
                          <a:ea typeface="Calibri"/>
                          <a:cs typeface="Times New Roman"/>
                        </a:rPr>
                        <a:t>Student Target </a:t>
                      </a:r>
                      <a:r>
                        <a:rPr lang="en-US" sz="1600" dirty="0" smtClean="0">
                          <a:latin typeface="+mn-lt"/>
                          <a:ea typeface="Calibri"/>
                          <a:cs typeface="Times New Roman"/>
                        </a:rPr>
                        <a:t>Score on Assessment</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marL="0" marR="0" algn="ctr">
                        <a:lnSpc>
                          <a:spcPct val="115000"/>
                        </a:lnSpc>
                        <a:spcBef>
                          <a:spcPts val="0"/>
                        </a:spcBef>
                        <a:spcAft>
                          <a:spcPts val="0"/>
                        </a:spcAft>
                      </a:pPr>
                      <a:r>
                        <a:rPr lang="en-US" sz="1600" dirty="0">
                          <a:latin typeface="+mn-lt"/>
                          <a:ea typeface="Calibri"/>
                          <a:cs typeface="Times New Roman"/>
                        </a:rPr>
                        <a:t>Teacher SGO Score Based on Percent of Students Achieving Target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634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a:latin typeface="+mn-lt"/>
                          <a:ea typeface="Calibri"/>
                          <a:cs typeface="Times New Roman"/>
                        </a:rPr>
                        <a:t>Exceptional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Full </a:t>
                      </a:r>
                      <a:endParaRPr lang="en-US" sz="1600" dirty="0" smtClean="0">
                        <a:latin typeface="+mn-lt"/>
                        <a:ea typeface="Calibri"/>
                        <a:cs typeface="Times New Roman"/>
                      </a:endParaRPr>
                    </a:p>
                    <a:p>
                      <a:pPr marL="0" marR="0" algn="ctr">
                        <a:lnSpc>
                          <a:spcPct val="115000"/>
                        </a:lnSpc>
                        <a:spcBef>
                          <a:spcPts val="0"/>
                        </a:spcBef>
                        <a:spcAft>
                          <a:spcPts val="0"/>
                        </a:spcAft>
                      </a:pPr>
                      <a:r>
                        <a:rPr lang="en-US" sz="1600" dirty="0" smtClean="0">
                          <a:latin typeface="+mn-lt"/>
                          <a:ea typeface="Calibri"/>
                          <a:cs typeface="Times New Roman"/>
                        </a:rPr>
                        <a:t>(</a:t>
                      </a:r>
                      <a:r>
                        <a:rPr lang="en-US" sz="1600" dirty="0">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Partial </a:t>
                      </a:r>
                      <a:endParaRPr lang="en-US" sz="1600" dirty="0" smtClean="0">
                        <a:latin typeface="+mn-lt"/>
                        <a:ea typeface="Calibri"/>
                        <a:cs typeface="Times New Roman"/>
                      </a:endParaRPr>
                    </a:p>
                    <a:p>
                      <a:pPr marL="0" marR="0" algn="ctr">
                        <a:lnSpc>
                          <a:spcPct val="115000"/>
                        </a:lnSpc>
                        <a:spcBef>
                          <a:spcPts val="0"/>
                        </a:spcBef>
                        <a:spcAft>
                          <a:spcPts val="0"/>
                        </a:spcAft>
                      </a:pPr>
                      <a:r>
                        <a:rPr lang="en-US" sz="1600" dirty="0" smtClean="0">
                          <a:latin typeface="+mn-lt"/>
                          <a:ea typeface="Calibri"/>
                          <a:cs typeface="Times New Roman"/>
                        </a:rPr>
                        <a:t>(</a:t>
                      </a:r>
                      <a:r>
                        <a:rPr lang="en-US" sz="1600" dirty="0">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Insufficient </a:t>
                      </a:r>
                      <a:endParaRPr lang="en-US" sz="1600" dirty="0" smtClean="0">
                        <a:latin typeface="+mn-lt"/>
                        <a:ea typeface="Calibri"/>
                        <a:cs typeface="Times New Roman"/>
                      </a:endParaRPr>
                    </a:p>
                    <a:p>
                      <a:pPr marL="0" marR="0" algn="ctr">
                        <a:lnSpc>
                          <a:spcPct val="115000"/>
                        </a:lnSpc>
                        <a:spcBef>
                          <a:spcPts val="0"/>
                        </a:spcBef>
                        <a:spcAft>
                          <a:spcPts val="0"/>
                        </a:spcAft>
                      </a:pPr>
                      <a:r>
                        <a:rPr lang="en-US" sz="1600" dirty="0" smtClean="0">
                          <a:latin typeface="+mn-lt"/>
                          <a:ea typeface="Calibri"/>
                          <a:cs typeface="Times New Roman"/>
                        </a:rPr>
                        <a:t>(</a:t>
                      </a:r>
                      <a:r>
                        <a:rPr lang="en-US" sz="1600" dirty="0">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27830">
                <a:tc>
                  <a:txBody>
                    <a:bodyPr/>
                    <a:lstStyle/>
                    <a:p>
                      <a:pPr marL="0" marR="0" algn="ctr">
                        <a:lnSpc>
                          <a:spcPct val="115000"/>
                        </a:lnSpc>
                        <a:spcBef>
                          <a:spcPts val="0"/>
                        </a:spcBef>
                        <a:spcAft>
                          <a:spcPts val="0"/>
                        </a:spcAft>
                      </a:pPr>
                      <a:r>
                        <a:rPr lang="en-US" sz="1600" dirty="0" smtClean="0">
                          <a:latin typeface="+mn-lt"/>
                          <a:ea typeface="Calibri"/>
                          <a:cs typeface="Times New Roman"/>
                        </a:rPr>
                        <a:t>1</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≥90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≥90%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smtClean="0">
                          <a:latin typeface="+mn-lt"/>
                          <a:ea typeface="Calibri"/>
                          <a:cs typeface="Times New Roman"/>
                        </a:rPr>
                        <a:t>≥80%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&lt;70%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7830">
                <a:tc>
                  <a:txBody>
                    <a:bodyPr/>
                    <a:lstStyle/>
                    <a:p>
                      <a:pPr marL="0" marR="0" algn="ctr">
                        <a:lnSpc>
                          <a:spcPct val="115000"/>
                        </a:lnSpc>
                        <a:spcBef>
                          <a:spcPts val="0"/>
                        </a:spcBef>
                        <a:spcAft>
                          <a:spcPts val="0"/>
                        </a:spcAft>
                      </a:pPr>
                      <a:r>
                        <a:rPr lang="en-US" sz="1600" dirty="0" smtClean="0">
                          <a:latin typeface="+mn-lt"/>
                          <a:ea typeface="Calibri"/>
                          <a:cs typeface="Times New Roman"/>
                        </a:rPr>
                        <a:t>2</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≥80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≥90%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≥80%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&lt;70%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7830">
                <a:tc>
                  <a:txBody>
                    <a:bodyPr/>
                    <a:lstStyle/>
                    <a:p>
                      <a:pPr marL="0" marR="0" algn="ctr">
                        <a:lnSpc>
                          <a:spcPct val="115000"/>
                        </a:lnSpc>
                        <a:spcBef>
                          <a:spcPts val="0"/>
                        </a:spcBef>
                        <a:spcAft>
                          <a:spcPts val="0"/>
                        </a:spcAft>
                      </a:pPr>
                      <a:r>
                        <a:rPr lang="en-US" sz="1600" dirty="0" smtClean="0">
                          <a:latin typeface="+mn-lt"/>
                          <a:ea typeface="Calibri"/>
                          <a:cs typeface="Times New Roman"/>
                        </a:rPr>
                        <a:t>3</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≥75</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≥90%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≥80%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&lt;70%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7830">
                <a:tc>
                  <a:txBody>
                    <a:bodyPr/>
                    <a:lstStyle/>
                    <a:p>
                      <a:pPr marL="0" marR="0" algn="ctr">
                        <a:lnSpc>
                          <a:spcPct val="115000"/>
                        </a:lnSpc>
                        <a:spcBef>
                          <a:spcPts val="0"/>
                        </a:spcBef>
                        <a:spcAft>
                          <a:spcPts val="0"/>
                        </a:spcAft>
                      </a:pPr>
                      <a:r>
                        <a:rPr lang="en-US" sz="1600" dirty="0" smtClean="0">
                          <a:latin typeface="+mn-lt"/>
                          <a:ea typeface="Calibri"/>
                          <a:cs typeface="Times New Roman"/>
                        </a:rPr>
                        <a:t>4</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≥65</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≥90%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smtClean="0">
                          <a:latin typeface="+mn-lt"/>
                          <a:ea typeface="Calibri"/>
                          <a:cs typeface="Times New Roman"/>
                        </a:rPr>
                        <a:t>≥80%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&lt;70%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403762" y="6281436"/>
            <a:ext cx="7463232" cy="523220"/>
          </a:xfrm>
          <a:prstGeom prst="rect">
            <a:avLst/>
          </a:prstGeom>
          <a:noFill/>
        </p:spPr>
        <p:txBody>
          <a:bodyPr wrap="square" rtlCol="0">
            <a:spAutoFit/>
          </a:bodyPr>
          <a:lstStyle/>
          <a:p>
            <a:r>
              <a:rPr lang="en-US" sz="1400" b="1" dirty="0" smtClean="0">
                <a:solidFill>
                  <a:schemeClr val="tx2">
                    <a:lumMod val="75000"/>
                  </a:schemeClr>
                </a:solidFill>
              </a:rPr>
              <a:t>*This table has an extra row for four preparedness groups.  Percentages and target scores are for illustrative purposes only .  Educators should tailor these numbers to best reflect their situations.</a:t>
            </a:r>
            <a:endParaRPr lang="en-US" sz="1400" b="1" dirty="0">
              <a:solidFill>
                <a:schemeClr val="tx2">
                  <a:lumMod val="75000"/>
                </a:schemeClr>
              </a:solidFill>
            </a:endParaRPr>
          </a:p>
        </p:txBody>
      </p:sp>
      <p:sp>
        <p:nvSpPr>
          <p:cNvPr id="15" name="Title 1"/>
          <p:cNvSpPr txBox="1">
            <a:spLocks/>
          </p:cNvSpPr>
          <p:nvPr/>
        </p:nvSpPr>
        <p:spPr>
          <a:xfrm>
            <a:off x="381000" y="274638"/>
            <a:ext cx="8382000" cy="1143000"/>
          </a:xfrm>
          <a:prstGeom prst="rect">
            <a:avLst/>
          </a:prstGeom>
          <a:solidFill>
            <a:schemeClr val="tx2">
              <a:lumMod val="50000"/>
            </a:schemeClr>
          </a:solidFill>
        </p:spPr>
        <p:txBody>
          <a:bodyPr vert="horz" lIns="91440" tIns="45720" rIns="91440" bIns="45720" rtlCol="0" anchor="ctr">
            <a:noAutofit/>
          </a:bodyPr>
          <a:lstStyle/>
          <a:p>
            <a:pPr lvl="0" algn="ctr">
              <a:spcBef>
                <a:spcPct val="0"/>
              </a:spcBef>
            </a:pPr>
            <a:r>
              <a:rPr lang="en-US" sz="3200" dirty="0" smtClean="0">
                <a:solidFill>
                  <a:schemeClr val="bg1"/>
                </a:solidFill>
              </a:rPr>
              <a:t>Determine Teacher’s SGO Score </a:t>
            </a:r>
          </a:p>
        </p:txBody>
      </p:sp>
      <p:sp>
        <p:nvSpPr>
          <p:cNvPr id="16" name="Title 1"/>
          <p:cNvSpPr txBox="1">
            <a:spLocks/>
          </p:cNvSpPr>
          <p:nvPr/>
        </p:nvSpPr>
        <p:spPr>
          <a:xfrm>
            <a:off x="465185" y="1687193"/>
            <a:ext cx="8229600" cy="1035740"/>
          </a:xfrm>
          <a:prstGeom prst="rect">
            <a:avLst/>
          </a:prstGeom>
          <a:solidFill>
            <a:schemeClr val="tx2">
              <a:lumMod val="20000"/>
              <a:lumOff val="80000"/>
            </a:schemeClr>
          </a:solidFill>
          <a:ln w="38100">
            <a:solidFill>
              <a:srgbClr val="F6A20A"/>
            </a:solidFill>
          </a:ln>
        </p:spPr>
        <p:txBody>
          <a:bodyPr vert="horz" lIns="91440" tIns="45720" rIns="91440" bIns="45720" rtlCol="0" anchor="ctr">
            <a:noAutofit/>
          </a:bodyPr>
          <a:lstStyle/>
          <a:p>
            <a:pPr marL="457200" marR="0" lvl="0" indent="-45720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200" dirty="0" smtClean="0">
                <a:latin typeface="+mj-lt"/>
                <a:ea typeface="+mj-ea"/>
                <a:cs typeface="+mj-cs"/>
              </a:rPr>
              <a:t>Use and adjust ranges of student performance to derive a score that accurately reflects teacher’s effectiveness while taking into account the fluid nature of teaching and learning.</a:t>
            </a:r>
          </a:p>
        </p:txBody>
      </p:sp>
      <p:pic>
        <p:nvPicPr>
          <p:cNvPr id="18" name="Picture 17" descr="acheiveNJ.png"/>
          <p:cNvPicPr>
            <a:picLocks noChangeAspect="1"/>
          </p:cNvPicPr>
          <p:nvPr/>
        </p:nvPicPr>
        <p:blipFill>
          <a:blip r:embed="rId4" cstate="print"/>
          <a:stretch>
            <a:fillRect/>
          </a:stretch>
        </p:blipFill>
        <p:spPr>
          <a:xfrm>
            <a:off x="7620000" y="5909438"/>
            <a:ext cx="1371600" cy="672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75D383DA-9A8A-4624-B277-3E26864D20C8}" type="slidenum">
              <a:rPr lang="en-US" smtClean="0"/>
              <a:pPr/>
              <a:t>72</a:t>
            </a:fld>
            <a:endParaRPr lang="en-US"/>
          </a:p>
        </p:txBody>
      </p:sp>
      <p:sp>
        <p:nvSpPr>
          <p:cNvPr id="8" name="Title 1"/>
          <p:cNvSpPr txBox="1">
            <a:spLocks/>
          </p:cNvSpPr>
          <p:nvPr/>
        </p:nvSpPr>
        <p:spPr>
          <a:xfrm>
            <a:off x="381000" y="274638"/>
            <a:ext cx="8382000" cy="1033900"/>
          </a:xfrm>
          <a:prstGeom prst="rect">
            <a:avLst/>
          </a:prstGeom>
          <a:solidFill>
            <a:schemeClr val="tx2">
              <a:lumMod val="50000"/>
            </a:schemeClr>
          </a:solidFill>
        </p:spPr>
        <p:txBody>
          <a:bodyPr vert="horz" lIns="91440" tIns="45720" rIns="91440" bIns="45720" rtlCol="0" anchor="ctr">
            <a:noAutofit/>
          </a:bodyPr>
          <a:lstStyle/>
          <a:p>
            <a:pPr lvl="0" algn="ctr">
              <a:spcBef>
                <a:spcPct val="0"/>
              </a:spcBef>
            </a:pPr>
            <a:r>
              <a:rPr lang="en-US" sz="3200" dirty="0" smtClean="0">
                <a:solidFill>
                  <a:schemeClr val="bg1"/>
                </a:solidFill>
              </a:rPr>
              <a:t>Consider Tailoring SGOs and Scoring Plans for Different Situations </a:t>
            </a:r>
          </a:p>
        </p:txBody>
      </p:sp>
      <p:graphicFrame>
        <p:nvGraphicFramePr>
          <p:cNvPr id="12" name="Table 11"/>
          <p:cNvGraphicFramePr>
            <a:graphicFrameLocks noGrp="1"/>
          </p:cNvGraphicFramePr>
          <p:nvPr/>
        </p:nvGraphicFramePr>
        <p:xfrm>
          <a:off x="378371" y="1381227"/>
          <a:ext cx="8371490" cy="2478163"/>
        </p:xfrm>
        <a:graphic>
          <a:graphicData uri="http://schemas.openxmlformats.org/drawingml/2006/table">
            <a:tbl>
              <a:tblPr firstRow="1" bandRow="1">
                <a:tableStyleId>{5C22544A-7EE6-4342-B048-85BDC9FD1C3A}</a:tableStyleId>
              </a:tblPr>
              <a:tblGrid>
                <a:gridCol w="3846788"/>
                <a:gridCol w="4524702"/>
              </a:tblGrid>
              <a:tr h="557923">
                <a:tc>
                  <a:txBody>
                    <a:bodyPr/>
                    <a:lstStyle/>
                    <a:p>
                      <a:r>
                        <a:rPr lang="en-US" dirty="0" smtClean="0"/>
                        <a:t>Small Class</a:t>
                      </a:r>
                      <a:r>
                        <a:rPr lang="en-US" baseline="0" dirty="0" smtClean="0"/>
                        <a:t> Size</a:t>
                      </a:r>
                      <a:endParaRPr lang="en-US" dirty="0"/>
                    </a:p>
                  </a:txBody>
                  <a:tcPr/>
                </a:tc>
                <a:tc>
                  <a:txBody>
                    <a:bodyPr/>
                    <a:lstStyle/>
                    <a:p>
                      <a:pPr algn="ctr"/>
                      <a:r>
                        <a:rPr lang="en-US" dirty="0" smtClean="0"/>
                        <a:t>Full</a:t>
                      </a:r>
                      <a:r>
                        <a:rPr lang="en-US" baseline="0" dirty="0" smtClean="0"/>
                        <a:t> Attainment of Objective  (3 points)</a:t>
                      </a:r>
                      <a:endParaRPr lang="en-US" dirty="0"/>
                    </a:p>
                  </a:txBody>
                  <a:tcPr/>
                </a:tc>
              </a:tr>
              <a:tr h="628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Number of students per group attaining differentiated learning targets</a:t>
                      </a:r>
                    </a:p>
                  </a:txBody>
                  <a:tcPr/>
                </a:tc>
                <a:tc>
                  <a:txBody>
                    <a:bodyPr/>
                    <a:lstStyle/>
                    <a:p>
                      <a:r>
                        <a:rPr lang="en-US" dirty="0" smtClean="0"/>
                        <a:t> At least</a:t>
                      </a:r>
                      <a:r>
                        <a:rPr lang="en-US" baseline="0" dirty="0" smtClean="0"/>
                        <a:t> </a:t>
                      </a:r>
                      <a:r>
                        <a:rPr lang="en-US" dirty="0" smtClean="0"/>
                        <a:t>5/7 students</a:t>
                      </a:r>
                      <a:r>
                        <a:rPr lang="en-US" baseline="0" dirty="0" smtClean="0"/>
                        <a:t> in group 1 will score 85% on assessment.</a:t>
                      </a:r>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Proportion of students meeting individual goals</a:t>
                      </a:r>
                    </a:p>
                  </a:txBody>
                  <a:tcPr/>
                </a:tc>
                <a:tc>
                  <a:txBody>
                    <a:bodyPr/>
                    <a:lstStyle/>
                    <a:p>
                      <a:r>
                        <a:rPr lang="en-US" dirty="0" smtClean="0"/>
                        <a:t>75% of the 12 students in class will attain their individual  learning targets.</a:t>
                      </a:r>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Average proficiency score in the class by group or overall</a:t>
                      </a:r>
                    </a:p>
                  </a:txBody>
                  <a:tcPr/>
                </a:tc>
                <a:tc>
                  <a:txBody>
                    <a:bodyPr/>
                    <a:lstStyle/>
                    <a:p>
                      <a:r>
                        <a:rPr lang="en-US" dirty="0" smtClean="0"/>
                        <a:t>The</a:t>
                      </a:r>
                      <a:r>
                        <a:rPr lang="en-US" baseline="0" dirty="0" smtClean="0"/>
                        <a:t> average score of the six students in the class will be 80%.</a:t>
                      </a:r>
                      <a:endParaRPr lang="en-US" dirty="0"/>
                    </a:p>
                  </a:txBody>
                  <a:tcPr/>
                </a:tc>
              </a:tr>
            </a:tbl>
          </a:graphicData>
        </a:graphic>
      </p:graphicFrame>
      <p:graphicFrame>
        <p:nvGraphicFramePr>
          <p:cNvPr id="13" name="Table 12"/>
          <p:cNvGraphicFramePr>
            <a:graphicFrameLocks noGrp="1"/>
          </p:cNvGraphicFramePr>
          <p:nvPr/>
        </p:nvGraphicFramePr>
        <p:xfrm>
          <a:off x="383617" y="3903708"/>
          <a:ext cx="8350480" cy="1280160"/>
        </p:xfrm>
        <a:graphic>
          <a:graphicData uri="http://schemas.openxmlformats.org/drawingml/2006/table">
            <a:tbl>
              <a:tblPr firstRow="1" bandRow="1">
                <a:tableStyleId>{5C22544A-7EE6-4342-B048-85BDC9FD1C3A}</a:tableStyleId>
              </a:tblPr>
              <a:tblGrid>
                <a:gridCol w="3841541"/>
                <a:gridCol w="450893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Resource Room </a:t>
                      </a:r>
                    </a:p>
                    <a:p>
                      <a:endParaRPr lang="en-US" dirty="0"/>
                    </a:p>
                  </a:txBody>
                  <a:tcPr/>
                </a:tc>
                <a:tc>
                  <a:txBody>
                    <a:bodyPr/>
                    <a:lstStyle/>
                    <a:p>
                      <a:pPr algn="ctr"/>
                      <a:r>
                        <a:rPr lang="en-US" dirty="0" smtClean="0"/>
                        <a:t>Exceptional Attainment</a:t>
                      </a:r>
                      <a:r>
                        <a:rPr lang="en-US" baseline="0" dirty="0" smtClean="0"/>
                        <a:t> of Objective </a:t>
                      </a:r>
                    </a:p>
                    <a:p>
                      <a:pPr algn="ctr"/>
                      <a:r>
                        <a:rPr lang="en-US" baseline="0" dirty="0" smtClean="0"/>
                        <a:t>(4 points)</a:t>
                      </a:r>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Account for students who graduate from a  short-term</a:t>
                      </a:r>
                      <a:r>
                        <a:rPr lang="en-US" baseline="0" dirty="0" smtClean="0"/>
                        <a:t> </a:t>
                      </a:r>
                      <a:r>
                        <a:rPr lang="en-US" dirty="0" smtClean="0"/>
                        <a:t>program </a:t>
                      </a:r>
                    </a:p>
                  </a:txBody>
                  <a:tcPr/>
                </a:tc>
                <a:tc>
                  <a:txBody>
                    <a:bodyPr/>
                    <a:lstStyle/>
                    <a:p>
                      <a:r>
                        <a:rPr lang="en-US" dirty="0" smtClean="0"/>
                        <a:t>Students</a:t>
                      </a:r>
                      <a:r>
                        <a:rPr lang="en-US" baseline="0" dirty="0" smtClean="0"/>
                        <a:t> will achieve a score of 90% or graduate from the program.</a:t>
                      </a:r>
                      <a:endParaRPr lang="en-US" dirty="0"/>
                    </a:p>
                  </a:txBody>
                  <a:tcPr/>
                </a:tc>
              </a:tr>
            </a:tbl>
          </a:graphicData>
        </a:graphic>
      </p:graphicFrame>
      <p:graphicFrame>
        <p:nvGraphicFramePr>
          <p:cNvPr id="14" name="Table 13"/>
          <p:cNvGraphicFramePr>
            <a:graphicFrameLocks noGrp="1"/>
          </p:cNvGraphicFramePr>
          <p:nvPr/>
        </p:nvGraphicFramePr>
        <p:xfrm>
          <a:off x="378369" y="5257434"/>
          <a:ext cx="8387263" cy="1222879"/>
        </p:xfrm>
        <a:graphic>
          <a:graphicData uri="http://schemas.openxmlformats.org/drawingml/2006/table">
            <a:tbl>
              <a:tblPr firstRow="1" bandRow="1">
                <a:tableStyleId>{5C22544A-7EE6-4342-B048-85BDC9FD1C3A}</a:tableStyleId>
              </a:tblPr>
              <a:tblGrid>
                <a:gridCol w="1229714"/>
                <a:gridCol w="1022507"/>
                <a:gridCol w="1022507"/>
                <a:gridCol w="1022507"/>
                <a:gridCol w="1022507"/>
                <a:gridCol w="1022507"/>
                <a:gridCol w="1022507"/>
                <a:gridCol w="1022507"/>
              </a:tblGrid>
              <a:tr h="481199">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Scoring Plans with Finer Increments</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r>
              <a:tr h="370840">
                <a:tc>
                  <a:txBody>
                    <a:bodyPr/>
                    <a:lstStyle/>
                    <a:p>
                      <a:pPr marL="0" marR="0" algn="ctr">
                        <a:lnSpc>
                          <a:spcPct val="115000"/>
                        </a:lnSpc>
                        <a:spcBef>
                          <a:spcPts val="0"/>
                        </a:spcBef>
                        <a:spcAft>
                          <a:spcPts val="0"/>
                        </a:spcAft>
                      </a:pPr>
                      <a:r>
                        <a:rPr lang="en-US" sz="1600" b="0" dirty="0" smtClean="0">
                          <a:latin typeface="+mn-lt"/>
                          <a:ea typeface="Calibri"/>
                          <a:cs typeface="Times New Roman"/>
                        </a:rPr>
                        <a:t>Score</a:t>
                      </a:r>
                      <a:endParaRPr lang="en-US" sz="1600" b="0" dirty="0">
                        <a:latin typeface="+mn-lt"/>
                        <a:ea typeface="Calibri"/>
                        <a:cs typeface="Times New Roman"/>
                      </a:endParaRPr>
                    </a:p>
                  </a:txBody>
                  <a:tcPr marL="68580" marR="68580" marT="10795"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4.0</a:t>
                      </a:r>
                    </a:p>
                  </a:txBody>
                  <a:tcPr marL="68580" marR="68580" marT="10795"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3.5</a:t>
                      </a:r>
                    </a:p>
                  </a:txBody>
                  <a:tcPr marL="0" marR="0" marT="0" marB="0" anchor="ctr"/>
                </a:tc>
                <a:tc>
                  <a:txBody>
                    <a:bodyPr/>
                    <a:lstStyle/>
                    <a:p>
                      <a:pPr marL="0" marR="0" algn="ctr">
                        <a:lnSpc>
                          <a:spcPct val="115000"/>
                        </a:lnSpc>
                        <a:spcBef>
                          <a:spcPts val="0"/>
                        </a:spcBef>
                        <a:spcAft>
                          <a:spcPts val="0"/>
                        </a:spcAft>
                      </a:pPr>
                      <a:r>
                        <a:rPr lang="en-US" sz="1600" b="0">
                          <a:latin typeface="+mn-lt"/>
                          <a:ea typeface="Calibri"/>
                          <a:cs typeface="Times New Roman"/>
                        </a:rPr>
                        <a:t>3.0</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2.5</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2.0</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1.5</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1.0</a:t>
                      </a:r>
                    </a:p>
                  </a:txBody>
                  <a:tcPr marL="0" marR="0" marT="0" marB="0" anchor="ctr"/>
                </a:tc>
              </a:tr>
              <a:tr h="370840">
                <a:tc>
                  <a:txBody>
                    <a:bodyPr/>
                    <a:lstStyle/>
                    <a:p>
                      <a:pPr marL="0" marR="0" algn="ctr">
                        <a:lnSpc>
                          <a:spcPct val="115000"/>
                        </a:lnSpc>
                        <a:spcBef>
                          <a:spcPts val="0"/>
                        </a:spcBef>
                        <a:spcAft>
                          <a:spcPts val="0"/>
                        </a:spcAft>
                      </a:pPr>
                      <a:r>
                        <a:rPr lang="en-US" sz="1600" b="0" dirty="0" smtClean="0">
                          <a:latin typeface="+mn-lt"/>
                          <a:ea typeface="Calibri"/>
                          <a:cs typeface="Times New Roman"/>
                        </a:rPr>
                        <a:t>% Students</a:t>
                      </a:r>
                      <a:endParaRPr lang="en-US" sz="1600" b="0" dirty="0">
                        <a:latin typeface="+mn-lt"/>
                        <a:ea typeface="Calibri"/>
                        <a:cs typeface="Times New Roman"/>
                      </a:endParaRPr>
                    </a:p>
                  </a:txBody>
                  <a:tcPr marL="68580" marR="68580" marT="10795" marB="0" anchor="ctr"/>
                </a:tc>
                <a:tc>
                  <a:txBody>
                    <a:bodyPr/>
                    <a:lstStyle/>
                    <a:p>
                      <a:pPr marL="0" marR="0" algn="ctr">
                        <a:lnSpc>
                          <a:spcPct val="115000"/>
                        </a:lnSpc>
                        <a:spcBef>
                          <a:spcPts val="0"/>
                        </a:spcBef>
                        <a:spcAft>
                          <a:spcPts val="0"/>
                        </a:spcAft>
                      </a:pPr>
                      <a:r>
                        <a:rPr lang="en-US" sz="1600" b="0">
                          <a:latin typeface="+mn-lt"/>
                          <a:ea typeface="Calibri"/>
                          <a:cs typeface="Times New Roman"/>
                        </a:rPr>
                        <a:t>≥95</a:t>
                      </a:r>
                    </a:p>
                  </a:txBody>
                  <a:tcPr marL="68580" marR="68580" marT="10795"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≥85</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≥80</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≥75</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≥70</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≥65</a:t>
                      </a:r>
                    </a:p>
                  </a:txBody>
                  <a:tcPr marL="0" marR="0" marT="0" marB="0" anchor="ctr"/>
                </a:tc>
                <a:tc>
                  <a:txBody>
                    <a:bodyPr/>
                    <a:lstStyle/>
                    <a:p>
                      <a:pPr marL="0" marR="0" algn="ctr">
                        <a:lnSpc>
                          <a:spcPct val="115000"/>
                        </a:lnSpc>
                        <a:spcBef>
                          <a:spcPts val="0"/>
                        </a:spcBef>
                        <a:spcAft>
                          <a:spcPts val="0"/>
                        </a:spcAft>
                      </a:pPr>
                      <a:r>
                        <a:rPr lang="en-US" sz="1600" b="0" dirty="0">
                          <a:latin typeface="+mn-lt"/>
                          <a:ea typeface="Calibri"/>
                          <a:cs typeface="Times New Roman"/>
                        </a:rPr>
                        <a:t>&lt;65</a:t>
                      </a:r>
                    </a:p>
                  </a:txBody>
                  <a:tcPr marL="0" marR="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Part 4</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Content Placeholder 2"/>
          <p:cNvSpPr>
            <a:spLocks noGrp="1"/>
          </p:cNvSpPr>
          <p:nvPr>
            <p:ph idx="1"/>
          </p:nvPr>
        </p:nvSpPr>
        <p:spPr>
          <a:xfrm>
            <a:off x="457200" y="2209801"/>
            <a:ext cx="8229600" cy="1371599"/>
          </a:xfrm>
          <a:solidFill>
            <a:schemeClr val="tx2">
              <a:lumMod val="20000"/>
              <a:lumOff val="80000"/>
            </a:schemeClr>
          </a:solidFill>
          <a:ln w="38100">
            <a:solidFill>
              <a:srgbClr val="F6A20A"/>
            </a:solidFill>
          </a:ln>
        </p:spPr>
        <p:txBody>
          <a:bodyPr>
            <a:normAutofit fontScale="62500" lnSpcReduction="20000"/>
          </a:bodyPr>
          <a:lstStyle/>
          <a:p>
            <a:pPr marL="0" indent="0">
              <a:buNone/>
            </a:pPr>
            <a:r>
              <a:rPr lang="en-US" sz="5100" dirty="0" smtClean="0">
                <a:latin typeface="+mj-lt"/>
              </a:rPr>
              <a:t>Develop a series of concrete next steps that will allow you to increase the quality of SGOs in your district.</a:t>
            </a:r>
          </a:p>
          <a:p>
            <a:pPr>
              <a:buNone/>
            </a:pPr>
            <a:endParaRPr lang="en-US" sz="2800" dirty="0"/>
          </a:p>
        </p:txBody>
      </p:sp>
      <p:sp>
        <p:nvSpPr>
          <p:cNvPr id="7" name="Slide Number Placeholder 6"/>
          <p:cNvSpPr>
            <a:spLocks noGrp="1"/>
          </p:cNvSpPr>
          <p:nvPr>
            <p:ph type="sldNum" sz="quarter" idx="12"/>
          </p:nvPr>
        </p:nvSpPr>
        <p:spPr/>
        <p:txBody>
          <a:bodyPr/>
          <a:lstStyle/>
          <a:p>
            <a:fld id="{75D383DA-9A8A-4624-B277-3E26864D20C8}" type="slidenum">
              <a:rPr lang="en-US" smtClean="0"/>
              <a:pPr/>
              <a:t>73</a:t>
            </a:fld>
            <a:endParaRPr lang="en-US"/>
          </a:p>
        </p:txBody>
      </p:sp>
      <p:pic>
        <p:nvPicPr>
          <p:cNvPr id="8" name="Picture 7" descr="acheiveNJ.png"/>
          <p:cNvPicPr>
            <a:picLocks noChangeAspect="1"/>
          </p:cNvPicPr>
          <p:nvPr/>
        </p:nvPicPr>
        <p:blipFill>
          <a:blip r:embed="rId3" cstate="print"/>
          <a:stretch>
            <a:fillRect/>
          </a:stretch>
        </p:blipFill>
        <p:spPr>
          <a:xfrm>
            <a:off x="7620000" y="5909438"/>
            <a:ext cx="1371600" cy="67286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Possible</a:t>
            </a:r>
            <a:r>
              <a:rPr kumimoji="0" lang="en-US" sz="4400" b="0" i="0" u="none" strike="noStrike" kern="1200" cap="none" spc="0" normalizeH="0" noProof="0" dirty="0" smtClean="0">
                <a:ln>
                  <a:noFill/>
                </a:ln>
                <a:solidFill>
                  <a:schemeClr val="bg1"/>
                </a:solidFill>
                <a:effectLst/>
                <a:uLnTx/>
                <a:uFillTx/>
                <a:latin typeface="+mj-lt"/>
                <a:ea typeface="+mj-ea"/>
                <a:cs typeface="+mj-cs"/>
              </a:rPr>
              <a:t> Next Steps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Content Placeholder 2"/>
          <p:cNvSpPr>
            <a:spLocks noGrp="1"/>
          </p:cNvSpPr>
          <p:nvPr>
            <p:ph idx="1"/>
          </p:nvPr>
        </p:nvSpPr>
        <p:spPr>
          <a:xfrm>
            <a:off x="457200" y="1760561"/>
            <a:ext cx="8229600" cy="4107976"/>
          </a:xfrm>
          <a:solidFill>
            <a:schemeClr val="tx2">
              <a:lumMod val="20000"/>
              <a:lumOff val="80000"/>
            </a:schemeClr>
          </a:solidFill>
          <a:ln w="38100">
            <a:solidFill>
              <a:srgbClr val="F6A20A"/>
            </a:solidFill>
          </a:ln>
        </p:spPr>
        <p:txBody>
          <a:bodyPr>
            <a:normAutofit/>
          </a:bodyPr>
          <a:lstStyle/>
          <a:p>
            <a:pPr marL="0" indent="0">
              <a:buClr>
                <a:srgbClr val="F6A20A"/>
              </a:buClr>
              <a:buFont typeface="Wingdings" pitchFamily="2" charset="2"/>
              <a:buChar char="ü"/>
            </a:pPr>
            <a:r>
              <a:rPr lang="en-US" sz="2000" dirty="0" smtClean="0">
                <a:latin typeface="+mj-lt"/>
              </a:rPr>
              <a:t>Share information from this workshop with all members of your </a:t>
            </a:r>
            <a:r>
              <a:rPr lang="en-US" sz="2000" b="1" dirty="0" smtClean="0">
                <a:latin typeface="+mj-lt"/>
              </a:rPr>
              <a:t>DEAC</a:t>
            </a:r>
            <a:r>
              <a:rPr lang="en-US" sz="2000" dirty="0" smtClean="0">
                <a:latin typeface="+mj-lt"/>
              </a:rPr>
              <a:t> and </a:t>
            </a:r>
            <a:r>
              <a:rPr lang="en-US" sz="2000" b="1" dirty="0" smtClean="0">
                <a:latin typeface="+mj-lt"/>
              </a:rPr>
              <a:t>develop a strategy </a:t>
            </a:r>
            <a:r>
              <a:rPr lang="en-US" sz="2000" dirty="0" smtClean="0">
                <a:latin typeface="+mj-lt"/>
              </a:rPr>
              <a:t>for developing higher quality assessments and SGOs throughout the district.</a:t>
            </a:r>
          </a:p>
          <a:p>
            <a:pPr marL="0" indent="0">
              <a:buClr>
                <a:srgbClr val="F6A20A"/>
              </a:buClr>
              <a:buFont typeface="Wingdings" pitchFamily="2" charset="2"/>
              <a:buChar char="ü"/>
            </a:pPr>
            <a:r>
              <a:rPr lang="en-US" sz="2000" dirty="0" smtClean="0">
                <a:latin typeface="+mj-lt"/>
              </a:rPr>
              <a:t>Review the materials from this workshop and plan the time and method for </a:t>
            </a:r>
            <a:r>
              <a:rPr lang="en-US" sz="2000" b="1" dirty="0" smtClean="0">
                <a:latin typeface="+mj-lt"/>
              </a:rPr>
              <a:t>delivering to staff </a:t>
            </a:r>
            <a:r>
              <a:rPr lang="en-US" sz="2000" dirty="0" smtClean="0">
                <a:latin typeface="+mj-lt"/>
              </a:rPr>
              <a:t>in a PD session.</a:t>
            </a:r>
          </a:p>
          <a:p>
            <a:pPr marL="0" indent="0">
              <a:buClr>
                <a:srgbClr val="F6A20A"/>
              </a:buClr>
              <a:buFont typeface="Wingdings" pitchFamily="2" charset="2"/>
              <a:buChar char="ü"/>
            </a:pPr>
            <a:r>
              <a:rPr lang="en-US" sz="2000" dirty="0" smtClean="0">
                <a:latin typeface="+mj-lt"/>
              </a:rPr>
              <a:t>Ask building leaders to create an </a:t>
            </a:r>
            <a:r>
              <a:rPr lang="en-US" sz="2000" b="1" dirty="0" smtClean="0">
                <a:latin typeface="+mj-lt"/>
              </a:rPr>
              <a:t>SGO assessment inventory </a:t>
            </a:r>
            <a:r>
              <a:rPr lang="en-US" sz="2000" dirty="0" smtClean="0">
                <a:latin typeface="+mj-lt"/>
              </a:rPr>
              <a:t>and </a:t>
            </a:r>
            <a:r>
              <a:rPr lang="en-US" sz="2000" b="1" dirty="0" smtClean="0">
                <a:latin typeface="+mj-lt"/>
              </a:rPr>
              <a:t>check quality </a:t>
            </a:r>
            <a:r>
              <a:rPr lang="en-US" sz="2000" dirty="0" smtClean="0">
                <a:latin typeface="+mj-lt"/>
              </a:rPr>
              <a:t>against the elements of assessment design and item design rules.</a:t>
            </a:r>
          </a:p>
          <a:p>
            <a:pPr marL="0" indent="0">
              <a:buClr>
                <a:srgbClr val="F6A20A"/>
              </a:buClr>
              <a:buFont typeface="Wingdings" pitchFamily="2" charset="2"/>
              <a:buChar char="ü"/>
            </a:pPr>
            <a:r>
              <a:rPr lang="en-US" sz="2000" dirty="0" smtClean="0">
                <a:latin typeface="+mj-lt"/>
              </a:rPr>
              <a:t>Ask teachers to </a:t>
            </a:r>
            <a:r>
              <a:rPr lang="en-US" sz="2000" b="1" dirty="0" smtClean="0">
                <a:latin typeface="+mj-lt"/>
              </a:rPr>
              <a:t>identify 3 sets of data </a:t>
            </a:r>
            <a:r>
              <a:rPr lang="en-US" sz="2000" dirty="0" smtClean="0">
                <a:latin typeface="+mj-lt"/>
              </a:rPr>
              <a:t>to determine student starting points.</a:t>
            </a:r>
          </a:p>
          <a:p>
            <a:pPr marL="0" indent="0">
              <a:buClr>
                <a:srgbClr val="F6A20A"/>
              </a:buClr>
              <a:buFont typeface="Wingdings" pitchFamily="2" charset="2"/>
              <a:buChar char="ü"/>
            </a:pPr>
            <a:r>
              <a:rPr lang="en-US" sz="2000" dirty="0" smtClean="0">
                <a:latin typeface="+mj-lt"/>
              </a:rPr>
              <a:t>Build in </a:t>
            </a:r>
            <a:r>
              <a:rPr lang="en-US" sz="2000" b="1" dirty="0" smtClean="0">
                <a:latin typeface="+mj-lt"/>
              </a:rPr>
              <a:t>time during PLC/team time </a:t>
            </a:r>
            <a:r>
              <a:rPr lang="en-US" sz="2000" dirty="0" smtClean="0">
                <a:latin typeface="+mj-lt"/>
              </a:rPr>
              <a:t>for assessment development.</a:t>
            </a:r>
          </a:p>
          <a:p>
            <a:pPr marL="0" indent="0">
              <a:buClr>
                <a:srgbClr val="F6A20A"/>
              </a:buClr>
              <a:buFont typeface="Wingdings" pitchFamily="2" charset="2"/>
              <a:buChar char="ü"/>
            </a:pPr>
            <a:r>
              <a:rPr lang="en-US" sz="2000" dirty="0" smtClean="0">
                <a:latin typeface="+mj-lt"/>
              </a:rPr>
              <a:t>Use the </a:t>
            </a:r>
            <a:r>
              <a:rPr lang="en-US" sz="2000" b="1" dirty="0" smtClean="0">
                <a:latin typeface="+mj-lt"/>
              </a:rPr>
              <a:t>SGO quality rating rubric </a:t>
            </a:r>
            <a:r>
              <a:rPr lang="en-US" sz="2000" dirty="0" smtClean="0">
                <a:latin typeface="+mj-lt"/>
              </a:rPr>
              <a:t>to determine quality of SGOs during the approval process (deadline - October 31</a:t>
            </a:r>
            <a:r>
              <a:rPr lang="en-US" sz="2000" baseline="30000" dirty="0" smtClean="0">
                <a:latin typeface="+mj-lt"/>
              </a:rPr>
              <a:t>st</a:t>
            </a:r>
            <a:r>
              <a:rPr lang="en-US" sz="2000" dirty="0" smtClean="0">
                <a:latin typeface="+mj-lt"/>
              </a:rPr>
              <a:t>, 2014).</a:t>
            </a:r>
          </a:p>
          <a:p>
            <a:pPr marL="0" indent="0">
              <a:buNone/>
            </a:pPr>
            <a:endParaRPr lang="en-US" sz="3800" dirty="0" smtClean="0">
              <a:latin typeface="+mj-lt"/>
            </a:endParaRPr>
          </a:p>
          <a:p>
            <a:pPr>
              <a:buNone/>
            </a:pPr>
            <a:endParaRPr lang="en-US" sz="2800" dirty="0"/>
          </a:p>
        </p:txBody>
      </p:sp>
      <p:sp>
        <p:nvSpPr>
          <p:cNvPr id="7" name="Slide Number Placeholder 6"/>
          <p:cNvSpPr>
            <a:spLocks noGrp="1"/>
          </p:cNvSpPr>
          <p:nvPr>
            <p:ph type="sldNum" sz="quarter" idx="12"/>
          </p:nvPr>
        </p:nvSpPr>
        <p:spPr/>
        <p:txBody>
          <a:bodyPr/>
          <a:lstStyle/>
          <a:p>
            <a:fld id="{75D383DA-9A8A-4624-B277-3E26864D20C8}" type="slidenum">
              <a:rPr lang="en-US" smtClean="0"/>
              <a:pPr/>
              <a:t>74</a:t>
            </a:fld>
            <a:endParaRPr lang="en-US"/>
          </a:p>
        </p:txBody>
      </p:sp>
      <p:pic>
        <p:nvPicPr>
          <p:cNvPr id="8" name="Picture 7" descr="acheiveNJ.png"/>
          <p:cNvPicPr>
            <a:picLocks noChangeAspect="1"/>
          </p:cNvPicPr>
          <p:nvPr/>
        </p:nvPicPr>
        <p:blipFill>
          <a:blip r:embed="rId3" cstate="print"/>
          <a:stretch>
            <a:fillRect/>
          </a:stretch>
        </p:blipFill>
        <p:spPr>
          <a:xfrm>
            <a:off x="7620000" y="5909438"/>
            <a:ext cx="1371600" cy="672860"/>
          </a:xfrm>
          <a:prstGeom prst="rect">
            <a:avLst/>
          </a:prstGeom>
        </p:spPr>
      </p:pic>
      <p:sp>
        <p:nvSpPr>
          <p:cNvPr id="9" name="TextBox 8"/>
          <p:cNvSpPr txBox="1"/>
          <p:nvPr/>
        </p:nvSpPr>
        <p:spPr>
          <a:xfrm>
            <a:off x="551793" y="6321972"/>
            <a:ext cx="1808508" cy="369332"/>
          </a:xfrm>
          <a:prstGeom prst="rect">
            <a:avLst/>
          </a:prstGeom>
          <a:noFill/>
        </p:spPr>
        <p:txBody>
          <a:bodyPr wrap="none" rtlCol="0">
            <a:spAutoFit/>
          </a:bodyPr>
          <a:lstStyle/>
          <a:p>
            <a:r>
              <a:rPr lang="en-US" dirty="0" smtClean="0">
                <a:hlinkClick r:id="rId4"/>
              </a:rPr>
              <a:t>Activity Handout</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bg1"/>
                </a:solidFill>
                <a:latin typeface="+mj-lt"/>
                <a:ea typeface="+mj-ea"/>
                <a:cs typeface="+mj-cs"/>
              </a:rPr>
              <a:t>Resources </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Content Placeholder 2"/>
          <p:cNvSpPr>
            <a:spLocks noGrp="1"/>
          </p:cNvSpPr>
          <p:nvPr>
            <p:ph idx="1"/>
          </p:nvPr>
        </p:nvSpPr>
        <p:spPr>
          <a:xfrm>
            <a:off x="457200" y="2129057"/>
            <a:ext cx="8229600" cy="1701963"/>
          </a:xfrm>
          <a:solidFill>
            <a:schemeClr val="tx2">
              <a:lumMod val="20000"/>
              <a:lumOff val="80000"/>
            </a:schemeClr>
          </a:solidFill>
          <a:ln w="38100">
            <a:solidFill>
              <a:srgbClr val="F6A20A"/>
            </a:solidFill>
          </a:ln>
        </p:spPr>
        <p:txBody>
          <a:bodyPr>
            <a:normAutofit fontScale="92500" lnSpcReduction="20000"/>
          </a:bodyPr>
          <a:lstStyle/>
          <a:p>
            <a:pPr marL="457200" indent="-457200">
              <a:buClr>
                <a:srgbClr val="F6A20A"/>
              </a:buClr>
            </a:pPr>
            <a:r>
              <a:rPr lang="en-US" sz="2800" dirty="0" smtClean="0">
                <a:latin typeface="+mj-lt"/>
              </a:rPr>
              <a:t>Updated </a:t>
            </a:r>
            <a:r>
              <a:rPr lang="en-US" sz="2800" dirty="0" smtClean="0">
                <a:latin typeface="+mj-lt"/>
                <a:hlinkClick r:id="rId3"/>
              </a:rPr>
              <a:t>SGO guidebook </a:t>
            </a:r>
            <a:r>
              <a:rPr lang="en-US" sz="2800" dirty="0" smtClean="0">
                <a:latin typeface="+mj-lt"/>
              </a:rPr>
              <a:t>and </a:t>
            </a:r>
            <a:r>
              <a:rPr lang="en-US" sz="2800" dirty="0" smtClean="0">
                <a:latin typeface="+mj-lt"/>
                <a:hlinkClick r:id="rId4"/>
              </a:rPr>
              <a:t>forms</a:t>
            </a:r>
            <a:endParaRPr lang="en-US" sz="2800" dirty="0" smtClean="0">
              <a:latin typeface="+mj-lt"/>
            </a:endParaRPr>
          </a:p>
          <a:p>
            <a:pPr marL="457200" indent="-457200">
              <a:buClr>
                <a:srgbClr val="F6A20A"/>
              </a:buClr>
            </a:pPr>
            <a:r>
              <a:rPr lang="en-US" sz="2800" dirty="0" smtClean="0">
                <a:latin typeface="+mj-lt"/>
              </a:rPr>
              <a:t>Expanded </a:t>
            </a:r>
            <a:r>
              <a:rPr lang="en-US" sz="2800" dirty="0" smtClean="0">
                <a:latin typeface="+mj-lt"/>
                <a:hlinkClick r:id="rId5"/>
              </a:rPr>
              <a:t>SGO library</a:t>
            </a:r>
            <a:endParaRPr lang="en-US" sz="2800" dirty="0" smtClean="0">
              <a:latin typeface="+mj-lt"/>
            </a:endParaRPr>
          </a:p>
          <a:p>
            <a:pPr marL="457200" indent="-457200">
              <a:buClr>
                <a:srgbClr val="F6A20A"/>
              </a:buClr>
            </a:pPr>
            <a:r>
              <a:rPr lang="en-US" sz="2800" dirty="0" smtClean="0">
                <a:latin typeface="+mj-lt"/>
                <a:hlinkClick r:id="rId6"/>
              </a:rPr>
              <a:t>FAQs</a:t>
            </a:r>
            <a:endParaRPr lang="en-US" sz="2800" dirty="0" smtClean="0">
              <a:latin typeface="+mj-lt"/>
            </a:endParaRPr>
          </a:p>
          <a:p>
            <a:pPr marL="457200" indent="-457200">
              <a:buClr>
                <a:srgbClr val="F6A20A"/>
              </a:buClr>
            </a:pPr>
            <a:r>
              <a:rPr lang="en-US" sz="2800" dirty="0" err="1" smtClean="0">
                <a:latin typeface="+mj-lt"/>
                <a:hlinkClick r:id="rId7"/>
              </a:rPr>
              <a:t>ScIP</a:t>
            </a:r>
            <a:r>
              <a:rPr lang="en-US" sz="2800" dirty="0" smtClean="0">
                <a:latin typeface="+mj-lt"/>
                <a:hlinkClick r:id="rId7"/>
              </a:rPr>
              <a:t> Workshops</a:t>
            </a:r>
            <a:endParaRPr lang="en-US" sz="3800" dirty="0" smtClean="0">
              <a:latin typeface="+mj-lt"/>
            </a:endParaRPr>
          </a:p>
          <a:p>
            <a:pPr>
              <a:buNone/>
            </a:pPr>
            <a:endParaRPr lang="en-US" sz="2800" dirty="0"/>
          </a:p>
        </p:txBody>
      </p:sp>
      <p:sp>
        <p:nvSpPr>
          <p:cNvPr id="7" name="Rectangle 6"/>
          <p:cNvSpPr/>
          <p:nvPr/>
        </p:nvSpPr>
        <p:spPr>
          <a:xfrm>
            <a:off x="1985743" y="4398329"/>
            <a:ext cx="5629701" cy="1938992"/>
          </a:xfrm>
          <a:prstGeom prst="rect">
            <a:avLst/>
          </a:prstGeom>
        </p:spPr>
        <p:txBody>
          <a:bodyPr wrap="square">
            <a:spAutoFit/>
          </a:bodyPr>
          <a:lstStyle/>
          <a:p>
            <a:pPr algn="ctr"/>
            <a:r>
              <a:rPr lang="en-US" sz="2400" dirty="0" smtClean="0"/>
              <a:t>Information</a:t>
            </a:r>
            <a:endParaRPr lang="en-US" sz="2400" u="sng" dirty="0" smtClean="0">
              <a:hlinkClick r:id="rId8"/>
            </a:endParaRPr>
          </a:p>
          <a:p>
            <a:pPr algn="ctr"/>
            <a:r>
              <a:rPr lang="en-US" sz="2400" u="sng" dirty="0" smtClean="0">
                <a:hlinkClick r:id="rId8"/>
              </a:rPr>
              <a:t>www.nj.gov/education/AchieveNJ</a:t>
            </a:r>
            <a:r>
              <a:rPr lang="en-US" sz="2400" dirty="0" smtClean="0"/>
              <a:t> </a:t>
            </a:r>
          </a:p>
          <a:p>
            <a:pPr algn="ctr"/>
            <a:r>
              <a:rPr lang="en-US" sz="2400" dirty="0" smtClean="0"/>
              <a:t>Questions</a:t>
            </a:r>
            <a:endParaRPr lang="en-US" sz="2400" u="sng" dirty="0" smtClean="0">
              <a:hlinkClick r:id="rId9"/>
            </a:endParaRPr>
          </a:p>
          <a:p>
            <a:pPr algn="ctr"/>
            <a:r>
              <a:rPr lang="en-US" sz="2400" u="sng" dirty="0" smtClean="0">
                <a:hlinkClick r:id="rId9"/>
              </a:rPr>
              <a:t>educatorevaluation@doe.state.nj.us</a:t>
            </a:r>
            <a:endParaRPr lang="en-US" sz="2400" u="sng" dirty="0" smtClean="0"/>
          </a:p>
          <a:p>
            <a:pPr algn="ctr"/>
            <a:r>
              <a:rPr lang="en-US" sz="2400" dirty="0" smtClean="0"/>
              <a:t>609-777-3788</a:t>
            </a:r>
          </a:p>
        </p:txBody>
      </p:sp>
      <p:sp>
        <p:nvSpPr>
          <p:cNvPr id="8" name="Slide Number Placeholder 7"/>
          <p:cNvSpPr>
            <a:spLocks noGrp="1"/>
          </p:cNvSpPr>
          <p:nvPr>
            <p:ph type="sldNum" sz="quarter" idx="12"/>
          </p:nvPr>
        </p:nvSpPr>
        <p:spPr/>
        <p:txBody>
          <a:bodyPr/>
          <a:lstStyle/>
          <a:p>
            <a:fld id="{75D383DA-9A8A-4624-B277-3E26864D20C8}" type="slidenum">
              <a:rPr lang="en-US" smtClean="0"/>
              <a:pPr/>
              <a:t>75</a:t>
            </a:fld>
            <a:endParaRPr lang="en-US"/>
          </a:p>
        </p:txBody>
      </p:sp>
      <p:pic>
        <p:nvPicPr>
          <p:cNvPr id="9" name="Picture 8" descr="acheiveNJ.png"/>
          <p:cNvPicPr>
            <a:picLocks noChangeAspect="1"/>
          </p:cNvPicPr>
          <p:nvPr/>
        </p:nvPicPr>
        <p:blipFill>
          <a:blip r:embed="rId10" cstate="print"/>
          <a:stretch>
            <a:fillRect/>
          </a:stretch>
        </p:blipFill>
        <p:spPr>
          <a:xfrm>
            <a:off x="7620000" y="5909438"/>
            <a:ext cx="1371600" cy="6728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2">
              <a:lumMod val="50000"/>
            </a:schemeClr>
          </a:solidFill>
        </p:spPr>
        <p:txBody>
          <a:bodyPr>
            <a:normAutofit/>
          </a:bodyPr>
          <a:lstStyle/>
          <a:p>
            <a:r>
              <a:rPr lang="en-US" sz="3200" dirty="0" smtClean="0">
                <a:solidFill>
                  <a:schemeClr val="bg1"/>
                </a:solidFill>
              </a:rPr>
              <a:t>What SGOs Are, and What They Are Not </a:t>
            </a:r>
            <a:endParaRPr lang="en-US" sz="3200" dirty="0">
              <a:solidFill>
                <a:schemeClr val="bg1"/>
              </a:solidFill>
            </a:endParaRPr>
          </a:p>
        </p:txBody>
      </p:sp>
      <p:sp>
        <p:nvSpPr>
          <p:cNvPr id="7" name="Text Placeholder 6"/>
          <p:cNvSpPr>
            <a:spLocks noGrp="1"/>
          </p:cNvSpPr>
          <p:nvPr>
            <p:ph type="body" idx="1"/>
          </p:nvPr>
        </p:nvSpPr>
        <p:spPr>
          <a:solidFill>
            <a:schemeClr val="tx2">
              <a:lumMod val="60000"/>
              <a:lumOff val="40000"/>
            </a:schemeClr>
          </a:solidFill>
        </p:spPr>
        <p:txBody>
          <a:bodyPr>
            <a:normAutofit/>
          </a:bodyPr>
          <a:lstStyle/>
          <a:p>
            <a:pPr algn="ctr"/>
            <a:r>
              <a:rPr lang="en-US" sz="3200" dirty="0" smtClean="0">
                <a:solidFill>
                  <a:schemeClr val="bg1"/>
                </a:solidFill>
              </a:rPr>
              <a:t>Misconception</a:t>
            </a:r>
          </a:p>
        </p:txBody>
      </p:sp>
      <p:sp>
        <p:nvSpPr>
          <p:cNvPr id="10" name="Content Placeholder 9"/>
          <p:cNvSpPr>
            <a:spLocks noGrp="1"/>
          </p:cNvSpPr>
          <p:nvPr>
            <p:ph sz="half" idx="2"/>
          </p:nvPr>
        </p:nvSpPr>
        <p:spPr>
          <a:xfrm>
            <a:off x="457200" y="3124199"/>
            <a:ext cx="4040188" cy="3001963"/>
          </a:xfrm>
        </p:spPr>
        <p:txBody>
          <a:bodyPr>
            <a:normAutofit/>
          </a:bodyPr>
          <a:lstStyle/>
          <a:p>
            <a:pPr algn="ctr">
              <a:buNone/>
            </a:pPr>
            <a:r>
              <a:rPr lang="en-US" sz="2800" dirty="0" smtClean="0"/>
              <a:t>	SGOs need to be a significant addition to the work of a teacher.</a:t>
            </a:r>
            <a:endParaRPr lang="en-US" sz="2800" dirty="0"/>
          </a:p>
        </p:txBody>
      </p:sp>
      <p:sp>
        <p:nvSpPr>
          <p:cNvPr id="8" name="Text Placeholder 7"/>
          <p:cNvSpPr>
            <a:spLocks noGrp="1"/>
          </p:cNvSpPr>
          <p:nvPr>
            <p:ph type="body" sz="quarter" idx="3"/>
          </p:nvPr>
        </p:nvSpPr>
        <p:spPr>
          <a:solidFill>
            <a:srgbClr val="FBA305"/>
          </a:solidFill>
        </p:spPr>
        <p:txBody>
          <a:bodyPr/>
          <a:lstStyle/>
          <a:p>
            <a:pPr algn="ctr"/>
            <a:r>
              <a:rPr lang="en-US" sz="3200" dirty="0" smtClean="0"/>
              <a:t>Reality</a:t>
            </a:r>
            <a:endParaRPr lang="en-US" dirty="0"/>
          </a:p>
        </p:txBody>
      </p:sp>
      <p:sp>
        <p:nvSpPr>
          <p:cNvPr id="9" name="Content Placeholder 8"/>
          <p:cNvSpPr>
            <a:spLocks noGrp="1"/>
          </p:cNvSpPr>
          <p:nvPr>
            <p:ph sz="quarter" idx="4"/>
          </p:nvPr>
        </p:nvSpPr>
        <p:spPr>
          <a:xfrm>
            <a:off x="4419601" y="3200399"/>
            <a:ext cx="4267200" cy="2925763"/>
          </a:xfrm>
        </p:spPr>
        <p:txBody>
          <a:bodyPr>
            <a:normAutofit/>
          </a:bodyPr>
          <a:lstStyle/>
          <a:p>
            <a:pPr algn="ctr">
              <a:buNone/>
            </a:pPr>
            <a:r>
              <a:rPr lang="en-US" sz="2800" dirty="0" smtClean="0"/>
              <a:t>	SGOs should be a reflection of what effective teachers typically do.</a:t>
            </a:r>
            <a:endParaRPr lang="en-US" sz="2800" dirty="0"/>
          </a:p>
        </p:txBody>
      </p:sp>
      <p:sp>
        <p:nvSpPr>
          <p:cNvPr id="11" name="Oval 10"/>
          <p:cNvSpPr/>
          <p:nvPr/>
        </p:nvSpPr>
        <p:spPr>
          <a:xfrm>
            <a:off x="8001000" y="76200"/>
            <a:ext cx="1066800" cy="990600"/>
          </a:xfrm>
          <a:prstGeom prst="ellipse">
            <a:avLst/>
          </a:prstGeom>
          <a:solidFill>
            <a:srgbClr val="FBA3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pic>
        <p:nvPicPr>
          <p:cNvPr id="12" name="Picture 11"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13" name="Slide Number Placeholder 12"/>
          <p:cNvSpPr>
            <a:spLocks noGrp="1"/>
          </p:cNvSpPr>
          <p:nvPr>
            <p:ph type="sldNum" sz="quarter" idx="12"/>
          </p:nvPr>
        </p:nvSpPr>
        <p:spPr/>
        <p:txBody>
          <a:bodyPr/>
          <a:lstStyle/>
          <a:p>
            <a:fld id="{75D383DA-9A8A-4624-B277-3E26864D20C8}"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2000"/>
                                        <p:tgtEl>
                                          <p:spTgt spid="10">
                                            <p:txEl>
                                              <p:pRg st="0" end="0"/>
                                            </p:txEl>
                                          </p:spTgt>
                                        </p:tgtEl>
                                      </p:cBhvr>
                                    </p:animEffect>
                                    <p:set>
                                      <p:cBhvr>
                                        <p:cTn id="13"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2">
              <a:lumMod val="50000"/>
            </a:schemeClr>
          </a:solidFill>
        </p:spPr>
        <p:txBody>
          <a:bodyPr>
            <a:normAutofit/>
          </a:bodyPr>
          <a:lstStyle/>
          <a:p>
            <a:r>
              <a:rPr lang="en-US" sz="3200" dirty="0" smtClean="0">
                <a:solidFill>
                  <a:schemeClr val="bg1"/>
                </a:solidFill>
              </a:rPr>
              <a:t>SGOs should be a reflection </a:t>
            </a:r>
            <a:br>
              <a:rPr lang="en-US" sz="3200" dirty="0" smtClean="0">
                <a:solidFill>
                  <a:schemeClr val="bg1"/>
                </a:solidFill>
              </a:rPr>
            </a:br>
            <a:r>
              <a:rPr lang="en-US" sz="3200" dirty="0" smtClean="0">
                <a:solidFill>
                  <a:schemeClr val="bg1"/>
                </a:solidFill>
              </a:rPr>
              <a:t>of what educators typically do</a:t>
            </a:r>
            <a:endParaRPr lang="en-US" sz="3200" dirty="0">
              <a:solidFill>
                <a:schemeClr val="bg1"/>
              </a:solidFill>
            </a:endParaRPr>
          </a:p>
        </p:txBody>
      </p:sp>
      <p:pic>
        <p:nvPicPr>
          <p:cNvPr id="12" name="Picture 11" descr="acheiveNJ.png"/>
          <p:cNvPicPr>
            <a:picLocks noChangeAspect="1"/>
          </p:cNvPicPr>
          <p:nvPr/>
        </p:nvPicPr>
        <p:blipFill>
          <a:blip r:embed="rId3" cstate="print"/>
          <a:stretch>
            <a:fillRect/>
          </a:stretch>
        </p:blipFill>
        <p:spPr>
          <a:xfrm>
            <a:off x="7467600" y="5943600"/>
            <a:ext cx="1371600" cy="672860"/>
          </a:xfrm>
          <a:prstGeom prst="rect">
            <a:avLst/>
          </a:prstGeom>
        </p:spPr>
      </p:pic>
      <p:sp>
        <p:nvSpPr>
          <p:cNvPr id="13" name="Slide Number Placeholder 12"/>
          <p:cNvSpPr>
            <a:spLocks noGrp="1"/>
          </p:cNvSpPr>
          <p:nvPr>
            <p:ph type="sldNum" sz="quarter" idx="12"/>
          </p:nvPr>
        </p:nvSpPr>
        <p:spPr/>
        <p:txBody>
          <a:bodyPr/>
          <a:lstStyle/>
          <a:p>
            <a:fld id="{75D383DA-9A8A-4624-B277-3E26864D20C8}" type="slidenum">
              <a:rPr lang="en-US" smtClean="0"/>
              <a:pPr/>
              <a:t>9</a:t>
            </a:fld>
            <a:endParaRPr lang="en-US"/>
          </a:p>
        </p:txBody>
      </p:sp>
      <p:sp>
        <p:nvSpPr>
          <p:cNvPr id="15" name="Text Placeholder 14"/>
          <p:cNvSpPr>
            <a:spLocks noGrp="1"/>
          </p:cNvSpPr>
          <p:nvPr>
            <p:ph type="body" idx="1"/>
          </p:nvPr>
        </p:nvSpPr>
        <p:spPr>
          <a:xfrm>
            <a:off x="331076" y="1913483"/>
            <a:ext cx="4040188" cy="639762"/>
          </a:xfrm>
        </p:spPr>
        <p:txBody>
          <a:bodyPr>
            <a:noAutofit/>
          </a:bodyPr>
          <a:lstStyle/>
          <a:p>
            <a:pPr algn="ctr"/>
            <a:r>
              <a:rPr lang="en-US" dirty="0" smtClean="0">
                <a:solidFill>
                  <a:schemeClr val="tx2">
                    <a:lumMod val="50000"/>
                  </a:schemeClr>
                </a:solidFill>
              </a:rPr>
              <a:t>Three of a Teacher’s Circles of Concern </a:t>
            </a:r>
            <a:endParaRPr lang="en-US" dirty="0">
              <a:solidFill>
                <a:schemeClr val="tx2">
                  <a:lumMod val="50000"/>
                </a:schemeClr>
              </a:solidFill>
            </a:endParaRPr>
          </a:p>
        </p:txBody>
      </p:sp>
      <p:sp>
        <p:nvSpPr>
          <p:cNvPr id="16" name="Text Placeholder 15"/>
          <p:cNvSpPr>
            <a:spLocks noGrp="1"/>
          </p:cNvSpPr>
          <p:nvPr>
            <p:ph type="body" sz="quarter" idx="3"/>
          </p:nvPr>
        </p:nvSpPr>
        <p:spPr/>
        <p:txBody>
          <a:bodyPr/>
          <a:lstStyle/>
          <a:p>
            <a:r>
              <a:rPr lang="en-US" dirty="0" smtClean="0">
                <a:solidFill>
                  <a:schemeClr val="tx2">
                    <a:lumMod val="50000"/>
                  </a:schemeClr>
                </a:solidFill>
              </a:rPr>
              <a:t>SGO Quality Rubric - excerpt</a:t>
            </a:r>
            <a:endParaRPr lang="en-US" dirty="0">
              <a:solidFill>
                <a:schemeClr val="tx2">
                  <a:lumMod val="50000"/>
                </a:schemeClr>
              </a:solidFill>
            </a:endParaRPr>
          </a:p>
        </p:txBody>
      </p:sp>
      <p:graphicFrame>
        <p:nvGraphicFramePr>
          <p:cNvPr id="27" name="Content Placeholder 26"/>
          <p:cNvGraphicFramePr>
            <a:graphicFrameLocks noGrp="1"/>
          </p:cNvGraphicFramePr>
          <p:nvPr>
            <p:ph sz="quarter" idx="4"/>
          </p:nvPr>
        </p:nvGraphicFramePr>
        <p:xfrm>
          <a:off x="4667533" y="2286000"/>
          <a:ext cx="4053386" cy="3581558"/>
        </p:xfrm>
        <a:graphic>
          <a:graphicData uri="http://schemas.openxmlformats.org/drawingml/2006/table">
            <a:tbl>
              <a:tblPr/>
              <a:tblGrid>
                <a:gridCol w="4053386"/>
              </a:tblGrid>
              <a:tr h="1181179">
                <a:tc>
                  <a:txBody>
                    <a:bodyPr/>
                    <a:lstStyle/>
                    <a:p>
                      <a:pPr marL="91440" marR="0">
                        <a:lnSpc>
                          <a:spcPct val="100000"/>
                        </a:lnSpc>
                        <a:spcBef>
                          <a:spcPts val="0"/>
                        </a:spcBef>
                        <a:spcAft>
                          <a:spcPts val="0"/>
                        </a:spcAft>
                      </a:pPr>
                      <a:r>
                        <a:rPr lang="en-US" sz="2000" dirty="0">
                          <a:latin typeface="Franklin Gothic Book"/>
                          <a:ea typeface="Calibri"/>
                          <a:cs typeface="Times New Roman"/>
                        </a:rPr>
                        <a:t>Number of students in </a:t>
                      </a:r>
                      <a:r>
                        <a:rPr lang="en-US" sz="2000" i="1" dirty="0">
                          <a:latin typeface="Franklin Gothic Book"/>
                          <a:ea typeface="Calibri"/>
                          <a:cs typeface="Times New Roman"/>
                        </a:rPr>
                        <a:t>combined</a:t>
                      </a:r>
                      <a:r>
                        <a:rPr lang="en-US" sz="2000" dirty="0">
                          <a:latin typeface="Franklin Gothic Book"/>
                          <a:ea typeface="Calibri"/>
                          <a:cs typeface="Times New Roman"/>
                        </a:rPr>
                        <a:t> SGOs </a:t>
                      </a:r>
                      <a:r>
                        <a:rPr lang="en-US" sz="2000" b="1" dirty="0">
                          <a:latin typeface="Franklin Gothic Book"/>
                          <a:ea typeface="Calibri"/>
                          <a:cs typeface="Times New Roman"/>
                        </a:rPr>
                        <a:t>represents all or a large majority</a:t>
                      </a:r>
                      <a:r>
                        <a:rPr lang="en-US" sz="2000" dirty="0">
                          <a:latin typeface="Franklin Gothic Book"/>
                          <a:ea typeface="Calibri"/>
                          <a:cs typeface="Times New Roman"/>
                        </a:rPr>
                        <a:t> of the teacher’s students.</a:t>
                      </a:r>
                      <a:endParaRPr lang="en-US"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179">
                <a:tc>
                  <a:txBody>
                    <a:bodyPr/>
                    <a:lstStyle/>
                    <a:p>
                      <a:pPr marL="91440" marR="0">
                        <a:lnSpc>
                          <a:spcPct val="100000"/>
                        </a:lnSpc>
                        <a:spcBef>
                          <a:spcPts val="0"/>
                        </a:spcBef>
                        <a:spcAft>
                          <a:spcPts val="0"/>
                        </a:spcAft>
                      </a:pPr>
                      <a:r>
                        <a:rPr lang="en-US" sz="2000" dirty="0">
                          <a:latin typeface="Franklin Gothic Book"/>
                          <a:ea typeface="Calibri"/>
                          <a:cs typeface="Times New Roman"/>
                        </a:rPr>
                        <a:t>Includes start and stop dates that include a </a:t>
                      </a:r>
                      <a:r>
                        <a:rPr lang="en-US" sz="2000" b="1" dirty="0">
                          <a:latin typeface="Franklin Gothic Book"/>
                          <a:ea typeface="Calibri"/>
                          <a:cs typeface="Times New Roman"/>
                        </a:rPr>
                        <a:t>significant proportion</a:t>
                      </a:r>
                      <a:r>
                        <a:rPr lang="en-US" sz="2000" dirty="0">
                          <a:latin typeface="Franklin Gothic Book"/>
                          <a:ea typeface="Calibri"/>
                          <a:cs typeface="Times New Roman"/>
                        </a:rPr>
                        <a:t> </a:t>
                      </a:r>
                      <a:r>
                        <a:rPr lang="en-US" sz="2000" b="1" dirty="0">
                          <a:latin typeface="Franklin Gothic Book"/>
                          <a:ea typeface="Calibri"/>
                          <a:cs typeface="Times New Roman"/>
                        </a:rPr>
                        <a:t>of </a:t>
                      </a:r>
                      <a:r>
                        <a:rPr lang="en-US" sz="2000" dirty="0">
                          <a:latin typeface="Franklin Gothic Book"/>
                          <a:ea typeface="Calibri"/>
                          <a:cs typeface="Times New Roman"/>
                        </a:rPr>
                        <a:t>the school year/course length.</a:t>
                      </a:r>
                      <a:endParaRPr lang="en-US"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179">
                <a:tc>
                  <a:txBody>
                    <a:bodyPr/>
                    <a:lstStyle/>
                    <a:p>
                      <a:pPr marL="91440" marR="0">
                        <a:lnSpc>
                          <a:spcPct val="100000"/>
                        </a:lnSpc>
                        <a:spcBef>
                          <a:spcPts val="0"/>
                        </a:spcBef>
                        <a:spcAft>
                          <a:spcPts val="0"/>
                        </a:spcAft>
                      </a:pPr>
                      <a:r>
                        <a:rPr lang="en-US" sz="2000" dirty="0">
                          <a:latin typeface="Franklin Gothic Book"/>
                          <a:ea typeface="Calibri"/>
                          <a:cs typeface="Times New Roman"/>
                        </a:rPr>
                        <a:t>Includes a </a:t>
                      </a:r>
                      <a:r>
                        <a:rPr lang="en-US" sz="2000" b="1" dirty="0">
                          <a:latin typeface="Franklin Gothic Book"/>
                          <a:ea typeface="Calibri"/>
                          <a:cs typeface="Times New Roman"/>
                        </a:rPr>
                        <a:t>significant proportion</a:t>
                      </a:r>
                      <a:r>
                        <a:rPr lang="en-US" sz="2000" dirty="0">
                          <a:latin typeface="Franklin Gothic Book"/>
                          <a:ea typeface="Calibri"/>
                          <a:cs typeface="Times New Roman"/>
                        </a:rPr>
                        <a:t> of standards for which the teacher is responsible during the instructional period.</a:t>
                      </a:r>
                      <a:endParaRPr lang="en-US"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30"/>
          <p:cNvGrpSpPr/>
          <p:nvPr/>
        </p:nvGrpSpPr>
        <p:grpSpPr>
          <a:xfrm>
            <a:off x="1887143" y="3988511"/>
            <a:ext cx="2317530" cy="2057400"/>
            <a:chOff x="4572000" y="3505200"/>
            <a:chExt cx="2317530" cy="2057400"/>
          </a:xfrm>
          <a:solidFill>
            <a:srgbClr val="FFC000">
              <a:alpha val="82000"/>
            </a:srgbClr>
          </a:solidFill>
        </p:grpSpPr>
        <p:sp>
          <p:nvSpPr>
            <p:cNvPr id="32" name="Oval 31"/>
            <p:cNvSpPr/>
            <p:nvPr/>
          </p:nvSpPr>
          <p:spPr>
            <a:xfrm>
              <a:off x="4572000" y="3505200"/>
              <a:ext cx="2133600" cy="2057400"/>
            </a:xfrm>
            <a:prstGeom prst="ellipse">
              <a:avLst/>
            </a:prstGeom>
            <a:grpFill/>
            <a:ln>
              <a:solidFill>
                <a:srgbClr val="F6A20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1600" dirty="0" smtClean="0">
                <a:solidFill>
                  <a:schemeClr val="tx1"/>
                </a:solidFill>
              </a:endParaRPr>
            </a:p>
            <a:p>
              <a:pPr algn="ctr"/>
              <a:endParaRPr lang="en-US" sz="1500" dirty="0" smtClean="0">
                <a:solidFill>
                  <a:schemeClr val="tx1"/>
                </a:solidFill>
              </a:endParaRPr>
            </a:p>
          </p:txBody>
        </p:sp>
        <p:sp>
          <p:nvSpPr>
            <p:cNvPr id="33" name="TextBox 32"/>
            <p:cNvSpPr txBox="1"/>
            <p:nvPr/>
          </p:nvSpPr>
          <p:spPr>
            <a:xfrm>
              <a:off x="5172139" y="4472214"/>
              <a:ext cx="1717391" cy="369332"/>
            </a:xfrm>
            <a:prstGeom prst="rect">
              <a:avLst/>
            </a:prstGeom>
            <a:noFill/>
          </p:spPr>
          <p:txBody>
            <a:bodyPr wrap="square" rtlCol="0">
              <a:spAutoFit/>
            </a:bodyPr>
            <a:lstStyle/>
            <a:p>
              <a:pPr algn="ctr"/>
              <a:r>
                <a:rPr lang="en-US" b="1" dirty="0" smtClean="0"/>
                <a:t>Standards</a:t>
              </a:r>
              <a:endParaRPr lang="en-US" b="1" dirty="0"/>
            </a:p>
          </p:txBody>
        </p:sp>
      </p:grpSp>
      <p:grpSp>
        <p:nvGrpSpPr>
          <p:cNvPr id="3" name="Group 33"/>
          <p:cNvGrpSpPr/>
          <p:nvPr/>
        </p:nvGrpSpPr>
        <p:grpSpPr>
          <a:xfrm>
            <a:off x="515543" y="3988511"/>
            <a:ext cx="2133600" cy="2057400"/>
            <a:chOff x="3200400" y="3505200"/>
            <a:chExt cx="2133600" cy="2057400"/>
          </a:xfrm>
          <a:solidFill>
            <a:schemeClr val="tx2">
              <a:lumMod val="40000"/>
              <a:lumOff val="60000"/>
              <a:alpha val="78000"/>
            </a:schemeClr>
          </a:solidFill>
        </p:grpSpPr>
        <p:sp>
          <p:nvSpPr>
            <p:cNvPr id="35" name="Oval 34"/>
            <p:cNvSpPr/>
            <p:nvPr/>
          </p:nvSpPr>
          <p:spPr>
            <a:xfrm>
              <a:off x="3200400" y="3505200"/>
              <a:ext cx="2133600" cy="2057400"/>
            </a:xfrm>
            <a:prstGeom prst="ellipse">
              <a:avLst/>
            </a:prstGeom>
            <a:grpFill/>
            <a:ln>
              <a:solidFill>
                <a:srgbClr val="F6A20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1600" dirty="0" smtClean="0">
                <a:solidFill>
                  <a:schemeClr val="tx1"/>
                </a:solidFill>
              </a:endParaRPr>
            </a:p>
            <a:p>
              <a:pPr algn="ctr"/>
              <a:endParaRPr lang="en-US" sz="1500" dirty="0" smtClean="0">
                <a:solidFill>
                  <a:schemeClr val="tx1"/>
                </a:solidFill>
              </a:endParaRPr>
            </a:p>
          </p:txBody>
        </p:sp>
        <p:sp>
          <p:nvSpPr>
            <p:cNvPr id="36" name="TextBox 35"/>
            <p:cNvSpPr txBox="1"/>
            <p:nvPr/>
          </p:nvSpPr>
          <p:spPr>
            <a:xfrm>
              <a:off x="3283889" y="4460681"/>
              <a:ext cx="1248355" cy="369332"/>
            </a:xfrm>
            <a:prstGeom prst="rect">
              <a:avLst/>
            </a:prstGeom>
            <a:noFill/>
          </p:spPr>
          <p:txBody>
            <a:bodyPr wrap="square" rtlCol="0">
              <a:spAutoFit/>
            </a:bodyPr>
            <a:lstStyle/>
            <a:p>
              <a:r>
                <a:rPr lang="en-US" b="1" dirty="0" smtClean="0"/>
                <a:t>Instruction</a:t>
              </a:r>
              <a:endParaRPr lang="en-US" b="1" dirty="0"/>
            </a:p>
          </p:txBody>
        </p:sp>
      </p:grpSp>
      <p:grpSp>
        <p:nvGrpSpPr>
          <p:cNvPr id="4" name="Group 36"/>
          <p:cNvGrpSpPr/>
          <p:nvPr/>
        </p:nvGrpSpPr>
        <p:grpSpPr>
          <a:xfrm>
            <a:off x="1201343" y="2769311"/>
            <a:ext cx="2133600" cy="2057400"/>
            <a:chOff x="3886200" y="2286000"/>
            <a:chExt cx="2133600" cy="2057400"/>
          </a:xfrm>
          <a:solidFill>
            <a:schemeClr val="accent2">
              <a:lumMod val="60000"/>
              <a:lumOff val="40000"/>
              <a:alpha val="74000"/>
            </a:schemeClr>
          </a:solidFill>
        </p:grpSpPr>
        <p:sp>
          <p:nvSpPr>
            <p:cNvPr id="38" name="Oval 37"/>
            <p:cNvSpPr/>
            <p:nvPr/>
          </p:nvSpPr>
          <p:spPr>
            <a:xfrm>
              <a:off x="3886200" y="2286000"/>
              <a:ext cx="2133600" cy="2057400"/>
            </a:xfrm>
            <a:prstGeom prst="ellipse">
              <a:avLst/>
            </a:prstGeom>
            <a:grpFill/>
            <a:ln>
              <a:solidFill>
                <a:srgbClr val="F6A20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1600" dirty="0" smtClean="0">
                <a:solidFill>
                  <a:schemeClr val="tx1"/>
                </a:solidFill>
              </a:endParaRPr>
            </a:p>
            <a:p>
              <a:pPr algn="ctr"/>
              <a:endParaRPr lang="en-US" sz="1500" dirty="0" smtClean="0">
                <a:solidFill>
                  <a:schemeClr val="tx1"/>
                </a:solidFill>
              </a:endParaRPr>
            </a:p>
            <a:p>
              <a:pPr algn="ctr"/>
              <a:endParaRPr lang="en-US" sz="1400" dirty="0">
                <a:solidFill>
                  <a:schemeClr val="tx2">
                    <a:lumMod val="50000"/>
                  </a:schemeClr>
                </a:solidFill>
              </a:endParaRPr>
            </a:p>
          </p:txBody>
        </p:sp>
        <p:sp>
          <p:nvSpPr>
            <p:cNvPr id="39" name="TextBox 38"/>
            <p:cNvSpPr txBox="1"/>
            <p:nvPr/>
          </p:nvSpPr>
          <p:spPr>
            <a:xfrm>
              <a:off x="4304307" y="2825364"/>
              <a:ext cx="1325218" cy="369332"/>
            </a:xfrm>
            <a:prstGeom prst="rect">
              <a:avLst/>
            </a:prstGeom>
            <a:noFill/>
          </p:spPr>
          <p:txBody>
            <a:bodyPr wrap="square" rtlCol="0">
              <a:spAutoFit/>
            </a:bodyPr>
            <a:lstStyle/>
            <a:p>
              <a:r>
                <a:rPr lang="en-US" b="1" dirty="0" smtClean="0"/>
                <a:t>Assessment</a:t>
              </a:r>
              <a:endParaRPr lang="en-US" b="1" dirty="0"/>
            </a:p>
          </p:txBody>
        </p:sp>
      </p:grpSp>
      <p:grpSp>
        <p:nvGrpSpPr>
          <p:cNvPr id="6" name="Group 39"/>
          <p:cNvGrpSpPr/>
          <p:nvPr/>
        </p:nvGrpSpPr>
        <p:grpSpPr>
          <a:xfrm>
            <a:off x="1875216" y="4187055"/>
            <a:ext cx="798577" cy="696349"/>
            <a:chOff x="4142841" y="3703744"/>
            <a:chExt cx="798577" cy="696349"/>
          </a:xfrm>
        </p:grpSpPr>
        <p:pic>
          <p:nvPicPr>
            <p:cNvPr id="41" name="Picture 40" descr="https://theurbangeographer.files.wordpress.com/2013/03/rounded-triangle-gif1.gif"/>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142841" y="3703744"/>
              <a:ext cx="798577" cy="696349"/>
            </a:xfrm>
            <a:prstGeom prst="rect">
              <a:avLst/>
            </a:prstGeom>
            <a:noFill/>
            <a:ln>
              <a:noFill/>
            </a:ln>
          </p:spPr>
        </p:pic>
        <p:sp>
          <p:nvSpPr>
            <p:cNvPr id="42" name="TextBox 41"/>
            <p:cNvSpPr txBox="1"/>
            <p:nvPr/>
          </p:nvSpPr>
          <p:spPr>
            <a:xfrm flipH="1">
              <a:off x="4276264" y="3958706"/>
              <a:ext cx="574962" cy="338554"/>
            </a:xfrm>
            <a:prstGeom prst="rect">
              <a:avLst/>
            </a:prstGeom>
            <a:noFill/>
          </p:spPr>
          <p:txBody>
            <a:bodyPr wrap="square" rtlCol="0">
              <a:spAutoFit/>
            </a:bodyPr>
            <a:lstStyle/>
            <a:p>
              <a:r>
                <a:rPr lang="en-US" sz="1600" b="1" dirty="0" smtClean="0">
                  <a:solidFill>
                    <a:srgbClr val="F6A20A"/>
                  </a:solidFill>
                </a:rPr>
                <a:t>SGO</a:t>
              </a:r>
              <a:endParaRPr lang="en-US" sz="1600" b="1" dirty="0">
                <a:solidFill>
                  <a:srgbClr val="F6A20A"/>
                </a:solidFill>
              </a:endParaRPr>
            </a:p>
          </p:txBody>
        </p:sp>
      </p:grpSp>
      <p:sp>
        <p:nvSpPr>
          <p:cNvPr id="21" name="TextBox 20"/>
          <p:cNvSpPr txBox="1"/>
          <p:nvPr/>
        </p:nvSpPr>
        <p:spPr>
          <a:xfrm>
            <a:off x="4682359" y="6258911"/>
            <a:ext cx="2615909" cy="369332"/>
          </a:xfrm>
          <a:prstGeom prst="rect">
            <a:avLst/>
          </a:prstGeom>
          <a:noFill/>
        </p:spPr>
        <p:txBody>
          <a:bodyPr wrap="none" rtlCol="0">
            <a:spAutoFit/>
          </a:bodyPr>
          <a:lstStyle/>
          <a:p>
            <a:r>
              <a:rPr lang="en-US" dirty="0" smtClean="0">
                <a:hlinkClick r:id="rId5"/>
              </a:rPr>
              <a:t>SGO Quality Rating Rubric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1" grpId="0"/>
    </p:bldLst>
  </p:timing>
</p:sld>
</file>

<file path=ppt/theme/theme1.xml><?xml version="1.0" encoding="utf-8"?>
<a:theme xmlns:a="http://schemas.openxmlformats.org/drawingml/2006/main" name="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
    <a:dk1>
      <a:sysClr val="windowText" lastClr="000000"/>
    </a:dk1>
    <a:lt1>
      <a:sysClr val="window" lastClr="FFFFFF"/>
    </a:lt1>
    <a:dk2>
      <a:srgbClr val="1F497D"/>
    </a:dk2>
    <a:lt2>
      <a:srgbClr val="EEECE1"/>
    </a:lt2>
    <a:accent1>
      <a:srgbClr val="1F3365"/>
    </a:accent1>
    <a:accent2>
      <a:srgbClr val="FC9C00"/>
    </a:accent2>
    <a:accent3>
      <a:srgbClr val="4D74BD"/>
    </a:accent3>
    <a:accent4>
      <a:srgbClr val="FCC64B"/>
    </a:accent4>
    <a:accent5>
      <a:srgbClr val="4BACC6"/>
    </a:accent5>
    <a:accent6>
      <a:srgbClr val="F79646"/>
    </a:accent6>
    <a:hlink>
      <a:srgbClr val="0000FF"/>
    </a:hlink>
    <a:folHlink>
      <a:srgbClr val="800080"/>
    </a:folHlink>
  </a:clrScheme>
  <a:fontScheme name="NJ DOE">
    <a:majorFont>
      <a:latin typeface="Franklin Gothic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59071</TotalTime>
  <Words>8325</Words>
  <Application>Microsoft Office PowerPoint</Application>
  <PresentationFormat>On-screen Show (4:3)</PresentationFormat>
  <Paragraphs>1061</Paragraphs>
  <Slides>75</Slides>
  <Notes>74</Notes>
  <HiddenSlides>0</HiddenSlides>
  <MMClips>0</MMClips>
  <ScaleCrop>false</ScaleCrop>
  <HeadingPairs>
    <vt:vector size="4" baseType="variant">
      <vt:variant>
        <vt:lpstr>Theme</vt:lpstr>
      </vt:variant>
      <vt:variant>
        <vt:i4>3</vt:i4>
      </vt:variant>
      <vt:variant>
        <vt:lpstr>Slide Titles</vt:lpstr>
      </vt:variant>
      <vt:variant>
        <vt:i4>75</vt:i4>
      </vt:variant>
    </vt:vector>
  </HeadingPairs>
  <TitlesOfParts>
    <vt:vector size="78" baseType="lpstr">
      <vt:lpstr>NJ-2</vt:lpstr>
      <vt:lpstr>Office Theme</vt:lpstr>
      <vt:lpstr>1_NJ-2</vt:lpstr>
      <vt:lpstr>SGO 2.0: from Compliance to Quality</vt:lpstr>
      <vt:lpstr>1) All teachers set SGOs: 20%* of summative rating</vt:lpstr>
      <vt:lpstr>Note for Districts Using this Presentation and Resources</vt:lpstr>
      <vt:lpstr>Objectives for Today</vt:lpstr>
      <vt:lpstr>Clarify what SGOs are and what they are not.</vt:lpstr>
      <vt:lpstr>Requirements for Student Achievement Measures</vt:lpstr>
      <vt:lpstr>The Value of SGOs</vt:lpstr>
      <vt:lpstr>What SGOs Are, and What They Are Not </vt:lpstr>
      <vt:lpstr>SGOs should be a reflection  of what educators typically do</vt:lpstr>
      <vt:lpstr>General and Specific SGOs</vt:lpstr>
      <vt:lpstr>Slide 11</vt:lpstr>
      <vt:lpstr>What SGOs Are, and What They Are Not </vt:lpstr>
      <vt:lpstr>SGOs are driven by teachers, supported by administrators, and centered on student achievement</vt:lpstr>
      <vt:lpstr>Slide 14</vt:lpstr>
      <vt:lpstr>Develop a foundational understanding of how to develop and choose high quality assessments.</vt:lpstr>
      <vt:lpstr>Turn and Talk</vt:lpstr>
      <vt:lpstr>Slide 17</vt:lpstr>
      <vt:lpstr>Types of Assessments for SGOs</vt:lpstr>
      <vt:lpstr>What Does Good Assessment Look Like?</vt:lpstr>
      <vt:lpstr>Elements of Assessment Design  </vt:lpstr>
      <vt:lpstr>Slide 21</vt:lpstr>
      <vt:lpstr>Elements of Assessment Design  </vt:lpstr>
      <vt:lpstr>Slide 23</vt:lpstr>
      <vt:lpstr>Slide 24</vt:lpstr>
      <vt:lpstr>Elements of Assessment Design  </vt:lpstr>
      <vt:lpstr>Slide 26</vt:lpstr>
      <vt:lpstr>Slide 27</vt:lpstr>
      <vt:lpstr>Slide 28</vt:lpstr>
      <vt:lpstr>Slide 29</vt:lpstr>
      <vt:lpstr>Slide 30</vt:lpstr>
      <vt:lpstr>Slide 31</vt:lpstr>
      <vt:lpstr>Slide 32</vt:lpstr>
      <vt:lpstr>2014-15 SGO Form</vt:lpstr>
      <vt:lpstr>Using Commercial Products for SGOs</vt:lpstr>
      <vt:lpstr>Elements of Assessment Design  </vt:lpstr>
      <vt:lpstr>Slide 36</vt:lpstr>
      <vt:lpstr>Slide 37</vt:lpstr>
      <vt:lpstr>Slide 38</vt:lpstr>
      <vt:lpstr>Slide 39</vt:lpstr>
      <vt:lpstr>Slide 40</vt:lpstr>
      <vt:lpstr>Slide 41</vt:lpstr>
      <vt:lpstr>Elements of Assessment Design  </vt:lpstr>
      <vt:lpstr>Slide 43</vt:lpstr>
      <vt:lpstr>Slide 44</vt:lpstr>
      <vt:lpstr>Slide 45</vt:lpstr>
      <vt:lpstr>Slide 46</vt:lpstr>
      <vt:lpstr>Slide 47</vt:lpstr>
      <vt:lpstr>Slide 48</vt:lpstr>
      <vt:lpstr>Elements of Assessment Design  </vt:lpstr>
      <vt:lpstr>Slide 50</vt:lpstr>
      <vt:lpstr>Slide 51</vt:lpstr>
      <vt:lpstr> Several Ways to Increase Assessment Reliability</vt:lpstr>
      <vt:lpstr>Check for Understanding</vt:lpstr>
      <vt:lpstr>Elements of Assessment Design  Bringing the elements together into a coherent whole</vt:lpstr>
      <vt:lpstr>Slide 55</vt:lpstr>
      <vt:lpstr>Investigate appropriate ways to set targets using readily available student data.</vt:lpstr>
      <vt:lpstr>Pre-tests - The Siren Song of Simplicity </vt:lpstr>
      <vt:lpstr>What SGOs Are, and What They Are Not </vt:lpstr>
      <vt:lpstr>Important Considerations if Using the Pre-test Post-test Model</vt:lpstr>
      <vt:lpstr>Predicting Student Learning Based on a Rough Sense of Where They Begin</vt:lpstr>
      <vt:lpstr>Slide 61</vt:lpstr>
      <vt:lpstr>Slide 62</vt:lpstr>
      <vt:lpstr>Slide 63</vt:lpstr>
      <vt:lpstr>Slide 64</vt:lpstr>
      <vt:lpstr>Slide 65</vt:lpstr>
      <vt:lpstr>Sample Rubric for Important Markers of Future Success</vt:lpstr>
      <vt:lpstr>Slide 67</vt:lpstr>
      <vt:lpstr>Slide 68</vt:lpstr>
      <vt:lpstr>Appropriate Role of the Pre-test/Post-test  Model in SGOs</vt:lpstr>
      <vt:lpstr>Sample Scoring Plan for Students with Varied Starting Proficiency*</vt:lpstr>
      <vt:lpstr>Slide 71</vt:lpstr>
      <vt:lpstr>Slide 72</vt:lpstr>
      <vt:lpstr>Slide 73</vt:lpstr>
      <vt:lpstr>Slide 74</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jpickfor</cp:lastModifiedBy>
  <cp:revision>179</cp:revision>
  <dcterms:created xsi:type="dcterms:W3CDTF">2014-04-09T02:59:02Z</dcterms:created>
  <dcterms:modified xsi:type="dcterms:W3CDTF">2015-09-21T16:36:57Z</dcterms:modified>
</cp:coreProperties>
</file>