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56" r:id="rId1"/>
  </p:sldMasterIdLst>
  <p:notesMasterIdLst>
    <p:notesMasterId r:id="rId15"/>
  </p:notesMasterIdLst>
  <p:handoutMasterIdLst>
    <p:handoutMasterId r:id="rId16"/>
  </p:handoutMasterIdLst>
  <p:sldIdLst>
    <p:sldId id="499" r:id="rId2"/>
    <p:sldId id="500" r:id="rId3"/>
    <p:sldId id="501" r:id="rId4"/>
    <p:sldId id="502" r:id="rId5"/>
    <p:sldId id="503" r:id="rId6"/>
    <p:sldId id="504" r:id="rId7"/>
    <p:sldId id="506" r:id="rId8"/>
    <p:sldId id="507" r:id="rId9"/>
    <p:sldId id="508" r:id="rId10"/>
    <p:sldId id="505" r:id="rId11"/>
    <p:sldId id="509" r:id="rId12"/>
    <p:sldId id="510" r:id="rId13"/>
    <p:sldId id="511" r:id="rId14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nedeau" initials="p" lastIdx="27" clrIdx="0"/>
  <p:cmAuthor id="1" name="Kathy  Ames" initials="KA" lastIdx="0" clrIdx="1"/>
  <p:cmAuthor id="2" name="tmathene" initials="t" lastIdx="58" clrIdx="2"/>
  <p:cmAuthor id="3" name="Paul Nedeau" initials="" lastIdx="8" clrIdx="3"/>
  <p:cmAuthor id="4" name="pshulman" initials="ps" lastIdx="54" clrIdx="4"/>
  <p:cmAuthor id="5" name="jpickfor" initials="jp" lastIdx="1" clrIdx="5"/>
  <p:cmAuthor id="6" name="jbarra" initials="j" lastIdx="6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05799"/>
    <a:srgbClr val="FFA530"/>
    <a:srgbClr val="7A9FCE"/>
    <a:srgbClr val="2E4575"/>
    <a:srgbClr val="D9DEEB"/>
    <a:srgbClr val="86AAE2"/>
    <a:srgbClr val="FAD28C"/>
    <a:srgbClr val="B4C9EC"/>
    <a:srgbClr val="E9ECF3"/>
    <a:srgbClr val="FBD59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8" autoAdjust="0"/>
    <p:restoredTop sz="81238" autoAdjust="0"/>
  </p:normalViewPr>
  <p:slideViewPr>
    <p:cSldViewPr snapToGrid="0" snapToObjects="1">
      <p:cViewPr>
        <p:scale>
          <a:sx n="66" d="100"/>
          <a:sy n="66" d="100"/>
        </p:scale>
        <p:origin x="-1248" y="-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89834C0-9F69-AB43-99F1-D7686CBD2BB8}" type="datetimeFigureOut">
              <a:rPr lang="en-US"/>
              <a:pPr/>
              <a:t>10/6/2014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7AA662A-1FDE-9344-8A77-531CD297F664}" type="slidenum">
              <a:rPr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891923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90CB4D58-E9F7-314D-BA3A-F596ADF3606D}" type="datetimeFigureOut">
              <a:rPr lang="en-US"/>
              <a:pPr/>
              <a:t>10/6/2014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4F66F69-2E9D-5042-A500-46E02B61C3FF}" type="slidenum">
              <a:rPr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525418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66F69-2E9D-5042-A500-46E02B61C3F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729878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66F69-2E9D-5042-A500-46E02B61C3F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28710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66F69-2E9D-5042-A500-46E02B61C3F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11927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66F69-2E9D-5042-A500-46E02B61C3F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00610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66F69-2E9D-5042-A500-46E02B61C3F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66116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66F69-2E9D-5042-A500-46E02B61C3F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3671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66F69-2E9D-5042-A500-46E02B61C3F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3129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66F69-2E9D-5042-A500-46E02B61C3F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24902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66F69-2E9D-5042-A500-46E02B61C3F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505341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66F69-2E9D-5042-A500-46E02B61C3F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11554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66F69-2E9D-5042-A500-46E02B61C3F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11927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66F69-2E9D-5042-A500-46E02B61C3F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00610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66F69-2E9D-5042-A500-46E02B61C3F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66116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 lIns="91440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9144001" cy="1290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88307"/>
            <a:ext cx="9144000" cy="1077218"/>
          </a:xfrm>
        </p:spPr>
        <p:txBody>
          <a:bodyPr lIns="91440" tIns="228600" bIns="228600" anchor="ctr">
            <a:spAutoFit/>
          </a:bodyPr>
          <a:lstStyle>
            <a:lvl1pPr algn="ctr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9739" y="945268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4" descr="acheiveNJ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035179" y="1176804"/>
            <a:ext cx="3073643" cy="15078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6991004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8601" y="6492875"/>
            <a:ext cx="1335399" cy="365125"/>
          </a:xfrm>
          <a:prstGeom prst="rect">
            <a:avLst/>
          </a:prstGeom>
        </p:spPr>
        <p:txBody>
          <a:bodyPr/>
          <a:lstStyle/>
          <a:p>
            <a:fld id="{830A2B7E-0743-BE42-AC97-E51234CE56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65199" y="6479589"/>
            <a:ext cx="1717446" cy="338554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endParaRPr lang="en-US" sz="1600" b="1" cap="all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8601" y="6492875"/>
            <a:ext cx="1335399" cy="365125"/>
          </a:xfrm>
          <a:prstGeom prst="rect">
            <a:avLst/>
          </a:prstGeom>
        </p:spPr>
        <p:txBody>
          <a:bodyPr/>
          <a:lstStyle/>
          <a:p>
            <a:fld id="{830A2B7E-0743-BE42-AC97-E51234CE56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587BE3AD-8201-450C-B7E4-02C3D524EAB7}" type="datetime1">
              <a:rPr lang="en-US" smtClean="0">
                <a:solidFill>
                  <a:prstClr val="black"/>
                </a:solidFill>
              </a:rPr>
              <a:pPr defTabSz="457200">
                <a:defRPr/>
              </a:pPr>
              <a:t>10/6/2014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B0F9F959-6345-47E2-AB79-D7A75E628FC7}" type="slidenum">
              <a:rPr lang="en-US">
                <a:solidFill>
                  <a:prstClr val="black"/>
                </a:solidFill>
              </a:rPr>
              <a:pPr defTabSz="457200"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 txBox="1">
            <a:spLocks/>
          </p:cNvSpPr>
          <p:nvPr userDrawn="1"/>
        </p:nvSpPr>
        <p:spPr>
          <a:xfrm>
            <a:off x="0" y="6356350"/>
            <a:ext cx="9161656" cy="536932"/>
          </a:xfrm>
          <a:prstGeom prst="rect">
            <a:avLst/>
          </a:prstGeom>
          <a:solidFill>
            <a:schemeClr val="accent2"/>
          </a:solidFill>
        </p:spPr>
        <p:txBody>
          <a:bodyPr vert="horz" lIns="457200" tIns="45720" rIns="91440" bIns="45720" rtlCol="0" anchor="ctr"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ln>
                <a:noFill/>
              </a:ln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-1" y="0"/>
            <a:ext cx="9161657" cy="1040828"/>
          </a:xfrm>
          <a:prstGeom prst="rect">
            <a:avLst/>
          </a:prstGeom>
          <a:solidFill>
            <a:schemeClr val="accent2"/>
          </a:solidFill>
        </p:spPr>
        <p:txBody>
          <a:bodyPr vert="horz" lIns="45720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1833323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 descr="acheiveNJ.pn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7605161" y="6057643"/>
            <a:ext cx="1443882" cy="708319"/>
          </a:xfrm>
          <a:prstGeom prst="rect">
            <a:avLst/>
          </a:prstGeom>
        </p:spPr>
      </p:pic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7516199" y="6479589"/>
            <a:ext cx="1335399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30A2B7E-0743-BE42-AC97-E51234CE564F}" type="slidenum">
              <a:rPr lang="en-US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ct val="120000"/>
        </a:lnSpc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120000"/>
        </a:lnSpc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120000"/>
        </a:lnSpc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120000"/>
        </a:lnSpc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lnSpc>
          <a:spcPct val="120000"/>
        </a:lnSpc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ScIP</a:t>
            </a:r>
            <a:r>
              <a:rPr lang="en-US" dirty="0" smtClean="0"/>
              <a:t> Workshop Data Resource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56878" y="5021943"/>
            <a:ext cx="7401322" cy="646331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*All data in this workshop is fictitious.  It was created solely for this activity</a:t>
            </a:r>
          </a:p>
          <a:p>
            <a:r>
              <a:rPr lang="en-US" dirty="0" smtClean="0"/>
              <a:t> and is not copied from or based on any district or educator data.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7-12 School Data (Summative Mean = 2.93)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295400"/>
          <a:ext cx="8077200" cy="48209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19300"/>
                <a:gridCol w="2019300"/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Subject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Summative Mean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Observation Mean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SGO Mean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Business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3.53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Career</a:t>
                      </a:r>
                      <a:r>
                        <a:rPr lang="en-US" baseline="0" dirty="0" smtClean="0"/>
                        <a:t> &amp; Tech Ed.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3.46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English/Lang Arts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3.29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Fine Arts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3.58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3.53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Performing Arts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3.31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Physical 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3.65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3.52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Social Studies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3.63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World</a:t>
                      </a:r>
                      <a:r>
                        <a:rPr lang="en-US" baseline="0" dirty="0" smtClean="0"/>
                        <a:t> Language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3.45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 Electives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3.63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Component Mean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2.93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2.83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3.50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1" y="6171684"/>
            <a:ext cx="6365845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r>
              <a:rPr lang="en-US" sz="1100" dirty="0" smtClean="0"/>
              <a:t>For the purposes of this workshop, SGP was not included in this data set for grades 7-8 Math and ELA</a:t>
            </a:r>
            <a:endParaRPr lang="en-US" sz="1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7-12 Observation Data (By Department)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83588684"/>
              </p:ext>
            </p:extLst>
          </p:nvPr>
        </p:nvGraphicFramePr>
        <p:xfrm>
          <a:off x="457200" y="1366838"/>
          <a:ext cx="8229600" cy="4736265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138687"/>
                <a:gridCol w="1804152"/>
                <a:gridCol w="1922459"/>
                <a:gridCol w="1745001"/>
                <a:gridCol w="1619301"/>
              </a:tblGrid>
              <a:tr h="465345">
                <a:tc gridSpan="5">
                  <a:txBody>
                    <a:bodyPr/>
                    <a:lstStyle/>
                    <a:p>
                      <a:r>
                        <a:rPr lang="en-US" dirty="0" smtClean="0"/>
                        <a:t>Observation</a:t>
                      </a:r>
                      <a:r>
                        <a:rPr lang="en-US" baseline="0" dirty="0" smtClean="0"/>
                        <a:t> Indicator Data by Grade Level</a:t>
                      </a:r>
                      <a:endParaRPr lang="en-US" dirty="0"/>
                    </a:p>
                  </a:txBody>
                  <a:tcPr marL="186331" marR="186331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816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Questioning &amp; Discussion Mean</a:t>
                      </a:r>
                      <a:endParaRPr lang="en-US" sz="1200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Student</a:t>
                      </a:r>
                      <a:r>
                        <a:rPr lang="en-US" sz="1200" baseline="0" dirty="0" smtClean="0"/>
                        <a:t> Engagement Mean</a:t>
                      </a:r>
                      <a:endParaRPr lang="en-US" sz="1200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Knowledge of Resources  Mean</a:t>
                      </a:r>
                      <a:endParaRPr lang="en-US" sz="1200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Knowledge of Students Mean</a:t>
                      </a:r>
                      <a:endParaRPr lang="en-US" sz="1200" dirty="0"/>
                    </a:p>
                  </a:txBody>
                  <a:tcPr marL="186331" marR="186331"/>
                </a:tc>
              </a:tr>
              <a:tr h="46534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English/Lang Arts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2.90</a:t>
                      </a:r>
                      <a:endParaRPr lang="en-US" sz="1400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2.99</a:t>
                      </a:r>
                      <a:endParaRPr lang="en-US" sz="1400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2.92</a:t>
                      </a:r>
                      <a:endParaRPr lang="en-US" sz="1400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2.95</a:t>
                      </a:r>
                      <a:endParaRPr lang="en-US" sz="1400" dirty="0"/>
                    </a:p>
                  </a:txBody>
                  <a:tcPr marL="186331" marR="186331"/>
                </a:tc>
              </a:tr>
              <a:tr h="46534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Fine Arts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2.89</a:t>
                      </a:r>
                      <a:endParaRPr lang="en-US" sz="1400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3.01</a:t>
                      </a:r>
                      <a:endParaRPr lang="en-US" sz="1400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2.92</a:t>
                      </a:r>
                      <a:endParaRPr lang="en-US" sz="1400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3.02</a:t>
                      </a:r>
                      <a:endParaRPr lang="en-US" sz="1400" dirty="0"/>
                    </a:p>
                  </a:txBody>
                  <a:tcPr marL="186331" marR="186331"/>
                </a:tc>
              </a:tr>
              <a:tr h="46534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Math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2.62</a:t>
                      </a:r>
                      <a:endParaRPr lang="en-US" sz="1400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2.70</a:t>
                      </a:r>
                      <a:endParaRPr lang="en-US" sz="1400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2.71</a:t>
                      </a:r>
                      <a:endParaRPr lang="en-US" sz="1400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2.73</a:t>
                      </a:r>
                      <a:endParaRPr lang="en-US" sz="1400" dirty="0"/>
                    </a:p>
                  </a:txBody>
                  <a:tcPr marL="186331" marR="186331"/>
                </a:tc>
              </a:tr>
              <a:tr h="46534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Performing Arts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2.85</a:t>
                      </a:r>
                      <a:endParaRPr lang="en-US" sz="1400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2.72</a:t>
                      </a:r>
                      <a:endParaRPr lang="en-US" sz="1400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3.01</a:t>
                      </a:r>
                      <a:endParaRPr lang="en-US" sz="1400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2.61</a:t>
                      </a:r>
                      <a:endParaRPr lang="en-US" sz="1400" dirty="0"/>
                    </a:p>
                  </a:txBody>
                  <a:tcPr marL="186331" marR="186331"/>
                </a:tc>
              </a:tr>
              <a:tr h="46534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Physical Education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2.59</a:t>
                      </a:r>
                      <a:endParaRPr lang="en-US" sz="1400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2.75</a:t>
                      </a:r>
                      <a:endParaRPr lang="en-US" sz="1400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2.85</a:t>
                      </a:r>
                      <a:endParaRPr lang="en-US" sz="1400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2.85</a:t>
                      </a:r>
                      <a:endParaRPr lang="en-US" sz="1400" dirty="0"/>
                    </a:p>
                  </a:txBody>
                  <a:tcPr marL="186331" marR="186331"/>
                </a:tc>
              </a:tr>
              <a:tr h="46534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Science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2.90</a:t>
                      </a:r>
                      <a:endParaRPr lang="en-US" sz="1400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2.88</a:t>
                      </a:r>
                      <a:endParaRPr lang="en-US" sz="1400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3.20</a:t>
                      </a:r>
                      <a:endParaRPr lang="en-US" sz="1400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2.94</a:t>
                      </a:r>
                      <a:endParaRPr lang="en-US" sz="1400" dirty="0"/>
                    </a:p>
                  </a:txBody>
                  <a:tcPr marL="186331" marR="186331"/>
                </a:tc>
              </a:tr>
              <a:tr h="46534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Social Studies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2.60</a:t>
                      </a:r>
                      <a:endParaRPr lang="en-US" sz="1400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2.59</a:t>
                      </a:r>
                      <a:endParaRPr lang="en-US" sz="1400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2.90</a:t>
                      </a:r>
                      <a:endParaRPr lang="en-US" sz="1400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2.72</a:t>
                      </a:r>
                      <a:endParaRPr lang="en-US" sz="1400" dirty="0"/>
                    </a:p>
                  </a:txBody>
                  <a:tcPr marL="186331" marR="186331"/>
                </a:tc>
              </a:tr>
              <a:tr h="46534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World</a:t>
                      </a:r>
                      <a:r>
                        <a:rPr lang="en-US" sz="1200" baseline="0" dirty="0" smtClean="0"/>
                        <a:t> Language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2.72</a:t>
                      </a:r>
                      <a:endParaRPr lang="en-US" sz="1600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2.67</a:t>
                      </a:r>
                      <a:endParaRPr lang="en-US" sz="1600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2.61</a:t>
                      </a:r>
                      <a:endParaRPr lang="en-US" sz="1600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2.82</a:t>
                      </a:r>
                      <a:endParaRPr lang="en-US" sz="1600" dirty="0"/>
                    </a:p>
                  </a:txBody>
                  <a:tcPr marL="186331" marR="186331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6444343"/>
            <a:ext cx="624209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*Some departments were excluded for the sake of this 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75307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7-12 Observation Data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47987556"/>
              </p:ext>
            </p:extLst>
          </p:nvPr>
        </p:nvGraphicFramePr>
        <p:xfrm>
          <a:off x="457200" y="1600200"/>
          <a:ext cx="8229600" cy="437674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400629"/>
                <a:gridCol w="1799771"/>
                <a:gridCol w="1737360"/>
                <a:gridCol w="1645920"/>
                <a:gridCol w="1645920"/>
              </a:tblGrid>
              <a:tr h="490267">
                <a:tc gridSpan="5">
                  <a:txBody>
                    <a:bodyPr/>
                    <a:lstStyle/>
                    <a:p>
                      <a:r>
                        <a:rPr lang="en-US" dirty="0" smtClean="0"/>
                        <a:t>Evaluation</a:t>
                      </a:r>
                      <a:r>
                        <a:rPr lang="en-US" baseline="0" dirty="0" smtClean="0"/>
                        <a:t> Results by Years Experience</a:t>
                      </a:r>
                      <a:endParaRPr lang="en-US" dirty="0"/>
                    </a:p>
                  </a:txBody>
                  <a:tcPr marL="186331" marR="186331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4621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Years/ Component</a:t>
                      </a:r>
                      <a:endParaRPr lang="en-US" sz="1600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Questioning &amp; Discussion Mean</a:t>
                      </a:r>
                      <a:endParaRPr lang="en-US" sz="1400" dirty="0"/>
                    </a:p>
                  </a:txBody>
                  <a:tcPr marL="379693" marR="379693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Student</a:t>
                      </a:r>
                      <a:r>
                        <a:rPr lang="en-US" sz="1400" baseline="0" dirty="0" smtClean="0"/>
                        <a:t> Engagement Mean</a:t>
                      </a:r>
                      <a:endParaRPr lang="en-US" sz="1400" dirty="0"/>
                    </a:p>
                  </a:txBody>
                  <a:tcPr marL="379693" marR="379693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Knowledge of Resources  Mean</a:t>
                      </a:r>
                      <a:endParaRPr lang="en-US" sz="1400" dirty="0"/>
                    </a:p>
                  </a:txBody>
                  <a:tcPr marL="379693" marR="379693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Knowledge of Students Mean</a:t>
                      </a:r>
                      <a:endParaRPr lang="en-US" sz="1400" dirty="0"/>
                    </a:p>
                  </a:txBody>
                  <a:tcPr marL="379693" marR="379693"/>
                </a:tc>
              </a:tr>
              <a:tr h="490267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2.63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2.74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2.50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2.64</a:t>
                      </a:r>
                      <a:endParaRPr lang="en-US" dirty="0"/>
                    </a:p>
                  </a:txBody>
                  <a:tcPr marL="186331" marR="186331"/>
                </a:tc>
              </a:tr>
              <a:tr h="490267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2.74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2.66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2.68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2.71</a:t>
                      </a:r>
                      <a:endParaRPr lang="en-US" dirty="0"/>
                    </a:p>
                  </a:txBody>
                  <a:tcPr marL="186331" marR="186331"/>
                </a:tc>
              </a:tr>
              <a:tr h="490267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2.77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2.77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2.73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2.77</a:t>
                      </a:r>
                      <a:endParaRPr lang="en-US" dirty="0"/>
                    </a:p>
                  </a:txBody>
                  <a:tcPr marL="186331" marR="186331"/>
                </a:tc>
              </a:tr>
              <a:tr h="490267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2.88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2.79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2.89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2.91</a:t>
                      </a:r>
                      <a:endParaRPr lang="en-US" dirty="0"/>
                    </a:p>
                  </a:txBody>
                  <a:tcPr marL="186331" marR="186331"/>
                </a:tc>
              </a:tr>
              <a:tr h="490267">
                <a:tc>
                  <a:txBody>
                    <a:bodyPr/>
                    <a:lstStyle/>
                    <a:p>
                      <a:r>
                        <a:rPr lang="en-US" dirty="0" smtClean="0"/>
                        <a:t>5-10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2.82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2.93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3.00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2.86</a:t>
                      </a:r>
                      <a:endParaRPr lang="en-US" dirty="0"/>
                    </a:p>
                  </a:txBody>
                  <a:tcPr marL="186331" marR="186331"/>
                </a:tc>
              </a:tr>
              <a:tr h="490267">
                <a:tc>
                  <a:txBody>
                    <a:bodyPr/>
                    <a:lstStyle/>
                    <a:p>
                      <a:r>
                        <a:rPr lang="en-US" dirty="0" smtClean="0"/>
                        <a:t>10+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2.86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2.92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3.15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2.92</a:t>
                      </a:r>
                      <a:endParaRPr lang="en-US" dirty="0"/>
                    </a:p>
                  </a:txBody>
                  <a:tcPr marL="186331" marR="18633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0906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7-12 Mentorship Program Survey Results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9012506"/>
              </p:ext>
            </p:extLst>
          </p:nvPr>
        </p:nvGraphicFramePr>
        <p:xfrm>
          <a:off x="457200" y="1600200"/>
          <a:ext cx="8229599" cy="279913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037771"/>
                <a:gridCol w="1059543"/>
                <a:gridCol w="1248229"/>
                <a:gridCol w="1219200"/>
                <a:gridCol w="1175657"/>
                <a:gridCol w="1103086"/>
                <a:gridCol w="1386113"/>
              </a:tblGrid>
              <a:tr h="765629">
                <a:tc gridSpan="7">
                  <a:txBody>
                    <a:bodyPr/>
                    <a:lstStyle/>
                    <a:p>
                      <a:r>
                        <a:rPr lang="en-US" dirty="0" smtClean="0"/>
                        <a:t>Mentees</a:t>
                      </a:r>
                      <a:r>
                        <a:rPr lang="en-US" baseline="0" dirty="0" smtClean="0"/>
                        <a:t> were asked to rate the following components on a scale of 1-5 with 5 being the best rating.  These are the cohort averages.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9230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Quality of mentor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Frequent support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</a:t>
                      </a:r>
                      <a:r>
                        <a:rPr lang="en-US" sz="1400" baseline="0" dirty="0" smtClean="0"/>
                        <a:t> program was organized 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 program was relevant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 program supported pedagogical</a:t>
                      </a:r>
                      <a:r>
                        <a:rPr lang="en-US" sz="1400" baseline="0" dirty="0" smtClean="0"/>
                        <a:t> needs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 program</a:t>
                      </a:r>
                      <a:r>
                        <a:rPr lang="en-US" sz="1400" baseline="0" dirty="0" smtClean="0"/>
                        <a:t> assisted in building and district protocols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Communication of program</a:t>
                      </a:r>
                      <a:r>
                        <a:rPr lang="en-US" sz="1400" baseline="0" dirty="0" smtClean="0"/>
                        <a:t> was clear.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904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1325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84766252"/>
              </p:ext>
            </p:extLst>
          </p:nvPr>
        </p:nvGraphicFramePr>
        <p:xfrm>
          <a:off x="457200" y="1600200"/>
          <a:ext cx="8229600" cy="3810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114800"/>
                <a:gridCol w="4114800"/>
              </a:tblGrid>
              <a:tr h="76200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Page</a:t>
                      </a:r>
                      <a:r>
                        <a:rPr lang="en-US" b="0" baseline="0" dirty="0" smtClean="0"/>
                        <a:t> 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District</a:t>
                      </a:r>
                      <a:r>
                        <a:rPr lang="en-US" b="0" baseline="0" dirty="0" smtClean="0"/>
                        <a:t> Profile</a:t>
                      </a:r>
                      <a:endParaRPr lang="en-US" b="0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 smtClean="0"/>
                        <a:t>Page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District Data</a:t>
                      </a:r>
                      <a:endParaRPr lang="en-US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 smtClean="0"/>
                        <a:t>Page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District Observation Insights</a:t>
                      </a:r>
                      <a:endParaRPr lang="en-US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 smtClean="0"/>
                        <a:t>Page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K-6 School Data</a:t>
                      </a:r>
                      <a:endParaRPr lang="en-US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 smtClean="0"/>
                        <a:t>Page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7-12 School Data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 Profile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038600" y="1600200"/>
          <a:ext cx="4800600" cy="451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321"/>
                <a:gridCol w="208327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Summative Evaluation Results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Number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Highly Effective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Effective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Partially Effective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Ineffective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District</a:t>
                      </a:r>
                      <a:r>
                        <a:rPr lang="en-US" b="1" baseline="0" dirty="0" smtClean="0"/>
                        <a:t> Component Data</a:t>
                      </a:r>
                      <a:endParaRPr lang="en-US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Mean</a:t>
                      </a:r>
                      <a:endParaRPr lang="en-US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Summative</a:t>
                      </a:r>
                      <a:r>
                        <a:rPr lang="en-US" baseline="0" dirty="0" smtClean="0"/>
                        <a:t> Rating Mean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Observation Mean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Growth Objective</a:t>
                      </a:r>
                      <a:r>
                        <a:rPr lang="en-US" baseline="0" dirty="0" smtClean="0"/>
                        <a:t> Mean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Growth Percentile Mean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2 Buildings</a:t>
            </a:r>
          </a:p>
          <a:p>
            <a:pPr lvl="1"/>
            <a:r>
              <a:rPr lang="en-US" dirty="0" smtClean="0"/>
              <a:t>1 K-6</a:t>
            </a:r>
          </a:p>
          <a:p>
            <a:pPr lvl="1"/>
            <a:r>
              <a:rPr lang="en-US" dirty="0" smtClean="0"/>
              <a:t>1 7-12</a:t>
            </a:r>
          </a:p>
          <a:p>
            <a:r>
              <a:rPr lang="en-US" dirty="0" smtClean="0"/>
              <a:t>260 Educators</a:t>
            </a:r>
          </a:p>
          <a:p>
            <a:r>
              <a:rPr lang="en-US" dirty="0" smtClean="0"/>
              <a:t>3 Administrators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 Data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57200" y="1122403"/>
          <a:ext cx="4038600" cy="2392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19300"/>
                <a:gridCol w="20193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Summative Rating</a:t>
                      </a:r>
                      <a:r>
                        <a:rPr lang="en-US" baseline="0" dirty="0" smtClean="0"/>
                        <a:t> by Years of Experience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Years of Experience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Summative Rating Mean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1-4 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5-10 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2.91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10+ 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2.93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648200" y="1122403"/>
          <a:ext cx="4038600" cy="2392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19300"/>
                <a:gridCol w="20193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Summative Rating Mean by Administrator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Administrator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Summative Rating Mean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Admin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Admin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Admin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24400" y="3730171"/>
            <a:ext cx="4114800" cy="19082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“Teachers were able to see that  evaluators were  consistent with ratings, and that added more value to what we had to say. It was important for them </a:t>
            </a:r>
          </a:p>
          <a:p>
            <a:r>
              <a:rPr lang="en-US" dirty="0" smtClean="0"/>
              <a:t>to see that we were consistent.”</a:t>
            </a:r>
          </a:p>
          <a:p>
            <a:pPr algn="r"/>
            <a:r>
              <a:rPr lang="en-US" sz="1200" dirty="0" smtClean="0"/>
              <a:t>~Ms. </a:t>
            </a:r>
            <a:r>
              <a:rPr lang="en-US" sz="1200" dirty="0" err="1" smtClean="0"/>
              <a:t>Corie</a:t>
            </a:r>
            <a:r>
              <a:rPr lang="en-US" sz="1200" dirty="0" smtClean="0"/>
              <a:t> Gaylord, Assistant Principal</a:t>
            </a:r>
          </a:p>
          <a:p>
            <a:pPr algn="r"/>
            <a:r>
              <a:rPr lang="en-US" sz="1200" dirty="0" smtClean="0"/>
              <a:t>Montgomery High School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3730171"/>
            <a:ext cx="4038600" cy="24006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“We customize the district mentoring policy and personalize it to our school, considering anomalies of process and culture. The </a:t>
            </a:r>
            <a:r>
              <a:rPr lang="en-US" dirty="0" err="1" smtClean="0"/>
              <a:t>ScIP</a:t>
            </a:r>
            <a:r>
              <a:rPr lang="en-US" dirty="0" smtClean="0"/>
              <a:t> chunks information that new teachers need to know and </a:t>
            </a:r>
          </a:p>
          <a:p>
            <a:r>
              <a:rPr lang="en-US" dirty="0" smtClean="0"/>
              <a:t>communicates pieces of it on a monthly basis so that it is not overwhelming.”</a:t>
            </a:r>
          </a:p>
          <a:p>
            <a:pPr algn="r"/>
            <a:r>
              <a:rPr lang="en-US" sz="1200" dirty="0" smtClean="0"/>
              <a:t>~Dr. Linda </a:t>
            </a:r>
            <a:r>
              <a:rPr lang="en-US" sz="1200" dirty="0" err="1" smtClean="0"/>
              <a:t>Eno</a:t>
            </a:r>
            <a:r>
              <a:rPr lang="en-US" sz="1200" dirty="0" smtClean="0"/>
              <a:t>, Principal, Biotechnology </a:t>
            </a:r>
          </a:p>
          <a:p>
            <a:pPr algn="r"/>
            <a:r>
              <a:rPr lang="en-US" sz="1200" dirty="0" smtClean="0"/>
              <a:t>High School, Monmouth County Vocational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Highest and Lowest Observation Indicators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79550"/>
          <a:ext cx="82296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  <a:gridCol w="1905000"/>
              </a:tblGrid>
              <a:tr h="487680">
                <a:tc gridSpan="2"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Highest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Observation Instrument Elements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Professional Responsibilities (Domain Mean)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3.30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Demonstrating Flexibility and Responsiveness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2.87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Organizing Physical Space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2.85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Managing Classroom Procedures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2.81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487680">
                <a:tc gridSpan="2"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Lowest Observation Instrument Elements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Questioning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and Discussion Techniques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2.48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Knowledge of Students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2.47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Engaging Students in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Learning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2.44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Knowledge of Resources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2.43</a:t>
                      </a:r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K-6 School Data (Summative Mean = 2.88)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8760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Grade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Summative Mean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Observation Mean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SGO Mean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SGP Mean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2.41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2.93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Component Mean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2.90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2.80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3.37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2.81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K-6 Observation Data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01476308"/>
              </p:ext>
            </p:extLst>
          </p:nvPr>
        </p:nvGraphicFramePr>
        <p:xfrm>
          <a:off x="457200" y="1366838"/>
          <a:ext cx="8229600" cy="45457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138687"/>
                <a:gridCol w="1804152"/>
                <a:gridCol w="1922459"/>
                <a:gridCol w="1745001"/>
                <a:gridCol w="1619301"/>
              </a:tblGrid>
              <a:tr h="465345">
                <a:tc gridSpan="5">
                  <a:txBody>
                    <a:bodyPr/>
                    <a:lstStyle/>
                    <a:p>
                      <a:r>
                        <a:rPr lang="en-US" dirty="0" smtClean="0"/>
                        <a:t>Observation</a:t>
                      </a:r>
                      <a:r>
                        <a:rPr lang="en-US" baseline="0" dirty="0" smtClean="0"/>
                        <a:t> Indicator Data by Grade Level</a:t>
                      </a:r>
                      <a:endParaRPr lang="en-US" dirty="0"/>
                    </a:p>
                  </a:txBody>
                  <a:tcPr marL="186331" marR="186331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031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Questioning &amp; Discussion Mean</a:t>
                      </a:r>
                      <a:endParaRPr lang="en-US" sz="1600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Student</a:t>
                      </a:r>
                      <a:r>
                        <a:rPr lang="en-US" sz="1600" baseline="0" dirty="0" smtClean="0"/>
                        <a:t> Engagement Mean</a:t>
                      </a:r>
                      <a:endParaRPr lang="en-US" sz="1600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Knowledge of Resources  Mean</a:t>
                      </a:r>
                      <a:endParaRPr lang="en-US" sz="1600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Knowledge of Students Mean</a:t>
                      </a:r>
                      <a:endParaRPr lang="en-US" sz="1600" dirty="0"/>
                    </a:p>
                  </a:txBody>
                  <a:tcPr marL="186331" marR="186331"/>
                </a:tc>
              </a:tr>
              <a:tr h="465345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2.70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3.00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3.11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3.22</a:t>
                      </a:r>
                      <a:endParaRPr lang="en-US" dirty="0"/>
                    </a:p>
                  </a:txBody>
                  <a:tcPr marL="186331" marR="186331"/>
                </a:tc>
              </a:tr>
              <a:tr h="46534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2.88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2.98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2.85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2.93</a:t>
                      </a:r>
                      <a:endParaRPr lang="en-US" dirty="0"/>
                    </a:p>
                  </a:txBody>
                  <a:tcPr marL="186331" marR="186331"/>
                </a:tc>
              </a:tr>
              <a:tr h="465345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2.90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2.99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2.92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2.95</a:t>
                      </a:r>
                      <a:endParaRPr lang="en-US" dirty="0"/>
                    </a:p>
                  </a:txBody>
                  <a:tcPr marL="186331" marR="186331"/>
                </a:tc>
              </a:tr>
              <a:tr h="465345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2.89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3.01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2.92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3.02</a:t>
                      </a:r>
                      <a:endParaRPr lang="en-US" dirty="0"/>
                    </a:p>
                  </a:txBody>
                  <a:tcPr marL="186331" marR="186331"/>
                </a:tc>
              </a:tr>
              <a:tr h="465345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2.62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2.70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2.71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2.73</a:t>
                      </a:r>
                      <a:endParaRPr lang="en-US" dirty="0"/>
                    </a:p>
                  </a:txBody>
                  <a:tcPr marL="186331" marR="186331"/>
                </a:tc>
              </a:tr>
              <a:tr h="465345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2.85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2.72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3.01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2.61</a:t>
                      </a:r>
                      <a:endParaRPr lang="en-US" dirty="0"/>
                    </a:p>
                  </a:txBody>
                  <a:tcPr marL="186331" marR="186331"/>
                </a:tc>
              </a:tr>
              <a:tr h="465345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3.00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2.75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2.85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2.85</a:t>
                      </a:r>
                      <a:endParaRPr lang="en-US" dirty="0"/>
                    </a:p>
                  </a:txBody>
                  <a:tcPr marL="186331" marR="18633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54010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K-6 Observation Data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2925631"/>
              </p:ext>
            </p:extLst>
          </p:nvPr>
        </p:nvGraphicFramePr>
        <p:xfrm>
          <a:off x="457200" y="1600200"/>
          <a:ext cx="8229600" cy="437674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400629"/>
                <a:gridCol w="1799771"/>
                <a:gridCol w="1737360"/>
                <a:gridCol w="1645920"/>
                <a:gridCol w="1645920"/>
              </a:tblGrid>
              <a:tr h="490267">
                <a:tc gridSpan="5">
                  <a:txBody>
                    <a:bodyPr/>
                    <a:lstStyle/>
                    <a:p>
                      <a:r>
                        <a:rPr lang="en-US" dirty="0" smtClean="0"/>
                        <a:t>Evaluation</a:t>
                      </a:r>
                      <a:r>
                        <a:rPr lang="en-US" baseline="0" dirty="0" smtClean="0"/>
                        <a:t> Results by Years Experience</a:t>
                      </a:r>
                      <a:endParaRPr lang="en-US" dirty="0"/>
                    </a:p>
                  </a:txBody>
                  <a:tcPr marL="186331" marR="186331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4621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Years/ Component</a:t>
                      </a:r>
                      <a:endParaRPr lang="en-US" sz="1600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Questioning &amp; Discussion Mean</a:t>
                      </a:r>
                      <a:endParaRPr lang="en-US" sz="1400" dirty="0"/>
                    </a:p>
                  </a:txBody>
                  <a:tcPr marL="379693" marR="379693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Student</a:t>
                      </a:r>
                      <a:r>
                        <a:rPr lang="en-US" sz="1400" baseline="0" dirty="0" smtClean="0"/>
                        <a:t> Engagement Mean</a:t>
                      </a:r>
                      <a:endParaRPr lang="en-US" sz="1400" dirty="0"/>
                    </a:p>
                  </a:txBody>
                  <a:tcPr marL="379693" marR="379693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Knowledge of Resources  Mean</a:t>
                      </a:r>
                      <a:endParaRPr lang="en-US" sz="1400" dirty="0"/>
                    </a:p>
                  </a:txBody>
                  <a:tcPr marL="379693" marR="379693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Knowledge of Students Mean</a:t>
                      </a:r>
                      <a:endParaRPr lang="en-US" sz="1400" dirty="0"/>
                    </a:p>
                  </a:txBody>
                  <a:tcPr marL="379693" marR="379693"/>
                </a:tc>
              </a:tr>
              <a:tr h="490267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2.60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2.78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2.60</a:t>
                      </a:r>
                      <a:endParaRPr lang="en-US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2.70</a:t>
                      </a:r>
                      <a:endParaRPr lang="en-US" dirty="0"/>
                    </a:p>
                  </a:txBody>
                  <a:tcPr marL="186331" marR="186331"/>
                </a:tc>
              </a:tr>
              <a:tr h="490267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2.77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2.66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2.69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2.74</a:t>
                      </a:r>
                      <a:endParaRPr lang="en-US" dirty="0"/>
                    </a:p>
                  </a:txBody>
                  <a:tcPr marL="186331" marR="186331"/>
                </a:tc>
              </a:tr>
              <a:tr h="490267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2.72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2.75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2.74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2.74</a:t>
                      </a:r>
                      <a:endParaRPr lang="en-US" dirty="0"/>
                    </a:p>
                  </a:txBody>
                  <a:tcPr marL="186331" marR="186331"/>
                </a:tc>
              </a:tr>
              <a:tr h="490267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2.82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2.78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2.89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2.92</a:t>
                      </a:r>
                      <a:endParaRPr lang="en-US" dirty="0"/>
                    </a:p>
                  </a:txBody>
                  <a:tcPr marL="186331" marR="186331"/>
                </a:tc>
              </a:tr>
              <a:tr h="490267">
                <a:tc>
                  <a:txBody>
                    <a:bodyPr/>
                    <a:lstStyle/>
                    <a:p>
                      <a:r>
                        <a:rPr lang="en-US" dirty="0" smtClean="0"/>
                        <a:t>5-10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2.89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2.90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3.01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2.87</a:t>
                      </a:r>
                      <a:endParaRPr lang="en-US" dirty="0"/>
                    </a:p>
                  </a:txBody>
                  <a:tcPr marL="186331" marR="186331"/>
                </a:tc>
              </a:tr>
              <a:tr h="490267">
                <a:tc>
                  <a:txBody>
                    <a:bodyPr/>
                    <a:lstStyle/>
                    <a:p>
                      <a:r>
                        <a:rPr lang="en-US" dirty="0" smtClean="0"/>
                        <a:t>10+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2.82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2.93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3.20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2.94</a:t>
                      </a:r>
                      <a:endParaRPr lang="en-US" dirty="0"/>
                    </a:p>
                  </a:txBody>
                  <a:tcPr marL="186331" marR="18633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80192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K-6 Mentorship Program Survey Results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47203547"/>
              </p:ext>
            </p:extLst>
          </p:nvPr>
        </p:nvGraphicFramePr>
        <p:xfrm>
          <a:off x="457200" y="1600200"/>
          <a:ext cx="8229599" cy="279913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037771"/>
                <a:gridCol w="1059543"/>
                <a:gridCol w="1248229"/>
                <a:gridCol w="1219200"/>
                <a:gridCol w="1175657"/>
                <a:gridCol w="1103086"/>
                <a:gridCol w="1386113"/>
              </a:tblGrid>
              <a:tr h="765629">
                <a:tc gridSpan="7">
                  <a:txBody>
                    <a:bodyPr/>
                    <a:lstStyle/>
                    <a:p>
                      <a:r>
                        <a:rPr lang="en-US" dirty="0" smtClean="0"/>
                        <a:t>Mentees</a:t>
                      </a:r>
                      <a:r>
                        <a:rPr lang="en-US" baseline="0" dirty="0" smtClean="0"/>
                        <a:t> were asked to rate the following components on a scale of 1-5 with 5 being the best rating.  These are the cohort averages.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9230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Quality of mentor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Frequent support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</a:t>
                      </a:r>
                      <a:r>
                        <a:rPr lang="en-US" sz="1400" baseline="0" dirty="0" smtClean="0"/>
                        <a:t> program was organized 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 program was relevant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 program supported pedagogical</a:t>
                      </a:r>
                      <a:r>
                        <a:rPr lang="en-US" sz="1400" baseline="0" dirty="0" smtClean="0"/>
                        <a:t> needs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 program</a:t>
                      </a:r>
                      <a:r>
                        <a:rPr lang="en-US" sz="1400" baseline="0" dirty="0" smtClean="0"/>
                        <a:t> assisted in building and district protocols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Communication of program</a:t>
                      </a:r>
                      <a:r>
                        <a:rPr lang="en-US" sz="1400" baseline="0" dirty="0" smtClean="0"/>
                        <a:t> was clear.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904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01272028"/>
      </p:ext>
    </p:extLst>
  </p:cSld>
  <p:clrMapOvr>
    <a:masterClrMapping/>
  </p:clrMapOvr>
</p:sld>
</file>

<file path=ppt/theme/theme1.xml><?xml version="1.0" encoding="utf-8"?>
<a:theme xmlns:a="http://schemas.openxmlformats.org/drawingml/2006/main" name="NJ-2">
  <a:themeElements>
    <a:clrScheme name="Custom 21">
      <a:dk1>
        <a:sysClr val="windowText" lastClr="000000"/>
      </a:dk1>
      <a:lt1>
        <a:sysClr val="window" lastClr="FFFFFF"/>
      </a:lt1>
      <a:dk2>
        <a:srgbClr val="214189"/>
      </a:dk2>
      <a:lt2>
        <a:srgbClr val="EEECE1"/>
      </a:lt2>
      <a:accent1>
        <a:srgbClr val="5075BB"/>
      </a:accent1>
      <a:accent2>
        <a:srgbClr val="213363"/>
      </a:accent2>
      <a:accent3>
        <a:srgbClr val="6B72A3"/>
      </a:accent3>
      <a:accent4>
        <a:srgbClr val="005485"/>
      </a:accent4>
      <a:accent5>
        <a:srgbClr val="F89C15"/>
      </a:accent5>
      <a:accent6>
        <a:srgbClr val="1F2F7A"/>
      </a:accent6>
      <a:hlink>
        <a:srgbClr val="203263"/>
      </a:hlink>
      <a:folHlink>
        <a:srgbClr val="EC4A1B"/>
      </a:folHlink>
    </a:clrScheme>
    <a:fontScheme name="Trek">
      <a:majorFont>
        <a:latin typeface="Franklin Gothic Medium"/>
        <a:ea typeface=""/>
        <a:cs typeface=""/>
        <a:font script="Jpan" typeface="ヒラギノ角ゴ Pro W6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ＭＳ Ｐゴシック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31461</TotalTime>
  <Words>881</Words>
  <Application>Microsoft Office PowerPoint</Application>
  <PresentationFormat>On-screen Show (4:3)</PresentationFormat>
  <Paragraphs>393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NJ-2</vt:lpstr>
      <vt:lpstr>ScIP Workshop Data Resource</vt:lpstr>
      <vt:lpstr>Table of Contents</vt:lpstr>
      <vt:lpstr>District Profile</vt:lpstr>
      <vt:lpstr>District Data</vt:lpstr>
      <vt:lpstr>Highest and Lowest Observation Indicators</vt:lpstr>
      <vt:lpstr>K-6 School Data (Summative Mean = 2.88)</vt:lpstr>
      <vt:lpstr>K-6 Observation Data</vt:lpstr>
      <vt:lpstr>K-6 Observation Data</vt:lpstr>
      <vt:lpstr>K-6 Mentorship Program Survey Results</vt:lpstr>
      <vt:lpstr>7-12 School Data (Summative Mean = 2.93)</vt:lpstr>
      <vt:lpstr>7-12 Observation Data (By Department)</vt:lpstr>
      <vt:lpstr>7-12 Observation Data</vt:lpstr>
      <vt:lpstr>7-12 Mentorship Program Survey Results</vt:lpstr>
    </vt:vector>
  </TitlesOfParts>
  <Company>KSA-Plus Communications,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Kathy  Ames</dc:creator>
  <cp:lastModifiedBy>afitzpat</cp:lastModifiedBy>
  <cp:revision>483</cp:revision>
  <cp:lastPrinted>2013-03-04T21:03:25Z</cp:lastPrinted>
  <dcterms:created xsi:type="dcterms:W3CDTF">2013-03-05T23:43:26Z</dcterms:created>
  <dcterms:modified xsi:type="dcterms:W3CDTF">2014-10-06T16:01:11Z</dcterms:modified>
</cp:coreProperties>
</file>