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3"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26" r:id="rId21"/>
    <p:sldId id="327" r:id="rId22"/>
    <p:sldId id="328" r:id="rId23"/>
    <p:sldId id="329" r:id="rId24"/>
    <p:sldId id="330" r:id="rId25"/>
    <p:sldId id="331" r:id="rId26"/>
    <p:sldId id="332" r:id="rId27"/>
    <p:sldId id="333" r:id="rId28"/>
    <p:sldId id="275" r:id="rId29"/>
    <p:sldId id="324" r:id="rId30"/>
    <p:sldId id="277" r:id="rId31"/>
    <p:sldId id="359"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323" r:id="rId46"/>
    <p:sldId id="292" r:id="rId47"/>
    <p:sldId id="334" r:id="rId48"/>
    <p:sldId id="335" r:id="rId49"/>
    <p:sldId id="336" r:id="rId50"/>
    <p:sldId id="296" r:id="rId51"/>
    <p:sldId id="297" r:id="rId52"/>
    <p:sldId id="298" r:id="rId53"/>
    <p:sldId id="299" r:id="rId54"/>
    <p:sldId id="300" r:id="rId55"/>
    <p:sldId id="337" r:id="rId56"/>
    <p:sldId id="302" r:id="rId57"/>
    <p:sldId id="360" r:id="rId58"/>
    <p:sldId id="338" r:id="rId59"/>
    <p:sldId id="339" r:id="rId60"/>
    <p:sldId id="340" r:id="rId61"/>
    <p:sldId id="341" r:id="rId62"/>
    <p:sldId id="307" r:id="rId63"/>
    <p:sldId id="308" r:id="rId64"/>
    <p:sldId id="309" r:id="rId65"/>
    <p:sldId id="342" r:id="rId66"/>
    <p:sldId id="311" r:id="rId67"/>
    <p:sldId id="312" r:id="rId68"/>
    <p:sldId id="313" r:id="rId69"/>
    <p:sldId id="343" r:id="rId70"/>
    <p:sldId id="344" r:id="rId71"/>
    <p:sldId id="322" r:id="rId72"/>
    <p:sldId id="318" r:id="rId73"/>
    <p:sldId id="317" r:id="rId74"/>
    <p:sldId id="319" r:id="rId75"/>
    <p:sldId id="320" r:id="rId76"/>
  </p:sldIdLst>
  <p:sldSz cx="9144000" cy="6858000" type="screen4x3"/>
  <p:notesSz cx="7023100" cy="9309100"/>
  <p:embeddedFontLst>
    <p:embeddedFont>
      <p:font typeface="Franklin Gothic Medium" pitchFamily="34" charset="0"/>
      <p:regular r:id="rId78"/>
      <p:italic r:id="rId79"/>
    </p:embeddedFont>
    <p:embeddedFont>
      <p:font typeface="Franklin Gothic Book" pitchFamily="34" charset="0"/>
      <p:regular r:id="rId80"/>
      <p:italic r:id="rId81"/>
    </p:embeddedFont>
    <p:embeddedFont>
      <p:font typeface="Calibri" pitchFamily="34" charset="0"/>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A9797300-D537-4111-B57C-96F7D42C1E4A}">
  <a:tblStyle styleId="{A9797300-D537-4111-B57C-96F7D42C1E4A}" styleName="Table_0">
    <a:wholeTbl>
      <a:tcTxStyle b="off" i="off">
        <a:font>
          <a:latin typeface="Franklin Gothic Book"/>
          <a:ea typeface="Franklin Gothic Book"/>
          <a:cs typeface="Franklin Gothic Book"/>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9525" cap="flat" cmpd="sng">
              <a:solidFill>
                <a:srgbClr val="000000">
                  <a:alpha val="0"/>
                </a:srgbClr>
              </a:solidFill>
              <a:prstDash val="solid"/>
              <a:round/>
              <a:headEnd type="none" w="med" len="med"/>
              <a:tailEnd type="none" w="med" len="med"/>
            </a:ln>
          </a:top>
          <a:bottom>
            <a:ln w="9525" cap="flat" cmpd="sng">
              <a:solidFill>
                <a:srgbClr val="000000">
                  <a:alpha val="0"/>
                </a:srgbClr>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tblStyle>
  <a:tblStyle styleId="{0A034E98-80A6-432C-8700-299F4A4B0AC6}" styleName="Table_1">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FF2F8"/>
          </a:solidFill>
        </a:fill>
      </a:tcStyle>
    </a:wholeTbl>
    <a:band1H>
      <a:tcStyle>
        <a:tcBdr/>
        <a:fill>
          <a:solidFill>
            <a:srgbClr val="DBE3F1"/>
          </a:solidFill>
        </a:fill>
      </a:tcStyle>
    </a:band1H>
    <a:band1V>
      <a:tcStyle>
        <a:tcBdr/>
        <a:fill>
          <a:solidFill>
            <a:srgbClr val="DBE3F1"/>
          </a:solidFill>
        </a:fill>
      </a:tcStyle>
    </a:band1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78A24E48-6F42-4587-8F58-16C08493C695}" styleName="Table_2"/>
  <a:tblStyle styleId="{5860B3FC-4D30-4232-993D-D010B6994421}" styleName="Table_3">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68" autoAdjust="0"/>
  </p:normalViewPr>
  <p:slideViewPr>
    <p:cSldViewPr>
      <p:cViewPr varScale="1">
        <p:scale>
          <a:sx n="85" d="100"/>
          <a:sy n="85" d="100"/>
        </p:scale>
        <p:origin x="-23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7.fntdata"/><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2.fntdata"/><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5.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00B21-689C-43E0-AFB5-09668610D8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CC4A586-C239-4509-A3FB-45FDF39C8BA1}">
      <dgm:prSet phldrT="[Text]"/>
      <dgm:spPr/>
      <dgm:t>
        <a:bodyPr/>
        <a:lstStyle/>
        <a:p>
          <a:r>
            <a:rPr lang="en-US" dirty="0" smtClean="0"/>
            <a:t>What is the teacher doing?</a:t>
          </a:r>
          <a:endParaRPr lang="en-US" dirty="0"/>
        </a:p>
      </dgm:t>
    </dgm:pt>
    <dgm:pt modelId="{4F0EC69B-2FD5-433C-BE16-A36CE5B3444A}" type="parTrans" cxnId="{46078DAA-6203-4D10-AD8F-CA0108A701C7}">
      <dgm:prSet/>
      <dgm:spPr/>
      <dgm:t>
        <a:bodyPr/>
        <a:lstStyle/>
        <a:p>
          <a:endParaRPr lang="en-US"/>
        </a:p>
      </dgm:t>
    </dgm:pt>
    <dgm:pt modelId="{1A436F7A-BF37-4651-91C7-D71D06D1AAA9}" type="sibTrans" cxnId="{46078DAA-6203-4D10-AD8F-CA0108A701C7}">
      <dgm:prSet/>
      <dgm:spPr/>
      <dgm:t>
        <a:bodyPr/>
        <a:lstStyle/>
        <a:p>
          <a:endParaRPr lang="en-US"/>
        </a:p>
      </dgm:t>
    </dgm:pt>
    <dgm:pt modelId="{2851C092-5599-4459-B87A-560DCC3A352D}">
      <dgm:prSet phldrT="[Text]"/>
      <dgm:spPr/>
      <dgm:t>
        <a:bodyPr/>
        <a:lstStyle/>
        <a:p>
          <a:r>
            <a:rPr lang="en-US" dirty="0" smtClean="0"/>
            <a:t>What are the students doing?</a:t>
          </a:r>
          <a:endParaRPr lang="en-US" dirty="0"/>
        </a:p>
      </dgm:t>
    </dgm:pt>
    <dgm:pt modelId="{D946688C-F1C5-4242-909F-36DC699917A8}" type="parTrans" cxnId="{B0E1D17E-5543-44D4-9F2D-889C343F70D9}">
      <dgm:prSet/>
      <dgm:spPr/>
      <dgm:t>
        <a:bodyPr/>
        <a:lstStyle/>
        <a:p>
          <a:endParaRPr lang="en-US"/>
        </a:p>
      </dgm:t>
    </dgm:pt>
    <dgm:pt modelId="{211CDC1F-2D09-4A8E-AB8F-846A5FB4616A}" type="sibTrans" cxnId="{B0E1D17E-5543-44D4-9F2D-889C343F70D9}">
      <dgm:prSet/>
      <dgm:spPr/>
      <dgm:t>
        <a:bodyPr/>
        <a:lstStyle/>
        <a:p>
          <a:endParaRPr lang="en-US"/>
        </a:p>
      </dgm:t>
    </dgm:pt>
    <dgm:pt modelId="{E2DBFFC0-7D59-4DA7-9350-7AC6AFA5B6ED}">
      <dgm:prSet phldrT="[Text]"/>
      <dgm:spPr/>
      <dgm:t>
        <a:bodyPr/>
        <a:lstStyle/>
        <a:p>
          <a:r>
            <a:rPr lang="en-US" dirty="0" smtClean="0"/>
            <a:t>What else do you notice? (materials, resources, use of space and time, etc.)</a:t>
          </a:r>
          <a:endParaRPr lang="en-US" dirty="0"/>
        </a:p>
      </dgm:t>
    </dgm:pt>
    <dgm:pt modelId="{9D9AC2D2-87A5-48DB-A757-D35A5E951C3B}" type="parTrans" cxnId="{82DC8A84-9314-4CE6-B7E0-06D60841595F}">
      <dgm:prSet/>
      <dgm:spPr/>
      <dgm:t>
        <a:bodyPr/>
        <a:lstStyle/>
        <a:p>
          <a:endParaRPr lang="en-US"/>
        </a:p>
      </dgm:t>
    </dgm:pt>
    <dgm:pt modelId="{43BC1DD1-351F-4916-9745-96A3590F8A4E}" type="sibTrans" cxnId="{82DC8A84-9314-4CE6-B7E0-06D60841595F}">
      <dgm:prSet/>
      <dgm:spPr/>
      <dgm:t>
        <a:bodyPr/>
        <a:lstStyle/>
        <a:p>
          <a:endParaRPr lang="en-US"/>
        </a:p>
      </dgm:t>
    </dgm:pt>
    <dgm:pt modelId="{FE46755C-9502-40DA-9D6E-EF2D84968B19}">
      <dgm:prSet phldrT="[Text]"/>
      <dgm:spPr/>
      <dgm:t>
        <a:bodyPr/>
        <a:lstStyle/>
        <a:p>
          <a:endParaRPr lang="en-US" dirty="0"/>
        </a:p>
      </dgm:t>
    </dgm:pt>
    <dgm:pt modelId="{1C61358F-B5D2-45C3-9766-B789BD0AA494}" type="parTrans" cxnId="{A546FF34-68B8-4F41-8A84-0F9D007D5ACE}">
      <dgm:prSet/>
      <dgm:spPr/>
      <dgm:t>
        <a:bodyPr/>
        <a:lstStyle/>
        <a:p>
          <a:endParaRPr lang="en-US"/>
        </a:p>
      </dgm:t>
    </dgm:pt>
    <dgm:pt modelId="{242D6166-FE5D-4C94-A625-0582B63C1EE0}" type="sibTrans" cxnId="{A546FF34-68B8-4F41-8A84-0F9D007D5ACE}">
      <dgm:prSet/>
      <dgm:spPr/>
      <dgm:t>
        <a:bodyPr/>
        <a:lstStyle/>
        <a:p>
          <a:endParaRPr lang="en-US"/>
        </a:p>
      </dgm:t>
    </dgm:pt>
    <dgm:pt modelId="{9DD0AC82-473C-4816-BACC-ECA13006DF47}">
      <dgm:prSet phldrT="[Text]"/>
      <dgm:spPr/>
      <dgm:t>
        <a:bodyPr/>
        <a:lstStyle/>
        <a:p>
          <a:endParaRPr lang="en-US" dirty="0"/>
        </a:p>
      </dgm:t>
    </dgm:pt>
    <dgm:pt modelId="{3A913FB8-D3D4-4572-8A19-3D49314010A3}" type="parTrans" cxnId="{503E56DE-4100-4D1A-AFCE-173BEAD60F43}">
      <dgm:prSet/>
      <dgm:spPr/>
      <dgm:t>
        <a:bodyPr/>
        <a:lstStyle/>
        <a:p>
          <a:endParaRPr lang="en-US"/>
        </a:p>
      </dgm:t>
    </dgm:pt>
    <dgm:pt modelId="{CDAB077C-9DE4-4776-9363-010E00F6017A}" type="sibTrans" cxnId="{503E56DE-4100-4D1A-AFCE-173BEAD60F43}">
      <dgm:prSet/>
      <dgm:spPr/>
      <dgm:t>
        <a:bodyPr/>
        <a:lstStyle/>
        <a:p>
          <a:endParaRPr lang="en-US"/>
        </a:p>
      </dgm:t>
    </dgm:pt>
    <dgm:pt modelId="{FE34FC2E-9AA9-49B6-8EE8-C216A432BF9D}">
      <dgm:prSet phldrT="[Text]"/>
      <dgm:spPr/>
      <dgm:t>
        <a:bodyPr/>
        <a:lstStyle/>
        <a:p>
          <a:endParaRPr lang="en-US" dirty="0"/>
        </a:p>
      </dgm:t>
    </dgm:pt>
    <dgm:pt modelId="{DA1134D7-2088-4563-B59A-058BBC8F2603}" type="parTrans" cxnId="{42063BE5-DB95-4E50-8D3B-7B8BD1BDC195}">
      <dgm:prSet/>
      <dgm:spPr/>
      <dgm:t>
        <a:bodyPr/>
        <a:lstStyle/>
        <a:p>
          <a:endParaRPr lang="en-US"/>
        </a:p>
      </dgm:t>
    </dgm:pt>
    <dgm:pt modelId="{B0AC1028-7768-4B77-A9C6-099D3AA01E72}" type="sibTrans" cxnId="{42063BE5-DB95-4E50-8D3B-7B8BD1BDC195}">
      <dgm:prSet/>
      <dgm:spPr/>
      <dgm:t>
        <a:bodyPr/>
        <a:lstStyle/>
        <a:p>
          <a:endParaRPr lang="en-US"/>
        </a:p>
      </dgm:t>
    </dgm:pt>
    <dgm:pt modelId="{B2D31804-CF92-497D-9F68-2B6F42965499}">
      <dgm:prSet phldrT="[Text]"/>
      <dgm:spPr/>
      <dgm:t>
        <a:bodyPr/>
        <a:lstStyle/>
        <a:p>
          <a:endParaRPr lang="en-US" dirty="0"/>
        </a:p>
      </dgm:t>
    </dgm:pt>
    <dgm:pt modelId="{A6E8486A-811A-45E5-A559-4090FEE9700B}" type="parTrans" cxnId="{CDB644F8-542C-456C-B156-F473D3F293B4}">
      <dgm:prSet/>
      <dgm:spPr/>
      <dgm:t>
        <a:bodyPr/>
        <a:lstStyle/>
        <a:p>
          <a:endParaRPr lang="en-US"/>
        </a:p>
      </dgm:t>
    </dgm:pt>
    <dgm:pt modelId="{AB771738-E54D-473E-A427-E8D6912051F0}" type="sibTrans" cxnId="{CDB644F8-542C-456C-B156-F473D3F293B4}">
      <dgm:prSet/>
      <dgm:spPr/>
      <dgm:t>
        <a:bodyPr/>
        <a:lstStyle/>
        <a:p>
          <a:endParaRPr lang="en-US"/>
        </a:p>
      </dgm:t>
    </dgm:pt>
    <dgm:pt modelId="{7E256053-F8FF-4DBF-A3D9-264568B8017E}">
      <dgm:prSet phldrT="[Text]"/>
      <dgm:spPr/>
      <dgm:t>
        <a:bodyPr/>
        <a:lstStyle/>
        <a:p>
          <a:endParaRPr lang="en-US" dirty="0"/>
        </a:p>
      </dgm:t>
    </dgm:pt>
    <dgm:pt modelId="{F59A0C06-1EFC-4D81-BEB0-0A3A88E44137}" type="parTrans" cxnId="{3FC0BF34-6853-4E40-9B75-66297810780B}">
      <dgm:prSet/>
      <dgm:spPr/>
      <dgm:t>
        <a:bodyPr/>
        <a:lstStyle/>
        <a:p>
          <a:endParaRPr lang="en-US"/>
        </a:p>
      </dgm:t>
    </dgm:pt>
    <dgm:pt modelId="{BEB930FB-89D2-4C9E-8D40-50B750ED9BB6}" type="sibTrans" cxnId="{3FC0BF34-6853-4E40-9B75-66297810780B}">
      <dgm:prSet/>
      <dgm:spPr/>
      <dgm:t>
        <a:bodyPr/>
        <a:lstStyle/>
        <a:p>
          <a:endParaRPr lang="en-US"/>
        </a:p>
      </dgm:t>
    </dgm:pt>
    <dgm:pt modelId="{520FE205-F194-406D-A3AC-DA0CE60557A5}" type="pres">
      <dgm:prSet presAssocID="{E6800B21-689C-43E0-AFB5-09668610D86C}" presName="Name0" presStyleCnt="0">
        <dgm:presLayoutVars>
          <dgm:dir/>
          <dgm:animLvl val="lvl"/>
          <dgm:resizeHandles val="exact"/>
        </dgm:presLayoutVars>
      </dgm:prSet>
      <dgm:spPr/>
      <dgm:t>
        <a:bodyPr/>
        <a:lstStyle/>
        <a:p>
          <a:endParaRPr lang="en-US"/>
        </a:p>
      </dgm:t>
    </dgm:pt>
    <dgm:pt modelId="{A2AFF881-0656-457E-99A0-6BD53A87DFAC}" type="pres">
      <dgm:prSet presAssocID="{3CC4A586-C239-4509-A3FB-45FDF39C8BA1}" presName="composite" presStyleCnt="0"/>
      <dgm:spPr/>
    </dgm:pt>
    <dgm:pt modelId="{05B851A7-2F49-4A98-B946-02338ED59276}" type="pres">
      <dgm:prSet presAssocID="{3CC4A586-C239-4509-A3FB-45FDF39C8BA1}" presName="parTx" presStyleLbl="alignNode1" presStyleIdx="0" presStyleCnt="3">
        <dgm:presLayoutVars>
          <dgm:chMax val="0"/>
          <dgm:chPref val="0"/>
          <dgm:bulletEnabled val="1"/>
        </dgm:presLayoutVars>
      </dgm:prSet>
      <dgm:spPr/>
      <dgm:t>
        <a:bodyPr/>
        <a:lstStyle/>
        <a:p>
          <a:endParaRPr lang="en-US"/>
        </a:p>
      </dgm:t>
    </dgm:pt>
    <dgm:pt modelId="{27271388-0C41-4B96-BD9F-EB0EA547CC94}" type="pres">
      <dgm:prSet presAssocID="{3CC4A586-C239-4509-A3FB-45FDF39C8BA1}" presName="desTx" presStyleLbl="alignAccFollowNode1" presStyleIdx="0" presStyleCnt="3">
        <dgm:presLayoutVars>
          <dgm:bulletEnabled val="1"/>
        </dgm:presLayoutVars>
      </dgm:prSet>
      <dgm:spPr/>
      <dgm:t>
        <a:bodyPr/>
        <a:lstStyle/>
        <a:p>
          <a:endParaRPr lang="en-US"/>
        </a:p>
      </dgm:t>
    </dgm:pt>
    <dgm:pt modelId="{5275BF51-41F4-4CA4-8F1E-A84EA6FA8507}" type="pres">
      <dgm:prSet presAssocID="{1A436F7A-BF37-4651-91C7-D71D06D1AAA9}" presName="space" presStyleCnt="0"/>
      <dgm:spPr/>
    </dgm:pt>
    <dgm:pt modelId="{7D620927-6921-49D0-9760-CB2930836E6B}" type="pres">
      <dgm:prSet presAssocID="{2851C092-5599-4459-B87A-560DCC3A352D}" presName="composite" presStyleCnt="0"/>
      <dgm:spPr/>
    </dgm:pt>
    <dgm:pt modelId="{6E2A853C-25E3-4FF5-B647-2F1B550F33F6}" type="pres">
      <dgm:prSet presAssocID="{2851C092-5599-4459-B87A-560DCC3A352D}" presName="parTx" presStyleLbl="alignNode1" presStyleIdx="1" presStyleCnt="3">
        <dgm:presLayoutVars>
          <dgm:chMax val="0"/>
          <dgm:chPref val="0"/>
          <dgm:bulletEnabled val="1"/>
        </dgm:presLayoutVars>
      </dgm:prSet>
      <dgm:spPr/>
      <dgm:t>
        <a:bodyPr/>
        <a:lstStyle/>
        <a:p>
          <a:endParaRPr lang="en-US"/>
        </a:p>
      </dgm:t>
    </dgm:pt>
    <dgm:pt modelId="{41FFC374-82BA-49BD-98D2-49303A8C90C9}" type="pres">
      <dgm:prSet presAssocID="{2851C092-5599-4459-B87A-560DCC3A352D}" presName="desTx" presStyleLbl="alignAccFollowNode1" presStyleIdx="1" presStyleCnt="3">
        <dgm:presLayoutVars>
          <dgm:bulletEnabled val="1"/>
        </dgm:presLayoutVars>
      </dgm:prSet>
      <dgm:spPr/>
      <dgm:t>
        <a:bodyPr/>
        <a:lstStyle/>
        <a:p>
          <a:endParaRPr lang="en-US"/>
        </a:p>
      </dgm:t>
    </dgm:pt>
    <dgm:pt modelId="{6E61C2DB-688B-420B-BAE1-04431CCBE541}" type="pres">
      <dgm:prSet presAssocID="{211CDC1F-2D09-4A8E-AB8F-846A5FB4616A}" presName="space" presStyleCnt="0"/>
      <dgm:spPr/>
    </dgm:pt>
    <dgm:pt modelId="{51CDCC3F-8FAA-492C-B301-B57FDCFF0F5E}" type="pres">
      <dgm:prSet presAssocID="{E2DBFFC0-7D59-4DA7-9350-7AC6AFA5B6ED}" presName="composite" presStyleCnt="0"/>
      <dgm:spPr/>
    </dgm:pt>
    <dgm:pt modelId="{5355C7B6-65F0-49E7-B052-7C5D509520B4}" type="pres">
      <dgm:prSet presAssocID="{E2DBFFC0-7D59-4DA7-9350-7AC6AFA5B6ED}" presName="parTx" presStyleLbl="alignNode1" presStyleIdx="2" presStyleCnt="3">
        <dgm:presLayoutVars>
          <dgm:chMax val="0"/>
          <dgm:chPref val="0"/>
          <dgm:bulletEnabled val="1"/>
        </dgm:presLayoutVars>
      </dgm:prSet>
      <dgm:spPr/>
      <dgm:t>
        <a:bodyPr/>
        <a:lstStyle/>
        <a:p>
          <a:endParaRPr lang="en-US"/>
        </a:p>
      </dgm:t>
    </dgm:pt>
    <dgm:pt modelId="{1919F22D-2496-44A8-BA20-FF54B8641BC2}" type="pres">
      <dgm:prSet presAssocID="{E2DBFFC0-7D59-4DA7-9350-7AC6AFA5B6ED}" presName="desTx" presStyleLbl="alignAccFollowNode1" presStyleIdx="2" presStyleCnt="3">
        <dgm:presLayoutVars>
          <dgm:bulletEnabled val="1"/>
        </dgm:presLayoutVars>
      </dgm:prSet>
      <dgm:spPr/>
      <dgm:t>
        <a:bodyPr/>
        <a:lstStyle/>
        <a:p>
          <a:endParaRPr lang="en-US"/>
        </a:p>
      </dgm:t>
    </dgm:pt>
  </dgm:ptLst>
  <dgm:cxnLst>
    <dgm:cxn modelId="{82DC8A84-9314-4CE6-B7E0-06D60841595F}" srcId="{E6800B21-689C-43E0-AFB5-09668610D86C}" destId="{E2DBFFC0-7D59-4DA7-9350-7AC6AFA5B6ED}" srcOrd="2" destOrd="0" parTransId="{9D9AC2D2-87A5-48DB-A757-D35A5E951C3B}" sibTransId="{43BC1DD1-351F-4916-9745-96A3590F8A4E}"/>
    <dgm:cxn modelId="{42063BE5-DB95-4E50-8D3B-7B8BD1BDC195}" srcId="{3CC4A586-C239-4509-A3FB-45FDF39C8BA1}" destId="{FE34FC2E-9AA9-49B6-8EE8-C216A432BF9D}" srcOrd="1" destOrd="0" parTransId="{DA1134D7-2088-4563-B59A-058BBC8F2603}" sibTransId="{B0AC1028-7768-4B77-A9C6-099D3AA01E72}"/>
    <dgm:cxn modelId="{B0E1D17E-5543-44D4-9F2D-889C343F70D9}" srcId="{E6800B21-689C-43E0-AFB5-09668610D86C}" destId="{2851C092-5599-4459-B87A-560DCC3A352D}" srcOrd="1" destOrd="0" parTransId="{D946688C-F1C5-4242-909F-36DC699917A8}" sibTransId="{211CDC1F-2D09-4A8E-AB8F-846A5FB4616A}"/>
    <dgm:cxn modelId="{A6A7DF53-ADCC-46D9-89A7-C847DF54EA2B}" type="presOf" srcId="{B2D31804-CF92-497D-9F68-2B6F42965499}" destId="{27271388-0C41-4B96-BD9F-EB0EA547CC94}" srcOrd="0" destOrd="2" presId="urn:microsoft.com/office/officeart/2005/8/layout/hList1"/>
    <dgm:cxn modelId="{CDB644F8-542C-456C-B156-F473D3F293B4}" srcId="{3CC4A586-C239-4509-A3FB-45FDF39C8BA1}" destId="{B2D31804-CF92-497D-9F68-2B6F42965499}" srcOrd="2" destOrd="0" parTransId="{A6E8486A-811A-45E5-A559-4090FEE9700B}" sibTransId="{AB771738-E54D-473E-A427-E8D6912051F0}"/>
    <dgm:cxn modelId="{6201DB3C-83CE-45FD-8497-96FABD3C930E}" type="presOf" srcId="{2851C092-5599-4459-B87A-560DCC3A352D}" destId="{6E2A853C-25E3-4FF5-B647-2F1B550F33F6}" srcOrd="0" destOrd="0" presId="urn:microsoft.com/office/officeart/2005/8/layout/hList1"/>
    <dgm:cxn modelId="{A546FF34-68B8-4F41-8A84-0F9D007D5ACE}" srcId="{3CC4A586-C239-4509-A3FB-45FDF39C8BA1}" destId="{FE46755C-9502-40DA-9D6E-EF2D84968B19}" srcOrd="4" destOrd="0" parTransId="{1C61358F-B5D2-45C3-9766-B789BD0AA494}" sibTransId="{242D6166-FE5D-4C94-A625-0582B63C1EE0}"/>
    <dgm:cxn modelId="{0DAEA57A-41E3-495D-A7B7-ABB3AC3B6585}" type="presOf" srcId="{7E256053-F8FF-4DBF-A3D9-264568B8017E}" destId="{27271388-0C41-4B96-BD9F-EB0EA547CC94}" srcOrd="0" destOrd="3" presId="urn:microsoft.com/office/officeart/2005/8/layout/hList1"/>
    <dgm:cxn modelId="{9AD5FE05-4F28-4CB0-AAC6-DEA7A9EC30A8}" type="presOf" srcId="{E6800B21-689C-43E0-AFB5-09668610D86C}" destId="{520FE205-F194-406D-A3AC-DA0CE60557A5}" srcOrd="0" destOrd="0" presId="urn:microsoft.com/office/officeart/2005/8/layout/hList1"/>
    <dgm:cxn modelId="{96E3B1DA-6812-4D7B-8F7D-CB70AB4F4072}" type="presOf" srcId="{E2DBFFC0-7D59-4DA7-9350-7AC6AFA5B6ED}" destId="{5355C7B6-65F0-49E7-B052-7C5D509520B4}" srcOrd="0" destOrd="0" presId="urn:microsoft.com/office/officeart/2005/8/layout/hList1"/>
    <dgm:cxn modelId="{3FC0BF34-6853-4E40-9B75-66297810780B}" srcId="{3CC4A586-C239-4509-A3FB-45FDF39C8BA1}" destId="{7E256053-F8FF-4DBF-A3D9-264568B8017E}" srcOrd="3" destOrd="0" parTransId="{F59A0C06-1EFC-4D81-BEB0-0A3A88E44137}" sibTransId="{BEB930FB-89D2-4C9E-8D40-50B750ED9BB6}"/>
    <dgm:cxn modelId="{D5AC4B22-E9A1-4F74-81A6-27C73927C640}" type="presOf" srcId="{FE46755C-9502-40DA-9D6E-EF2D84968B19}" destId="{27271388-0C41-4B96-BD9F-EB0EA547CC94}" srcOrd="0" destOrd="4" presId="urn:microsoft.com/office/officeart/2005/8/layout/hList1"/>
    <dgm:cxn modelId="{AC899DD7-53CB-4083-8C96-838D522EC52D}" type="presOf" srcId="{3CC4A586-C239-4509-A3FB-45FDF39C8BA1}" destId="{05B851A7-2F49-4A98-B946-02338ED59276}" srcOrd="0" destOrd="0" presId="urn:microsoft.com/office/officeart/2005/8/layout/hList1"/>
    <dgm:cxn modelId="{503E56DE-4100-4D1A-AFCE-173BEAD60F43}" srcId="{3CC4A586-C239-4509-A3FB-45FDF39C8BA1}" destId="{9DD0AC82-473C-4816-BACC-ECA13006DF47}" srcOrd="0" destOrd="0" parTransId="{3A913FB8-D3D4-4572-8A19-3D49314010A3}" sibTransId="{CDAB077C-9DE4-4776-9363-010E00F6017A}"/>
    <dgm:cxn modelId="{46078DAA-6203-4D10-AD8F-CA0108A701C7}" srcId="{E6800B21-689C-43E0-AFB5-09668610D86C}" destId="{3CC4A586-C239-4509-A3FB-45FDF39C8BA1}" srcOrd="0" destOrd="0" parTransId="{4F0EC69B-2FD5-433C-BE16-A36CE5B3444A}" sibTransId="{1A436F7A-BF37-4651-91C7-D71D06D1AAA9}"/>
    <dgm:cxn modelId="{8A33F6EB-9ECC-404B-AB59-27A47CC66637}" type="presOf" srcId="{9DD0AC82-473C-4816-BACC-ECA13006DF47}" destId="{27271388-0C41-4B96-BD9F-EB0EA547CC94}" srcOrd="0" destOrd="0" presId="urn:microsoft.com/office/officeart/2005/8/layout/hList1"/>
    <dgm:cxn modelId="{1C1D5637-0329-47DB-ABD2-2C8DC2C30F8A}" type="presOf" srcId="{FE34FC2E-9AA9-49B6-8EE8-C216A432BF9D}" destId="{27271388-0C41-4B96-BD9F-EB0EA547CC94}" srcOrd="0" destOrd="1" presId="urn:microsoft.com/office/officeart/2005/8/layout/hList1"/>
    <dgm:cxn modelId="{39E22618-1155-4753-ABCC-18257348058B}" type="presParOf" srcId="{520FE205-F194-406D-A3AC-DA0CE60557A5}" destId="{A2AFF881-0656-457E-99A0-6BD53A87DFAC}" srcOrd="0" destOrd="0" presId="urn:microsoft.com/office/officeart/2005/8/layout/hList1"/>
    <dgm:cxn modelId="{E53E4CBF-9820-4FB7-88B9-3931F226FC29}" type="presParOf" srcId="{A2AFF881-0656-457E-99A0-6BD53A87DFAC}" destId="{05B851A7-2F49-4A98-B946-02338ED59276}" srcOrd="0" destOrd="0" presId="urn:microsoft.com/office/officeart/2005/8/layout/hList1"/>
    <dgm:cxn modelId="{B77E89AC-FEC6-48D6-BE3E-3393245A4A92}" type="presParOf" srcId="{A2AFF881-0656-457E-99A0-6BD53A87DFAC}" destId="{27271388-0C41-4B96-BD9F-EB0EA547CC94}" srcOrd="1" destOrd="0" presId="urn:microsoft.com/office/officeart/2005/8/layout/hList1"/>
    <dgm:cxn modelId="{FDE2DD7A-D5A8-4EFA-BD5A-F1D83E5B865D}" type="presParOf" srcId="{520FE205-F194-406D-A3AC-DA0CE60557A5}" destId="{5275BF51-41F4-4CA4-8F1E-A84EA6FA8507}" srcOrd="1" destOrd="0" presId="urn:microsoft.com/office/officeart/2005/8/layout/hList1"/>
    <dgm:cxn modelId="{AA7E806A-D3B7-4A68-9C1D-FB1C67F4876B}" type="presParOf" srcId="{520FE205-F194-406D-A3AC-DA0CE60557A5}" destId="{7D620927-6921-49D0-9760-CB2930836E6B}" srcOrd="2" destOrd="0" presId="urn:microsoft.com/office/officeart/2005/8/layout/hList1"/>
    <dgm:cxn modelId="{ADDD05AD-8966-4335-9D40-048BEE2A6092}" type="presParOf" srcId="{7D620927-6921-49D0-9760-CB2930836E6B}" destId="{6E2A853C-25E3-4FF5-B647-2F1B550F33F6}" srcOrd="0" destOrd="0" presId="urn:microsoft.com/office/officeart/2005/8/layout/hList1"/>
    <dgm:cxn modelId="{6CDC054A-E848-4735-A3A1-D5D6F2D1BDE7}" type="presParOf" srcId="{7D620927-6921-49D0-9760-CB2930836E6B}" destId="{41FFC374-82BA-49BD-98D2-49303A8C90C9}" srcOrd="1" destOrd="0" presId="urn:microsoft.com/office/officeart/2005/8/layout/hList1"/>
    <dgm:cxn modelId="{DD8D4A5A-3B44-4B56-A723-A1E455A6C7CA}" type="presParOf" srcId="{520FE205-F194-406D-A3AC-DA0CE60557A5}" destId="{6E61C2DB-688B-420B-BAE1-04431CCBE541}" srcOrd="3" destOrd="0" presId="urn:microsoft.com/office/officeart/2005/8/layout/hList1"/>
    <dgm:cxn modelId="{2D139813-4401-4B93-826B-503DBE08BEBC}" type="presParOf" srcId="{520FE205-F194-406D-A3AC-DA0CE60557A5}" destId="{51CDCC3F-8FAA-492C-B301-B57FDCFF0F5E}" srcOrd="4" destOrd="0" presId="urn:microsoft.com/office/officeart/2005/8/layout/hList1"/>
    <dgm:cxn modelId="{126714AD-17F8-4F48-98E5-31D274B4ACD6}" type="presParOf" srcId="{51CDCC3F-8FAA-492C-B301-B57FDCFF0F5E}" destId="{5355C7B6-65F0-49E7-B052-7C5D509520B4}" srcOrd="0" destOrd="0" presId="urn:microsoft.com/office/officeart/2005/8/layout/hList1"/>
    <dgm:cxn modelId="{B32FD9FF-B51F-4779-A96B-6E8FE6A35131}" type="presParOf" srcId="{51CDCC3F-8FAA-492C-B301-B57FDCFF0F5E}" destId="{1919F22D-2496-44A8-BA20-FF54B8641BC2}"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B851A7-2F49-4A98-B946-02338ED59276}">
      <dsp:nvSpPr>
        <dsp:cNvPr id="0" name=""/>
        <dsp:cNvSpPr/>
      </dsp:nvSpPr>
      <dsp:spPr>
        <a:xfrm>
          <a:off x="2667" y="1176210"/>
          <a:ext cx="2600324" cy="8024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What is the teacher doing?</a:t>
          </a:r>
          <a:endParaRPr lang="en-US" sz="1700" kern="1200" dirty="0"/>
        </a:p>
      </dsp:txBody>
      <dsp:txXfrm>
        <a:off x="2667" y="1176210"/>
        <a:ext cx="2600324" cy="802498"/>
      </dsp:txXfrm>
    </dsp:sp>
    <dsp:sp modelId="{27271388-0C41-4B96-BD9F-EB0EA547CC94}">
      <dsp:nvSpPr>
        <dsp:cNvPr id="0" name=""/>
        <dsp:cNvSpPr/>
      </dsp:nvSpPr>
      <dsp:spPr>
        <a:xfrm>
          <a:off x="2667" y="1978709"/>
          <a:ext cx="2600324" cy="14932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endParaRPr lang="en-US" sz="1700" kern="1200" dirty="0"/>
        </a:p>
      </dsp:txBody>
      <dsp:txXfrm>
        <a:off x="2667" y="1978709"/>
        <a:ext cx="2600324" cy="1493279"/>
      </dsp:txXfrm>
    </dsp:sp>
    <dsp:sp modelId="{6E2A853C-25E3-4FF5-B647-2F1B550F33F6}">
      <dsp:nvSpPr>
        <dsp:cNvPr id="0" name=""/>
        <dsp:cNvSpPr/>
      </dsp:nvSpPr>
      <dsp:spPr>
        <a:xfrm>
          <a:off x="2967037" y="1176210"/>
          <a:ext cx="2600324" cy="8024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What are the students doing?</a:t>
          </a:r>
          <a:endParaRPr lang="en-US" sz="1700" kern="1200" dirty="0"/>
        </a:p>
      </dsp:txBody>
      <dsp:txXfrm>
        <a:off x="2967037" y="1176210"/>
        <a:ext cx="2600324" cy="802498"/>
      </dsp:txXfrm>
    </dsp:sp>
    <dsp:sp modelId="{41FFC374-82BA-49BD-98D2-49303A8C90C9}">
      <dsp:nvSpPr>
        <dsp:cNvPr id="0" name=""/>
        <dsp:cNvSpPr/>
      </dsp:nvSpPr>
      <dsp:spPr>
        <a:xfrm>
          <a:off x="2967037" y="1978709"/>
          <a:ext cx="2600324" cy="14932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55C7B6-65F0-49E7-B052-7C5D509520B4}">
      <dsp:nvSpPr>
        <dsp:cNvPr id="0" name=""/>
        <dsp:cNvSpPr/>
      </dsp:nvSpPr>
      <dsp:spPr>
        <a:xfrm>
          <a:off x="5931407" y="1176210"/>
          <a:ext cx="2600324" cy="80249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kern="1200" dirty="0" smtClean="0"/>
            <a:t>What else do you notice? (materials, resources, use of space and time, etc.)</a:t>
          </a:r>
          <a:endParaRPr lang="en-US" sz="1700" kern="1200" dirty="0"/>
        </a:p>
      </dsp:txBody>
      <dsp:txXfrm>
        <a:off x="5931407" y="1176210"/>
        <a:ext cx="2600324" cy="802498"/>
      </dsp:txXfrm>
    </dsp:sp>
    <dsp:sp modelId="{1919F22D-2496-44A8-BA20-FF54B8641BC2}">
      <dsp:nvSpPr>
        <dsp:cNvPr id="0" name=""/>
        <dsp:cNvSpPr/>
      </dsp:nvSpPr>
      <dsp:spPr>
        <a:xfrm>
          <a:off x="5931407" y="1978709"/>
          <a:ext cx="2600324" cy="14932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43237" cy="46513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978275" y="0"/>
            <a:ext cx="3043237" cy="465138"/>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675" y="4421187"/>
            <a:ext cx="5619750" cy="4189411"/>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42375"/>
            <a:ext cx="3043237" cy="465138"/>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13215081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ocs.google.com/document/d/1x1H6DDwOr0GXa74iu5uni-S_nLgqrNfjgV1s9o0pS3s/edit?usp=sharin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NWv1VdDeoRY"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csai-online.org/spotlight/assessment-design-toolkit"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docs.google.com/document/d/1BJWDAQ7d5wsD3PVexj4g8sYA1leXIz9x0M1EcyhuVas/edit?usp=sharing"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endParaRPr b="1" dirty="0">
              <a:solidFill>
                <a:srgbClr val="9900FF"/>
              </a:solidFill>
            </a:endParaRPr>
          </a:p>
          <a:p>
            <a:pPr marL="0" marR="0" lvl="0" indent="0" algn="l" rtl="0">
              <a:spcBef>
                <a:spcPts val="0"/>
              </a:spcBef>
              <a:spcAft>
                <a:spcPts val="0"/>
              </a:spcAft>
              <a:buSzPct val="25000"/>
              <a:buNone/>
            </a:pPr>
            <a:endParaRPr b="1" dirty="0">
              <a:solidFill>
                <a:srgbClr val="9900FF"/>
              </a:solidFill>
            </a:endParaRPr>
          </a:p>
        </p:txBody>
      </p:sp>
      <p:sp>
        <p:nvSpPr>
          <p:cNvPr id="142" name="Shape 142"/>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SzPct val="25000"/>
                <a:buNone/>
              </a:p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701675" y="4421187"/>
            <a:ext cx="5619900" cy="4189500"/>
          </a:xfrm>
          <a:prstGeom prst="rect">
            <a:avLst/>
          </a:prstGeom>
          <a:noFill/>
          <a:ln>
            <a:noFill/>
          </a:ln>
        </p:spPr>
        <p:txBody>
          <a:bodyPr lIns="93300" tIns="46650" rIns="93300" bIns="46650" anchor="t" anchorCtr="0">
            <a:noAutofit/>
          </a:bodyPr>
          <a:lstStyle/>
          <a:p>
            <a:pPr lvl="0" rtl="0">
              <a:spcBef>
                <a:spcPts val="400"/>
              </a:spcBef>
              <a:buNone/>
            </a:pPr>
            <a:endParaRPr>
              <a:solidFill>
                <a:srgbClr val="000000"/>
              </a:solidFill>
            </a:endParaRPr>
          </a:p>
        </p:txBody>
      </p:sp>
      <p:sp>
        <p:nvSpPr>
          <p:cNvPr id="248" name="Shape 248"/>
          <p:cNvSpPr txBox="1">
            <a:spLocks noGrp="1"/>
          </p:cNvSpPr>
          <p:nvPr>
            <p:ph type="sldNum" idx="12"/>
          </p:nvPr>
        </p:nvSpPr>
        <p:spPr>
          <a:xfrm>
            <a:off x="3978275" y="8842375"/>
            <a:ext cx="3043200" cy="465000"/>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702310" y="4421823"/>
            <a:ext cx="5618479" cy="4189094"/>
          </a:xfrm>
          <a:prstGeom prst="rect">
            <a:avLst/>
          </a:prstGeom>
          <a:noFill/>
          <a:ln>
            <a:noFill/>
          </a:ln>
        </p:spPr>
        <p:txBody>
          <a:bodyPr lIns="89700" tIns="89700" rIns="89700" bIns="89700" anchor="t" anchorCtr="0">
            <a:noAutofit/>
          </a:bodyPr>
          <a:lstStyle/>
          <a:p>
            <a:pPr marL="0" marR="0" lvl="0" indent="0" algn="l" rtl="0">
              <a:spcBef>
                <a:spcPts val="0"/>
              </a:spcBef>
              <a:spcAft>
                <a:spcPts val="0"/>
              </a:spcAft>
              <a:buClr>
                <a:schemeClr val="dk1"/>
              </a:buClr>
              <a:buSzPct val="25000"/>
              <a:buFont typeface="Calibri"/>
              <a:buNone/>
            </a:pPr>
            <a:endParaRPr b="1" dirty="0"/>
          </a:p>
        </p:txBody>
      </p:sp>
      <p:sp>
        <p:nvSpPr>
          <p:cNvPr id="255" name="Shape 255"/>
          <p:cNvSpPr>
            <a:spLocks noGrp="1" noRot="1" noChangeAspect="1"/>
          </p:cNvSpPr>
          <p:nvPr>
            <p:ph type="sldImg" idx="2"/>
          </p:nvPr>
        </p:nvSpPr>
        <p:spPr>
          <a:xfrm>
            <a:off x="1184275"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701675" y="4421187"/>
            <a:ext cx="5619900" cy="4189500"/>
          </a:xfrm>
          <a:prstGeom prst="rect">
            <a:avLst/>
          </a:prstGeom>
          <a:noFill/>
          <a:ln>
            <a:noFill/>
          </a:ln>
        </p:spPr>
        <p:txBody>
          <a:bodyPr lIns="93300" tIns="46650" rIns="93300" bIns="46650" anchor="t" anchorCtr="0">
            <a:noAutofit/>
          </a:bodyPr>
          <a:lstStyle/>
          <a:p>
            <a:pPr lvl="0">
              <a:spcBef>
                <a:spcPts val="0"/>
              </a:spcBef>
              <a:buClr>
                <a:schemeClr val="dk1"/>
              </a:buClr>
              <a:buSzPct val="91666"/>
              <a:buFont typeface="Arial"/>
              <a:buNone/>
            </a:pPr>
            <a:r>
              <a:rPr lang="en-US" b="1" dirty="0">
                <a:solidFill>
                  <a:srgbClr val="FF0000"/>
                </a:solidFill>
                <a:latin typeface="Franklin Gothic Book" pitchFamily="34" charset="0"/>
                <a:ea typeface="Source Sans Pro"/>
                <a:cs typeface="Source Sans Pro"/>
                <a:sym typeface="Source Sans Pro"/>
              </a:rPr>
              <a:t>(animate on mouse click)</a:t>
            </a:r>
          </a:p>
          <a:p>
            <a:pPr lvl="0">
              <a:spcBef>
                <a:spcPts val="0"/>
              </a:spcBef>
              <a:buNone/>
            </a:pPr>
            <a:endParaRPr b="1" dirty="0">
              <a:solidFill>
                <a:schemeClr val="dk2"/>
              </a:solidFill>
            </a:endParaRPr>
          </a:p>
          <a:p>
            <a:pPr lvl="0" rtl="0">
              <a:spcBef>
                <a:spcPts val="0"/>
              </a:spcBef>
              <a:buNone/>
            </a:pPr>
            <a:r>
              <a:rPr lang="en-US" b="1" dirty="0">
                <a:solidFill>
                  <a:schemeClr val="dk2"/>
                </a:solidFill>
              </a:rPr>
              <a:t>Activity:</a:t>
            </a:r>
          </a:p>
          <a:p>
            <a:pPr marL="457200" lvl="0" indent="-228600" rtl="0">
              <a:spcBef>
                <a:spcPts val="0"/>
              </a:spcBef>
              <a:buClr>
                <a:schemeClr val="dk2"/>
              </a:buClr>
              <a:buAutoNum type="arabicPeriod"/>
            </a:pPr>
            <a:r>
              <a:rPr lang="en-US" b="1" dirty="0">
                <a:solidFill>
                  <a:schemeClr val="dk2"/>
                </a:solidFill>
              </a:rPr>
              <a:t>Count off, put coaches in groups</a:t>
            </a:r>
          </a:p>
          <a:p>
            <a:pPr marL="457200" lvl="0" indent="-228600" rtl="0">
              <a:spcBef>
                <a:spcPts val="0"/>
              </a:spcBef>
              <a:buClr>
                <a:schemeClr val="dk2"/>
              </a:buClr>
              <a:buAutoNum type="arabicPeriod"/>
            </a:pPr>
            <a:r>
              <a:rPr lang="en-US" b="1" dirty="0">
                <a:solidFill>
                  <a:schemeClr val="dk2"/>
                </a:solidFill>
              </a:rPr>
              <a:t>Groups go to designated area in room (numbers posted on walls before session starts). Poster of 4 purposes at each wall.</a:t>
            </a:r>
          </a:p>
          <a:p>
            <a:pPr marL="457200" lvl="0" indent="-228600" rtl="0">
              <a:spcBef>
                <a:spcPts val="0"/>
              </a:spcBef>
              <a:buClr>
                <a:schemeClr val="dk2"/>
              </a:buClr>
              <a:buAutoNum type="arabicPeriod"/>
            </a:pPr>
            <a:r>
              <a:rPr lang="en-US" b="1" dirty="0">
                <a:solidFill>
                  <a:schemeClr val="dk2"/>
                </a:solidFill>
              </a:rPr>
              <a:t>Part 1: Coaches sort together and add additional strategies</a:t>
            </a:r>
          </a:p>
          <a:p>
            <a:pPr marL="457200" lvl="0" indent="-228600" rtl="0">
              <a:spcBef>
                <a:spcPts val="0"/>
              </a:spcBef>
              <a:buClr>
                <a:schemeClr val="dk2"/>
              </a:buClr>
              <a:buAutoNum type="arabicPeriod"/>
            </a:pPr>
            <a:r>
              <a:rPr lang="en-US" b="1" dirty="0">
                <a:solidFill>
                  <a:schemeClr val="dk2"/>
                </a:solidFill>
              </a:rPr>
              <a:t>Debrief on slide 17</a:t>
            </a:r>
          </a:p>
        </p:txBody>
      </p:sp>
      <p:sp>
        <p:nvSpPr>
          <p:cNvPr id="273" name="Shape 273"/>
          <p:cNvSpPr txBox="1">
            <a:spLocks noGrp="1"/>
          </p:cNvSpPr>
          <p:nvPr>
            <p:ph type="sldNum" idx="12"/>
          </p:nvPr>
        </p:nvSpPr>
        <p:spPr>
          <a:xfrm>
            <a:off x="3978275" y="8842375"/>
            <a:ext cx="3043200" cy="465000"/>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0" name="Shape 280"/>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endParaRPr lang="en-US" b="1" dirty="0">
              <a:solidFill>
                <a:srgbClr val="9900FF"/>
              </a:solidFill>
            </a:endParaRPr>
          </a:p>
        </p:txBody>
      </p:sp>
      <p:sp>
        <p:nvSpPr>
          <p:cNvPr id="281" name="Shape 281"/>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spcAft>
                  <a:spcPts val="0"/>
                </a:spcAft>
                <a:buSzPct val="25000"/>
                <a:buNone/>
              </a:pPr>
              <a:t>13</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701675" y="4421187"/>
            <a:ext cx="5619900" cy="4189500"/>
          </a:xfrm>
          <a:prstGeom prst="rect">
            <a:avLst/>
          </a:prstGeom>
        </p:spPr>
        <p:txBody>
          <a:bodyPr lIns="91425" tIns="91425" rIns="91425" bIns="91425" anchor="t" anchorCtr="0">
            <a:noAutofit/>
          </a:bodyPr>
          <a:lstStyle/>
          <a:p>
            <a:pPr lvl="0" rtl="0">
              <a:spcBef>
                <a:spcPts val="0"/>
              </a:spcBef>
              <a:buNone/>
            </a:pPr>
            <a:endParaRPr b="1" dirty="0">
              <a:solidFill>
                <a:srgbClr val="9900FF"/>
              </a:solidFill>
            </a:endParaRPr>
          </a:p>
        </p:txBody>
      </p:sp>
      <p:sp>
        <p:nvSpPr>
          <p:cNvPr id="288" name="Shape 288"/>
          <p:cNvSpPr txBox="1">
            <a:spLocks noGrp="1"/>
          </p:cNvSpPr>
          <p:nvPr>
            <p:ph type="sldNum" idx="12"/>
          </p:nvPr>
        </p:nvSpPr>
        <p:spPr>
          <a:xfrm>
            <a:off x="3978275" y="8842375"/>
            <a:ext cx="3043200" cy="465000"/>
          </a:xfrm>
          <a:prstGeom prst="rect">
            <a:avLst/>
          </a:prstGeom>
        </p:spPr>
        <p:txBody>
          <a:bodyPr lIns="93300" tIns="46650" rIns="93300" bIns="4665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701675" y="4421187"/>
            <a:ext cx="5619900" cy="4189500"/>
          </a:xfrm>
          <a:prstGeom prst="rect">
            <a:avLst/>
          </a:prstGeom>
        </p:spPr>
        <p:txBody>
          <a:bodyPr lIns="91425" tIns="91425" rIns="91425" bIns="91425" anchor="t" anchorCtr="0">
            <a:noAutofit/>
          </a:bodyPr>
          <a:lstStyle/>
          <a:p>
            <a:pPr lvl="0">
              <a:spcBef>
                <a:spcPts val="0"/>
              </a:spcBef>
              <a:buNone/>
            </a:pPr>
            <a:endParaRPr/>
          </a:p>
        </p:txBody>
      </p:sp>
      <p:sp>
        <p:nvSpPr>
          <p:cNvPr id="295" name="Shape 295"/>
          <p:cNvSpPr txBox="1">
            <a:spLocks noGrp="1"/>
          </p:cNvSpPr>
          <p:nvPr>
            <p:ph type="sldNum" idx="12"/>
          </p:nvPr>
        </p:nvSpPr>
        <p:spPr>
          <a:xfrm>
            <a:off x="3978275" y="8842375"/>
            <a:ext cx="3043200" cy="465000"/>
          </a:xfrm>
          <a:prstGeom prst="rect">
            <a:avLst/>
          </a:prstGeom>
        </p:spPr>
        <p:txBody>
          <a:bodyPr lIns="93300" tIns="46650" rIns="93300" bIns="4665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endParaRPr sz="1200" b="1" i="0" u="none" strike="noStrike" cap="none">
              <a:solidFill>
                <a:schemeClr val="dk1"/>
              </a:solidFill>
              <a:latin typeface="Calibri"/>
              <a:ea typeface="Calibri"/>
              <a:cs typeface="Calibri"/>
              <a:sym typeface="Calibri"/>
            </a:endParaRPr>
          </a:p>
        </p:txBody>
      </p:sp>
      <p:sp>
        <p:nvSpPr>
          <p:cNvPr id="302" name="Shape 302"/>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701675" y="4421187"/>
            <a:ext cx="5619750" cy="4189411"/>
          </a:xfrm>
          <a:prstGeom prst="rect">
            <a:avLst/>
          </a:prstGeom>
        </p:spPr>
        <p:txBody>
          <a:bodyPr lIns="91425" tIns="91425" rIns="91425" bIns="91425" anchor="t" anchorCtr="0">
            <a:noAutofit/>
          </a:bodyPr>
          <a:lstStyle/>
          <a:p>
            <a:pPr lvl="0">
              <a:spcBef>
                <a:spcPts val="480"/>
              </a:spcBef>
              <a:buNone/>
            </a:pPr>
            <a:endParaRPr sz="1400">
              <a:solidFill>
                <a:srgbClr val="FF0000"/>
              </a:solidFill>
            </a:endParaRPr>
          </a:p>
        </p:txBody>
      </p:sp>
      <p:sp>
        <p:nvSpPr>
          <p:cNvPr id="308" name="Shape 3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txBox="1">
            <a:spLocks noGrp="1"/>
          </p:cNvSpPr>
          <p:nvPr>
            <p:ph type="body" idx="1"/>
          </p:nvPr>
        </p:nvSpPr>
        <p:spPr>
          <a:xfrm>
            <a:off x="701675" y="4421187"/>
            <a:ext cx="5619750" cy="4189411"/>
          </a:xfrm>
          <a:prstGeom prst="rect">
            <a:avLst/>
          </a:prstGeom>
        </p:spPr>
        <p:txBody>
          <a:bodyPr lIns="91425" tIns="91425" rIns="91425" bIns="91425" anchor="t" anchorCtr="0">
            <a:noAutofit/>
          </a:bodyPr>
          <a:lstStyle/>
          <a:p>
            <a:pPr lvl="0">
              <a:spcBef>
                <a:spcPts val="0"/>
              </a:spcBef>
              <a:buNone/>
            </a:pPr>
            <a:r>
              <a:rPr lang="en-US" b="1">
                <a:solidFill>
                  <a:schemeClr val="dk2"/>
                </a:solidFill>
              </a:rPr>
              <a:t>Introduce Olympics Example</a:t>
            </a:r>
          </a:p>
        </p:txBody>
      </p:sp>
      <p:sp>
        <p:nvSpPr>
          <p:cNvPr id="314" name="Shape 31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701675" y="4421187"/>
            <a:ext cx="5619900" cy="4189500"/>
          </a:xfrm>
          <a:prstGeom prst="rect">
            <a:avLst/>
          </a:prstGeom>
        </p:spPr>
        <p:txBody>
          <a:bodyPr lIns="91425" tIns="91425" rIns="91425" bIns="91425" anchor="t" anchorCtr="0">
            <a:noAutofit/>
          </a:bodyPr>
          <a:lstStyle/>
          <a:p>
            <a:pPr lvl="0">
              <a:spcBef>
                <a:spcPts val="0"/>
              </a:spcBef>
              <a:buNone/>
            </a:pPr>
            <a:r>
              <a:rPr lang="en-US" b="1">
                <a:solidFill>
                  <a:schemeClr val="dk2"/>
                </a:solidFill>
              </a:rPr>
              <a:t>Will share plan at May 24 meeting. Slides (and lesson plan) to be added once finalized.</a:t>
            </a:r>
          </a:p>
        </p:txBody>
      </p:sp>
      <p:sp>
        <p:nvSpPr>
          <p:cNvPr id="330" name="Shape 330"/>
          <p:cNvSpPr txBox="1">
            <a:spLocks noGrp="1"/>
          </p:cNvSpPr>
          <p:nvPr>
            <p:ph type="sldNum" idx="12"/>
          </p:nvPr>
        </p:nvSpPr>
        <p:spPr>
          <a:xfrm>
            <a:off x="3978275" y="8842375"/>
            <a:ext cx="3043200" cy="465000"/>
          </a:xfrm>
          <a:prstGeom prst="rect">
            <a:avLst/>
          </a:prstGeom>
        </p:spPr>
        <p:txBody>
          <a:bodyPr lIns="93300" tIns="46650" rIns="93300" bIns="4665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endParaRPr sz="1200" b="1" i="0" u="none" strike="noStrike" cap="none">
              <a:solidFill>
                <a:schemeClr val="dk2"/>
              </a:solidFill>
              <a:latin typeface="Calibri"/>
              <a:ea typeface="Calibri"/>
              <a:cs typeface="Calibri"/>
              <a:sym typeface="Calibri"/>
            </a:endParaRPr>
          </a:p>
        </p:txBody>
      </p:sp>
      <p:sp>
        <p:nvSpPr>
          <p:cNvPr id="148" name="Shape 148"/>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a:spcBef>
                <a:spcPts val="0"/>
              </a:spcBef>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a:spcBef>
                <a:spcPts val="0"/>
              </a:spcBef>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a:spcBef>
                <a:spcPts val="0"/>
              </a:spcBef>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702310" y="4421823"/>
            <a:ext cx="5618480" cy="4189095"/>
          </a:xfrm>
          <a:prstGeom prst="rect">
            <a:avLst/>
          </a:prstGeom>
        </p:spPr>
        <p:txBody>
          <a:bodyPr lIns="93308" tIns="93308" rIns="93308" bIns="93308" anchor="t" anchorCtr="0">
            <a:noAutofit/>
          </a:bodyPr>
          <a:lstStyle/>
          <a:p>
            <a:pPr>
              <a:spcBef>
                <a:spcPts val="0"/>
              </a:spcBef>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a:spcBef>
                <a:spcPts val="0"/>
              </a:spcBef>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702310" y="4421823"/>
            <a:ext cx="5618480" cy="4189095"/>
          </a:xfrm>
          <a:prstGeom prst="rect">
            <a:avLst/>
          </a:prstGeom>
        </p:spPr>
        <p:txBody>
          <a:bodyPr lIns="93308" tIns="93308" rIns="93308" bIns="93308" anchor="t" anchorCtr="0">
            <a:noAutofit/>
          </a:bodyPr>
          <a:lstStyle/>
          <a:p>
            <a:pPr>
              <a:spcBef>
                <a:spcPts val="0"/>
              </a:spcBef>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a:spcBef>
                <a:spcPts val="0"/>
              </a:spcBef>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pPr>
              <a:spcBef>
                <a:spcPts val="0"/>
              </a:spcBef>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702312" y="4421824"/>
            <a:ext cx="5618400" cy="4189200"/>
          </a:xfrm>
          <a:prstGeom prst="rect">
            <a:avLst/>
          </a:prstGeom>
          <a:noFill/>
          <a:ln>
            <a:noFill/>
          </a:ln>
        </p:spPr>
        <p:txBody>
          <a:bodyPr lIns="93425" tIns="93425" rIns="93425" bIns="93425" anchor="t" anchorCtr="0">
            <a:noAutofit/>
          </a:bodyPr>
          <a:lstStyle/>
          <a:p>
            <a:pPr marL="0" marR="0" lvl="0" indent="0" algn="l" rtl="0">
              <a:spcBef>
                <a:spcPts val="0"/>
              </a:spcBef>
              <a:spcAft>
                <a:spcPts val="0"/>
              </a:spcAft>
              <a:buSzPct val="25000"/>
              <a:buNone/>
            </a:pPr>
            <a:endParaRPr dirty="0">
              <a:solidFill>
                <a:schemeClr val="dk2"/>
              </a:solidFill>
              <a:latin typeface="Calibri"/>
              <a:ea typeface="Calibri"/>
              <a:cs typeface="Calibri"/>
              <a:sym typeface="Calibri"/>
            </a:endParaRPr>
          </a:p>
        </p:txBody>
      </p:sp>
      <p:sp>
        <p:nvSpPr>
          <p:cNvPr id="336" name="Shape 33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701676" y="4421187"/>
            <a:ext cx="5619900" cy="4189500"/>
          </a:xfrm>
          <a:prstGeom prst="rect">
            <a:avLst/>
          </a:prstGeom>
        </p:spPr>
        <p:txBody>
          <a:bodyPr lIns="91414" tIns="91414" rIns="91414" bIns="91414" anchor="t" anchorCtr="0">
            <a:noAutofit/>
          </a:bodyPr>
          <a:lstStyle/>
          <a:p>
            <a:endParaRPr lang="en-US" b="1" u="sng" dirty="0">
              <a:solidFill>
                <a:schemeClr val="hlink"/>
              </a:solidFill>
              <a:hlinkClick r:id="rId3"/>
            </a:endParaRPr>
          </a:p>
        </p:txBody>
      </p:sp>
      <p:sp>
        <p:nvSpPr>
          <p:cNvPr id="361" name="Shape 361"/>
          <p:cNvSpPr txBox="1">
            <a:spLocks noGrp="1"/>
          </p:cNvSpPr>
          <p:nvPr>
            <p:ph type="sldNum" idx="12"/>
          </p:nvPr>
        </p:nvSpPr>
        <p:spPr>
          <a:xfrm>
            <a:off x="3978275" y="8842376"/>
            <a:ext cx="3043200" cy="465000"/>
          </a:xfrm>
          <a:prstGeom prst="rect">
            <a:avLst/>
          </a:prstGeom>
        </p:spPr>
        <p:txBody>
          <a:bodyPr lIns="93289" tIns="46644" rIns="93289" bIns="46644" anchor="b" anchorCtr="0">
            <a:noAutofit/>
          </a:bodyPr>
          <a:lstStyle/>
          <a:p>
            <a:pPr>
              <a:buClr>
                <a:srgbClr val="000000"/>
              </a:buClr>
              <a:buSzPct val="25000"/>
            </a:pPr>
            <a:fld id="{00000000-1234-1234-1234-123412341234}" type="slidenum">
              <a:rPr lang="en-US"/>
              <a:pPr>
                <a:buClr>
                  <a:srgbClr val="000000"/>
                </a:buClr>
                <a:buSzPct val="2500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endParaRPr sz="1200" b="1" i="0" u="none" strike="noStrike" cap="none" dirty="0">
              <a:solidFill>
                <a:srgbClr val="000000"/>
              </a:solidFill>
              <a:highlight>
                <a:srgbClr val="FFFF00"/>
              </a:highlight>
              <a:latin typeface="Calibri"/>
              <a:ea typeface="Calibri"/>
              <a:cs typeface="Calibri"/>
              <a:sym typeface="Calibri"/>
            </a:endParaRPr>
          </a:p>
        </p:txBody>
      </p:sp>
      <p:sp>
        <p:nvSpPr>
          <p:cNvPr id="155" name="Shape 155"/>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701675" y="4421187"/>
            <a:ext cx="5619900" cy="4189500"/>
          </a:xfrm>
          <a:prstGeom prst="rect">
            <a:avLst/>
          </a:prstGeom>
        </p:spPr>
        <p:txBody>
          <a:bodyPr lIns="91425" tIns="91425" rIns="91425" bIns="91425" anchor="t" anchorCtr="0">
            <a:noAutofit/>
          </a:bodyPr>
          <a:lstStyle/>
          <a:p>
            <a:pPr lvl="0" rtl="0">
              <a:spcBef>
                <a:spcPts val="0"/>
              </a:spcBef>
              <a:buNone/>
            </a:pPr>
            <a:r>
              <a:rPr lang="en-US" sz="3200" b="1" u="sng" dirty="0" smtClean="0">
                <a:solidFill>
                  <a:schemeClr val="accent2"/>
                </a:solidFill>
                <a:latin typeface="Franklin Gothic Book" pitchFamily="34" charset="0"/>
                <a:ea typeface="Source Sans Pro"/>
                <a:cs typeface="Source Sans Pro"/>
                <a:sym typeface="Source Sans Pro"/>
                <a:hlinkClick r:id="rId3"/>
              </a:rPr>
              <a:t>https</a:t>
            </a:r>
            <a:r>
              <a:rPr lang="en-US" sz="3200" b="1" u="sng" dirty="0">
                <a:solidFill>
                  <a:schemeClr val="accent2"/>
                </a:solidFill>
                <a:latin typeface="Franklin Gothic Book" pitchFamily="34" charset="0"/>
                <a:ea typeface="Source Sans Pro"/>
                <a:cs typeface="Source Sans Pro"/>
                <a:sym typeface="Source Sans Pro"/>
                <a:hlinkClick r:id="rId3"/>
              </a:rPr>
              <a:t>://www.youtube.com/watch?v=NWv1VdDeoRY</a:t>
            </a:r>
          </a:p>
          <a:p>
            <a:pPr lvl="0">
              <a:spcBef>
                <a:spcPts val="0"/>
              </a:spcBef>
              <a:buNone/>
            </a:pPr>
            <a:endParaRPr dirty="0">
              <a:solidFill>
                <a:srgbClr val="9900FF"/>
              </a:solidFill>
            </a:endParaRPr>
          </a:p>
        </p:txBody>
      </p:sp>
      <p:sp>
        <p:nvSpPr>
          <p:cNvPr id="369" name="Shape 369"/>
          <p:cNvSpPr txBox="1">
            <a:spLocks noGrp="1"/>
          </p:cNvSpPr>
          <p:nvPr>
            <p:ph type="sldNum" idx="12"/>
          </p:nvPr>
        </p:nvSpPr>
        <p:spPr>
          <a:xfrm>
            <a:off x="3978275" y="8842375"/>
            <a:ext cx="3043200" cy="465000"/>
          </a:xfrm>
          <a:prstGeom prst="rect">
            <a:avLst/>
          </a:prstGeom>
        </p:spPr>
        <p:txBody>
          <a:bodyPr lIns="93300" tIns="46650" rIns="93300" bIns="4665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701675" y="4421187"/>
            <a:ext cx="5619900" cy="4189500"/>
          </a:xfrm>
          <a:prstGeom prst="rect">
            <a:avLst/>
          </a:prstGeom>
        </p:spPr>
        <p:txBody>
          <a:bodyPr lIns="91425" tIns="91425" rIns="91425" bIns="91425" anchor="t" anchorCtr="0">
            <a:noAutofit/>
          </a:bodyPr>
          <a:lstStyle/>
          <a:p>
            <a:pPr lvl="0">
              <a:spcBef>
                <a:spcPts val="0"/>
              </a:spcBef>
              <a:buNone/>
            </a:pPr>
            <a:endParaRPr/>
          </a:p>
        </p:txBody>
      </p:sp>
      <p:sp>
        <p:nvSpPr>
          <p:cNvPr id="377" name="Shape 377"/>
          <p:cNvSpPr txBox="1">
            <a:spLocks noGrp="1"/>
          </p:cNvSpPr>
          <p:nvPr>
            <p:ph type="sldNum" idx="12"/>
          </p:nvPr>
        </p:nvSpPr>
        <p:spPr>
          <a:xfrm>
            <a:off x="3978275" y="8842375"/>
            <a:ext cx="3043200" cy="465000"/>
          </a:xfrm>
          <a:prstGeom prst="rect">
            <a:avLst/>
          </a:prstGeom>
        </p:spPr>
        <p:txBody>
          <a:bodyPr lIns="93300" tIns="46650" rIns="93300" bIns="4665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3" name="Shape 383"/>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r>
              <a:rPr lang="en-US" b="1">
                <a:solidFill>
                  <a:srgbClr val="9900FF"/>
                </a:solidFill>
              </a:rPr>
              <a:t>As adults we recognize this but our students may not realize it.</a:t>
            </a:r>
          </a:p>
          <a:p>
            <a:pPr marL="0" marR="0" lvl="0" indent="0" algn="l" rtl="0">
              <a:spcBef>
                <a:spcPts val="0"/>
              </a:spcBef>
              <a:spcAft>
                <a:spcPts val="0"/>
              </a:spcAft>
              <a:buSzPct val="25000"/>
              <a:buNone/>
            </a:pPr>
            <a:endParaRPr b="1">
              <a:solidFill>
                <a:srgbClr val="FF0000"/>
              </a:solidFill>
            </a:endParaRPr>
          </a:p>
          <a:p>
            <a:pPr marL="0" marR="0" lvl="0" indent="0" algn="l" rtl="0">
              <a:spcBef>
                <a:spcPts val="0"/>
              </a:spcBef>
              <a:spcAft>
                <a:spcPts val="0"/>
              </a:spcAft>
              <a:buSzPct val="25000"/>
              <a:buNone/>
            </a:pPr>
            <a:endParaRPr b="1">
              <a:solidFill>
                <a:srgbClr val="FF0000"/>
              </a:solidFill>
            </a:endParaRPr>
          </a:p>
          <a:p>
            <a:pPr marL="0" marR="0" lvl="0" indent="0" algn="l" rtl="0">
              <a:spcBef>
                <a:spcPts val="0"/>
              </a:spcBef>
              <a:spcAft>
                <a:spcPts val="0"/>
              </a:spcAft>
              <a:buSzPct val="25000"/>
              <a:buNone/>
            </a:pPr>
            <a:endParaRPr b="1"/>
          </a:p>
          <a:p>
            <a:pPr marL="0" marR="0" lvl="0" indent="0" algn="l" rtl="0">
              <a:spcBef>
                <a:spcPts val="0"/>
              </a:spcBef>
              <a:spcAft>
                <a:spcPts val="0"/>
              </a:spcAft>
              <a:buSzPct val="25000"/>
              <a:buNone/>
            </a:pPr>
            <a:endParaRPr b="1"/>
          </a:p>
        </p:txBody>
      </p:sp>
      <p:sp>
        <p:nvSpPr>
          <p:cNvPr id="384" name="Shape 384"/>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33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1" name="Shape 391"/>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endParaRPr b="1" dirty="0">
              <a:solidFill>
                <a:srgbClr val="9900FF"/>
              </a:solidFill>
            </a:endParaRPr>
          </a:p>
        </p:txBody>
      </p:sp>
      <p:sp>
        <p:nvSpPr>
          <p:cNvPr id="392" name="Shape 392"/>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34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8" name="Shape 398"/>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These terms come from pages 82-86 of “Make it Stick.”</a:t>
            </a:r>
          </a:p>
          <a:p>
            <a:pPr marL="914400" lvl="1" indent="-298450" rtl="0">
              <a:spcBef>
                <a:spcPts val="0"/>
              </a:spcBef>
              <a:buClr>
                <a:schemeClr val="dk1"/>
              </a:buClr>
              <a:buSzPct val="91666"/>
              <a:buChar char="○"/>
            </a:pPr>
            <a:endParaRPr/>
          </a:p>
        </p:txBody>
      </p:sp>
      <p:sp>
        <p:nvSpPr>
          <p:cNvPr id="399" name="Shape 399"/>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35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701675" y="4421187"/>
            <a:ext cx="5619900" cy="4189500"/>
          </a:xfrm>
          <a:prstGeom prst="rect">
            <a:avLst/>
          </a:prstGeom>
        </p:spPr>
        <p:txBody>
          <a:bodyPr lIns="91425" tIns="91425" rIns="91425" bIns="91425" anchor="t" anchorCtr="0">
            <a:noAutofit/>
          </a:bodyPr>
          <a:lstStyle/>
          <a:p>
            <a:pPr lvl="0">
              <a:spcBef>
                <a:spcPts val="0"/>
              </a:spcBef>
              <a:buNone/>
            </a:pPr>
            <a:r>
              <a:rPr lang="en-US" dirty="0">
                <a:solidFill>
                  <a:srgbClr val="9900FF"/>
                </a:solidFill>
              </a:rPr>
              <a:t>Tie to using assessment data to drive instruction</a:t>
            </a:r>
          </a:p>
        </p:txBody>
      </p:sp>
      <p:sp>
        <p:nvSpPr>
          <p:cNvPr id="406" name="Shape 406"/>
          <p:cNvSpPr txBox="1">
            <a:spLocks noGrp="1"/>
          </p:cNvSpPr>
          <p:nvPr>
            <p:ph type="sldNum" idx="12"/>
          </p:nvPr>
        </p:nvSpPr>
        <p:spPr>
          <a:xfrm>
            <a:off x="3978275" y="8842375"/>
            <a:ext cx="3043200" cy="465000"/>
          </a:xfrm>
          <a:prstGeom prst="rect">
            <a:avLst/>
          </a:prstGeom>
        </p:spPr>
        <p:txBody>
          <a:bodyPr lIns="93300" tIns="46650" rIns="93300" bIns="4665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12" name="Shape 412"/>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endParaRPr>
              <a:solidFill>
                <a:srgbClr val="9900FF"/>
              </a:solidFill>
            </a:endParaRPr>
          </a:p>
        </p:txBody>
      </p:sp>
      <p:sp>
        <p:nvSpPr>
          <p:cNvPr id="413" name="Shape 413"/>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spcAft>
                  <a:spcPts val="0"/>
                </a:spcAft>
                <a:buSzPct val="25000"/>
                <a:buNone/>
              </a:pPr>
              <a:t>37</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9" name="Shape 419"/>
          <p:cNvSpPr txBox="1">
            <a:spLocks noGrp="1"/>
          </p:cNvSpPr>
          <p:nvPr>
            <p:ph type="body" idx="1"/>
          </p:nvPr>
        </p:nvSpPr>
        <p:spPr>
          <a:xfrm>
            <a:off x="701675" y="4421187"/>
            <a:ext cx="5619900" cy="4189500"/>
          </a:xfrm>
          <a:prstGeom prst="rect">
            <a:avLst/>
          </a:prstGeom>
        </p:spPr>
        <p:txBody>
          <a:bodyPr lIns="91425" tIns="91425" rIns="91425" bIns="91425" anchor="t" anchorCtr="0">
            <a:noAutofit/>
          </a:bodyPr>
          <a:lstStyle/>
          <a:p>
            <a:pPr lvl="0">
              <a:spcBef>
                <a:spcPts val="0"/>
              </a:spcBef>
              <a:buNone/>
            </a:pPr>
            <a:endParaRPr dirty="0"/>
          </a:p>
        </p:txBody>
      </p:sp>
      <p:sp>
        <p:nvSpPr>
          <p:cNvPr id="420" name="Shape 420"/>
          <p:cNvSpPr txBox="1">
            <a:spLocks noGrp="1"/>
          </p:cNvSpPr>
          <p:nvPr>
            <p:ph type="sldNum" idx="12"/>
          </p:nvPr>
        </p:nvSpPr>
        <p:spPr>
          <a:xfrm>
            <a:off x="3978275" y="8842375"/>
            <a:ext cx="3043200" cy="465000"/>
          </a:xfrm>
          <a:prstGeom prst="rect">
            <a:avLst/>
          </a:prstGeom>
        </p:spPr>
        <p:txBody>
          <a:bodyPr lIns="93300" tIns="46650" rIns="93300" bIns="4665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txBox="1">
            <a:spLocks noGrp="1"/>
          </p:cNvSpPr>
          <p:nvPr>
            <p:ph type="body" idx="1"/>
          </p:nvPr>
        </p:nvSpPr>
        <p:spPr>
          <a:xfrm>
            <a:off x="701675" y="4421187"/>
            <a:ext cx="5619750" cy="4189411"/>
          </a:xfrm>
          <a:prstGeom prst="rect">
            <a:avLst/>
          </a:prstGeom>
        </p:spPr>
        <p:txBody>
          <a:bodyPr lIns="91425" tIns="91425" rIns="91425" bIns="91425" anchor="t" anchorCtr="0">
            <a:noAutofit/>
          </a:bodyPr>
          <a:lstStyle/>
          <a:p>
            <a:pPr lvl="0">
              <a:spcBef>
                <a:spcPts val="0"/>
              </a:spcBef>
              <a:buNone/>
            </a:pPr>
            <a:endParaRPr/>
          </a:p>
        </p:txBody>
      </p:sp>
      <p:sp>
        <p:nvSpPr>
          <p:cNvPr id="426" name="Shape 42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1184275"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2" name="Shape 432"/>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L="228600" marR="0" lvl="0" indent="-228600" algn="l" rtl="0">
              <a:lnSpc>
                <a:spcPct val="100000"/>
              </a:lnSpc>
              <a:spcBef>
                <a:spcPts val="0"/>
              </a:spcBef>
              <a:spcAft>
                <a:spcPts val="0"/>
              </a:spcAft>
              <a:buClr>
                <a:schemeClr val="dk1"/>
              </a:buClr>
              <a:buSzPct val="100000"/>
              <a:buFont typeface="Calibri"/>
              <a:buAutoNum type="arabicPeriod"/>
            </a:pPr>
            <a:r>
              <a:rPr lang="en-US" sz="1200" b="1" i="0" u="none" strike="noStrike" cap="none" dirty="0">
                <a:solidFill>
                  <a:schemeClr val="dk1"/>
                </a:solidFill>
                <a:latin typeface="Calibri"/>
                <a:ea typeface="Calibri"/>
                <a:cs typeface="Calibri"/>
                <a:sym typeface="Calibri"/>
              </a:rPr>
              <a:t>Good place to introduce the Assessment Design modules and accompanying checklist and blueprint.</a:t>
            </a:r>
          </a:p>
          <a:p>
            <a:pPr marL="228600" marR="0" lvl="0" indent="-228600" algn="l" rtl="0">
              <a:lnSpc>
                <a:spcPct val="100000"/>
              </a:lnSpc>
              <a:spcBef>
                <a:spcPts val="360"/>
              </a:spcBef>
              <a:spcAft>
                <a:spcPts val="0"/>
              </a:spcAft>
              <a:buClr>
                <a:schemeClr val="dk1"/>
              </a:buClr>
              <a:buSzPct val="100000"/>
              <a:buFont typeface="Calibri"/>
              <a:buAutoNum type="arabicPeriod"/>
            </a:pPr>
            <a:r>
              <a:rPr lang="en-US" sz="1200" b="1" i="0" u="none" strike="noStrike" cap="none" dirty="0">
                <a:solidFill>
                  <a:schemeClr val="dk1"/>
                </a:solidFill>
                <a:latin typeface="Calibri"/>
                <a:ea typeface="Calibri"/>
                <a:cs typeface="Calibri"/>
                <a:sym typeface="Calibri"/>
              </a:rPr>
              <a:t>The graphic is </a:t>
            </a:r>
            <a:r>
              <a:rPr lang="en-US" sz="1200" b="1" i="0" u="none" strike="noStrike" cap="none" dirty="0" err="1">
                <a:solidFill>
                  <a:schemeClr val="dk1"/>
                </a:solidFill>
                <a:latin typeface="Calibri"/>
                <a:ea typeface="Calibri"/>
                <a:cs typeface="Calibri"/>
                <a:sym typeface="Calibri"/>
              </a:rPr>
              <a:t>hotlinked</a:t>
            </a:r>
            <a:r>
              <a:rPr lang="en-US" sz="1200" b="1" i="0" u="none" strike="noStrike" cap="none" dirty="0">
                <a:solidFill>
                  <a:schemeClr val="dk1"/>
                </a:solidFill>
                <a:latin typeface="Calibri"/>
                <a:ea typeface="Calibri"/>
                <a:cs typeface="Calibri"/>
                <a:sym typeface="Calibri"/>
              </a:rPr>
              <a:t>.</a:t>
            </a:r>
          </a:p>
          <a:p>
            <a:pPr marL="228600" marR="0" lvl="0" indent="-228600" algn="l" rtl="0">
              <a:spcBef>
                <a:spcPts val="360"/>
              </a:spcBef>
              <a:spcAft>
                <a:spcPts val="0"/>
              </a:spcAft>
              <a:buClr>
                <a:schemeClr val="dk1"/>
              </a:buClr>
              <a:buSzPct val="100000"/>
              <a:buFont typeface="Calibri"/>
              <a:buNone/>
            </a:pPr>
            <a:endParaRPr dirty="0"/>
          </a:p>
          <a:p>
            <a:pPr marL="228600" marR="0" lvl="0" indent="-228600" algn="l" rtl="0">
              <a:spcBef>
                <a:spcPts val="360"/>
              </a:spcBef>
              <a:spcAft>
                <a:spcPts val="0"/>
              </a:spcAft>
              <a:buClr>
                <a:schemeClr val="dk1"/>
              </a:buClr>
              <a:buSzPct val="100000"/>
              <a:buFont typeface="Calibri"/>
              <a:buNone/>
            </a:pPr>
            <a:r>
              <a:rPr lang="en-US" b="1" dirty="0"/>
              <a:t>Activity: Distribute Assessment Design Checklist and discuss using Notice and Wonder</a:t>
            </a:r>
          </a:p>
          <a:p>
            <a:pPr marL="228600" marR="0" lvl="0" indent="-228600" algn="l" rtl="0">
              <a:spcBef>
                <a:spcPts val="360"/>
              </a:spcBef>
              <a:spcAft>
                <a:spcPts val="0"/>
              </a:spcAft>
              <a:buClr>
                <a:schemeClr val="dk1"/>
              </a:buClr>
              <a:buSzPct val="100000"/>
              <a:buFont typeface="Calibri"/>
              <a:buNone/>
            </a:pPr>
            <a:r>
              <a:rPr lang="en-US" dirty="0">
                <a:solidFill>
                  <a:srgbClr val="FF0000"/>
                </a:solidFill>
              </a:rPr>
              <a:t>Assessment Design Toolkit link (with all of the resources) </a:t>
            </a:r>
            <a:r>
              <a:rPr lang="en-US" u="sng" dirty="0">
                <a:solidFill>
                  <a:schemeClr val="hlink"/>
                </a:solidFill>
                <a:hlinkClick r:id="rId3"/>
              </a:rPr>
              <a:t>http://www.csai-online.org/spotlight/assessment-design-toolkit</a:t>
            </a:r>
            <a:r>
              <a:rPr lang="en-US" dirty="0">
                <a:solidFill>
                  <a:srgbClr val="FF0000"/>
                </a:solidFill>
              </a:rPr>
              <a:t> </a:t>
            </a:r>
          </a:p>
          <a:p>
            <a:pPr marL="228600" marR="0" lvl="0" indent="-228600" algn="l" rtl="0">
              <a:spcBef>
                <a:spcPts val="360"/>
              </a:spcBef>
              <a:spcAft>
                <a:spcPts val="0"/>
              </a:spcAft>
              <a:buClr>
                <a:schemeClr val="dk1"/>
              </a:buClr>
              <a:buSzPct val="100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433" name="Shape 433"/>
          <p:cNvSpPr txBox="1">
            <a:spLocks noGrp="1"/>
          </p:cNvSpPr>
          <p:nvPr>
            <p:ph type="sldNum" idx="12"/>
          </p:nvPr>
        </p:nvSpPr>
        <p:spPr>
          <a:xfrm>
            <a:off x="3978132" y="8842029"/>
            <a:ext cx="3043343" cy="465454"/>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40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endParaRPr sz="1200" b="1" i="0" u="none" strike="noStrike" cap="none">
              <a:solidFill>
                <a:srgbClr val="FF0000"/>
              </a:solidFill>
              <a:latin typeface="Calibri"/>
              <a:ea typeface="Calibri"/>
              <a:cs typeface="Calibri"/>
              <a:sym typeface="Calibri"/>
            </a:endParaRPr>
          </a:p>
        </p:txBody>
      </p:sp>
      <p:sp>
        <p:nvSpPr>
          <p:cNvPr id="162" name="Shape 162"/>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44" name="Shape 444"/>
          <p:cNvSpPr txBox="1">
            <a:spLocks noGrp="1"/>
          </p:cNvSpPr>
          <p:nvPr>
            <p:ph type="body" idx="1"/>
          </p:nvPr>
        </p:nvSpPr>
        <p:spPr>
          <a:xfrm>
            <a:off x="701675" y="4421187"/>
            <a:ext cx="5619900" cy="4189500"/>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r>
              <a:rPr lang="en-US" b="1">
                <a:solidFill>
                  <a:schemeClr val="dk2"/>
                </a:solidFill>
              </a:rPr>
              <a:t>Notice and Wonder--Graphic Organizer in binder (complete first two boxes)</a:t>
            </a:r>
          </a:p>
        </p:txBody>
      </p:sp>
      <p:sp>
        <p:nvSpPr>
          <p:cNvPr id="445" name="Shape 445"/>
          <p:cNvSpPr txBox="1">
            <a:spLocks noGrp="1"/>
          </p:cNvSpPr>
          <p:nvPr>
            <p:ph type="sldNum" idx="12"/>
          </p:nvPr>
        </p:nvSpPr>
        <p:spPr>
          <a:xfrm>
            <a:off x="3978275" y="8842375"/>
            <a:ext cx="3043200" cy="465000"/>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spcAft>
                  <a:spcPts val="0"/>
                </a:spcAft>
                <a:buSzPct val="25000"/>
                <a:buNone/>
              </a:pPr>
              <a:t>41</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1" name="Shape 451"/>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r>
              <a:rPr lang="en-US" b="1" dirty="0">
                <a:solidFill>
                  <a:schemeClr val="dk2"/>
                </a:solidFill>
              </a:rPr>
              <a:t>As a team, would want to use this to create a common assessment. </a:t>
            </a:r>
          </a:p>
        </p:txBody>
      </p:sp>
      <p:sp>
        <p:nvSpPr>
          <p:cNvPr id="452" name="Shape 452"/>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spcAft>
                  <a:spcPts val="0"/>
                </a:spcAft>
                <a:buSzPct val="25000"/>
                <a:buNone/>
              </a:pPr>
              <a:t>42</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58" name="Shape 458"/>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lvl="0" rtl="0">
              <a:spcBef>
                <a:spcPts val="0"/>
              </a:spcBef>
              <a:buClr>
                <a:schemeClr val="dk1"/>
              </a:buClr>
              <a:buSzPct val="25000"/>
              <a:buFont typeface="Arial"/>
              <a:buNone/>
            </a:pPr>
            <a:r>
              <a:rPr lang="en-US">
                <a:solidFill>
                  <a:srgbClr val="0000FF"/>
                </a:solidFill>
              </a:rPr>
              <a:t>Model one for them and then bring standards. Provide a list.</a:t>
            </a:r>
          </a:p>
          <a:p>
            <a:pPr marL="0" marR="0" lvl="0" indent="0" algn="l" rtl="0">
              <a:spcBef>
                <a:spcPts val="0"/>
              </a:spcBef>
              <a:spcAft>
                <a:spcPts val="0"/>
              </a:spcAft>
              <a:buSzPct val="25000"/>
              <a:buNone/>
            </a:pPr>
            <a:endParaRPr/>
          </a:p>
        </p:txBody>
      </p:sp>
      <p:sp>
        <p:nvSpPr>
          <p:cNvPr id="459" name="Shape 459"/>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spcAft>
                  <a:spcPts val="0"/>
                </a:spcAft>
                <a:buSzPct val="25000"/>
                <a:buNone/>
              </a:pPr>
              <a:t>43</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66" name="Shape 466"/>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114300" marR="0" lvl="0" indent="0" algn="l" rtl="0">
              <a:spcBef>
                <a:spcPts val="0"/>
              </a:spcBef>
              <a:spcAft>
                <a:spcPts val="0"/>
              </a:spcAft>
              <a:buClr>
                <a:schemeClr val="dk1"/>
              </a:buClr>
              <a:buSzPct val="25000"/>
              <a:buFont typeface="Source Sans Pro"/>
              <a:buNone/>
            </a:pPr>
            <a:r>
              <a:rPr lang="en-US" b="1" dirty="0">
                <a:solidFill>
                  <a:schemeClr val="dk2"/>
                </a:solidFill>
                <a:latin typeface="Franklin Gothic Book" pitchFamily="34" charset="0"/>
                <a:ea typeface="Source Sans Pro"/>
                <a:cs typeface="Source Sans Pro"/>
                <a:sym typeface="Source Sans Pro"/>
              </a:rPr>
              <a:t>**Add animation for each step</a:t>
            </a:r>
          </a:p>
          <a:p>
            <a:pPr marL="114300" marR="0" lvl="0" indent="0" algn="l" rtl="0">
              <a:spcBef>
                <a:spcPts val="0"/>
              </a:spcBef>
              <a:spcAft>
                <a:spcPts val="0"/>
              </a:spcAft>
              <a:buClr>
                <a:schemeClr val="dk1"/>
              </a:buClr>
              <a:buSzPct val="25000"/>
              <a:buFont typeface="Source Sans Pro"/>
              <a:buNone/>
            </a:pPr>
            <a:endParaRPr b="1" dirty="0">
              <a:solidFill>
                <a:srgbClr val="0000FF"/>
              </a:solidFill>
              <a:latin typeface="Franklin Gothic Book" pitchFamily="34" charset="0"/>
              <a:ea typeface="Source Sans Pro"/>
              <a:cs typeface="Source Sans Pro"/>
              <a:sym typeface="Source Sans Pro"/>
            </a:endParaRPr>
          </a:p>
          <a:p>
            <a:pPr marL="114300" marR="0" lvl="0" indent="0" algn="l" rtl="0">
              <a:spcBef>
                <a:spcPts val="0"/>
              </a:spcBef>
              <a:spcAft>
                <a:spcPts val="0"/>
              </a:spcAft>
              <a:buClr>
                <a:schemeClr val="dk1"/>
              </a:buClr>
              <a:buSzPct val="25000"/>
              <a:buFont typeface="Source Sans Pro"/>
              <a:buNone/>
            </a:pPr>
            <a:r>
              <a:rPr lang="en-US" b="1" dirty="0">
                <a:latin typeface="Franklin Gothic Book" pitchFamily="34" charset="0"/>
                <a:ea typeface="Source Sans Pro"/>
                <a:cs typeface="Source Sans Pro"/>
                <a:sym typeface="Source Sans Pro"/>
              </a:rPr>
              <a:t>We should model one and then break them into groups to have them work on unpacking one standard from their discipline (We can provide some examples from various disciplines just in case).  </a:t>
            </a:r>
            <a:r>
              <a:rPr lang="en-US" b="1" dirty="0">
                <a:solidFill>
                  <a:srgbClr val="FF0000"/>
                </a:solidFill>
                <a:latin typeface="Franklin Gothic Book" pitchFamily="34" charset="0"/>
                <a:ea typeface="Source Sans Pro"/>
                <a:cs typeface="Source Sans Pro"/>
                <a:sym typeface="Source Sans Pro"/>
              </a:rPr>
              <a:t>If they are told to be prepared, possibly each bringing their own standards with them would help? You could also reference Course 2, Conversation 1 from the Blended Online Learning Modules </a:t>
            </a:r>
            <a:r>
              <a:rPr lang="en-US" b="1" dirty="0" err="1">
                <a:solidFill>
                  <a:schemeClr val="dk2"/>
                </a:solidFill>
                <a:latin typeface="Franklin Gothic Book" pitchFamily="34" charset="0"/>
                <a:ea typeface="Source Sans Pro"/>
                <a:cs typeface="Source Sans Pro"/>
                <a:sym typeface="Source Sans Pro"/>
              </a:rPr>
              <a:t>WIll</a:t>
            </a:r>
            <a:r>
              <a:rPr lang="en-US" b="1" dirty="0">
                <a:solidFill>
                  <a:schemeClr val="dk2"/>
                </a:solidFill>
                <a:latin typeface="Franklin Gothic Book" pitchFamily="34" charset="0"/>
                <a:ea typeface="Source Sans Pro"/>
                <a:cs typeface="Source Sans Pro"/>
                <a:sym typeface="Source Sans Pro"/>
              </a:rPr>
              <a:t> put this in the resources.</a:t>
            </a:r>
          </a:p>
          <a:p>
            <a:pPr marL="114300" marR="0" lvl="0" indent="0" algn="l" rtl="0">
              <a:spcBef>
                <a:spcPts val="540"/>
              </a:spcBef>
              <a:spcAft>
                <a:spcPts val="0"/>
              </a:spcAft>
              <a:buClr>
                <a:schemeClr val="dk1"/>
              </a:buClr>
              <a:buSzPct val="25000"/>
              <a:buFont typeface="Source Sans Pro"/>
              <a:buNone/>
            </a:pPr>
            <a:endParaRPr b="1" dirty="0">
              <a:latin typeface="Franklin Gothic Book" pitchFamily="34" charset="0"/>
              <a:ea typeface="Source Sans Pro"/>
              <a:cs typeface="Source Sans Pro"/>
              <a:sym typeface="Source Sans Pro"/>
            </a:endParaRPr>
          </a:p>
          <a:p>
            <a:pPr marL="114300" marR="0" lvl="0" indent="0" algn="l" rtl="0">
              <a:spcBef>
                <a:spcPts val="540"/>
              </a:spcBef>
              <a:spcAft>
                <a:spcPts val="0"/>
              </a:spcAft>
              <a:buClr>
                <a:schemeClr val="dk1"/>
              </a:buClr>
              <a:buSzPct val="25000"/>
              <a:buFont typeface="Source Sans Pro"/>
              <a:buNone/>
            </a:pPr>
            <a:r>
              <a:rPr lang="en-US" b="1" i="0" u="none" strike="noStrike" cap="none" dirty="0">
                <a:solidFill>
                  <a:schemeClr val="dk1"/>
                </a:solidFill>
                <a:latin typeface="Franklin Gothic Book" pitchFamily="34" charset="0"/>
                <a:ea typeface="Source Sans Pro"/>
                <a:cs typeface="Source Sans Pro"/>
                <a:sym typeface="Source Sans Pro"/>
              </a:rPr>
              <a:t>Does each assessment item align with the standard you intend to teach and measure? </a:t>
            </a:r>
          </a:p>
          <a:p>
            <a:pPr marL="0" marR="0" lvl="0" indent="0" algn="l" rtl="0">
              <a:spcBef>
                <a:spcPts val="120"/>
              </a:spcBef>
              <a:spcAft>
                <a:spcPts val="0"/>
              </a:spcAft>
              <a:buClr>
                <a:schemeClr val="dk1"/>
              </a:buClr>
              <a:buSzPct val="25000"/>
              <a:buFont typeface="Calibri"/>
              <a:buNone/>
            </a:pPr>
            <a:endParaRPr b="1" i="0" u="none" strike="noStrike" cap="none" dirty="0">
              <a:solidFill>
                <a:schemeClr val="dk1"/>
              </a:solidFill>
              <a:latin typeface="Franklin Gothic Book" pitchFamily="34" charset="0"/>
              <a:ea typeface="Source Sans Pro"/>
              <a:cs typeface="Source Sans Pro"/>
              <a:sym typeface="Source Sans Pro"/>
            </a:endParaRPr>
          </a:p>
          <a:p>
            <a:pPr marL="469900" marR="0" lvl="0" indent="-304800" algn="l" rtl="0">
              <a:spcBef>
                <a:spcPts val="540"/>
              </a:spcBef>
              <a:spcAft>
                <a:spcPts val="0"/>
              </a:spcAft>
              <a:buClr>
                <a:srgbClr val="FFC000"/>
              </a:buClr>
              <a:buSzPct val="100000"/>
              <a:buFont typeface="Calibri"/>
              <a:buAutoNum type="arabicPeriod"/>
            </a:pPr>
            <a:r>
              <a:rPr lang="en-US" b="1" i="0" u="none" strike="noStrike" cap="none" dirty="0">
                <a:solidFill>
                  <a:schemeClr val="dk1"/>
                </a:solidFill>
                <a:latin typeface="Franklin Gothic Book" pitchFamily="34" charset="0"/>
                <a:ea typeface="Source Sans Pro"/>
                <a:cs typeface="Source Sans Pro"/>
                <a:sym typeface="Source Sans Pro"/>
              </a:rPr>
              <a:t>Read the Standard.</a:t>
            </a:r>
          </a:p>
          <a:p>
            <a:pPr marL="469900" marR="0" lvl="0" indent="-342900" algn="l" rtl="0">
              <a:spcBef>
                <a:spcPts val="540"/>
              </a:spcBef>
              <a:spcAft>
                <a:spcPts val="0"/>
              </a:spcAft>
              <a:buClr>
                <a:schemeClr val="dk1"/>
              </a:buClr>
              <a:buSzPct val="25000"/>
              <a:buFont typeface="Source Sans Pro"/>
              <a:buNone/>
            </a:pPr>
            <a:r>
              <a:rPr lang="en-US" b="1" i="0" u="none" strike="noStrike" cap="none" dirty="0">
                <a:solidFill>
                  <a:schemeClr val="dk1"/>
                </a:solidFill>
                <a:latin typeface="Franklin Gothic Book" pitchFamily="34" charset="0"/>
                <a:ea typeface="Source Sans Pro"/>
                <a:cs typeface="Source Sans Pro"/>
                <a:sym typeface="Source Sans Pro"/>
              </a:rPr>
              <a:t>	</a:t>
            </a:r>
            <a:endParaRPr b="1" i="0" u="none" strike="noStrike" cap="none" dirty="0">
              <a:solidFill>
                <a:schemeClr val="dk1"/>
              </a:solidFill>
              <a:latin typeface="Franklin Gothic Book" pitchFamily="34" charset="0"/>
              <a:ea typeface="Source Sans Pro"/>
              <a:cs typeface="Source Sans Pro"/>
              <a:sym typeface="Source Sans Pro"/>
            </a:endParaRPr>
          </a:p>
          <a:p>
            <a:pPr marL="469900" marR="0" lvl="0" indent="-304800" algn="l" rtl="0">
              <a:spcBef>
                <a:spcPts val="540"/>
              </a:spcBef>
              <a:spcAft>
                <a:spcPts val="0"/>
              </a:spcAft>
              <a:buClr>
                <a:schemeClr val="dk1"/>
              </a:buClr>
              <a:buSzPct val="100000"/>
              <a:buFont typeface="Source Sans Pro"/>
              <a:buAutoNum type="arabicPeriod" startAt="2"/>
            </a:pPr>
            <a:r>
              <a:rPr lang="en-US" b="1" i="0" u="none" strike="noStrike" cap="none" dirty="0">
                <a:solidFill>
                  <a:schemeClr val="dk1"/>
                </a:solidFill>
                <a:latin typeface="Franklin Gothic Book" pitchFamily="34" charset="0"/>
                <a:ea typeface="Source Sans Pro"/>
                <a:cs typeface="Source Sans Pro"/>
                <a:sym typeface="Source Sans Pro"/>
              </a:rPr>
              <a:t>Identify and clarify meanings of terminology used within the standard.</a:t>
            </a:r>
          </a:p>
          <a:p>
            <a:pPr marL="0" marR="0" lvl="0" indent="0" algn="l" rtl="0">
              <a:spcBef>
                <a:spcPts val="180"/>
              </a:spcBef>
              <a:spcAft>
                <a:spcPts val="0"/>
              </a:spcAft>
              <a:buClr>
                <a:schemeClr val="dk1"/>
              </a:buClr>
              <a:buSzPct val="25000"/>
              <a:buFont typeface="Calibri"/>
              <a:buNone/>
            </a:pPr>
            <a:endParaRPr b="1" i="0" u="none" strike="noStrike" cap="none" dirty="0">
              <a:solidFill>
                <a:schemeClr val="dk1"/>
              </a:solidFill>
              <a:latin typeface="Franklin Gothic Book" pitchFamily="34" charset="0"/>
              <a:ea typeface="Source Sans Pro"/>
              <a:cs typeface="Source Sans Pro"/>
              <a:sym typeface="Source Sans Pro"/>
            </a:endParaRPr>
          </a:p>
          <a:p>
            <a:pPr marL="469900" marR="0" lvl="0" indent="-304800" algn="l" rtl="0">
              <a:spcBef>
                <a:spcPts val="540"/>
              </a:spcBef>
              <a:spcAft>
                <a:spcPts val="0"/>
              </a:spcAft>
              <a:buClr>
                <a:schemeClr val="dk1"/>
              </a:buClr>
              <a:buSzPct val="100000"/>
              <a:buFont typeface="Source Sans Pro"/>
              <a:buAutoNum type="arabicPeriod" startAt="3"/>
            </a:pPr>
            <a:r>
              <a:rPr lang="en-US" b="1" i="0" u="none" strike="noStrike" cap="none" dirty="0">
                <a:solidFill>
                  <a:schemeClr val="dk1"/>
                </a:solidFill>
                <a:latin typeface="Franklin Gothic Book" pitchFamily="34" charset="0"/>
                <a:ea typeface="Source Sans Pro"/>
                <a:cs typeface="Source Sans Pro"/>
                <a:sym typeface="Source Sans Pro"/>
              </a:rPr>
              <a:t>Nouns = content necessary, while verbs = what students need to do.</a:t>
            </a:r>
          </a:p>
          <a:p>
            <a:pPr marL="0" marR="0" lvl="0" indent="0" algn="l" rtl="0">
              <a:spcBef>
                <a:spcPts val="0"/>
              </a:spcBef>
              <a:spcAft>
                <a:spcPts val="0"/>
              </a:spcAft>
              <a:buSzPct val="25000"/>
              <a:buNone/>
            </a:pPr>
            <a:endParaRPr b="1" i="0" u="none" strike="noStrike" cap="none" dirty="0">
              <a:solidFill>
                <a:schemeClr val="dk1"/>
              </a:solidFill>
              <a:latin typeface="Calibri"/>
              <a:ea typeface="Calibri"/>
              <a:cs typeface="Calibri"/>
              <a:sym typeface="Calibri"/>
            </a:endParaRPr>
          </a:p>
        </p:txBody>
      </p:sp>
      <p:sp>
        <p:nvSpPr>
          <p:cNvPr id="467" name="Shape 467"/>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spcAft>
                  <a:spcPts val="0"/>
                </a:spcAft>
                <a:buSzPct val="25000"/>
                <a:buNone/>
              </a:pPr>
              <a:t>44</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74" name="Shape 474"/>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lvl="0" rtl="0">
              <a:spcBef>
                <a:spcPts val="0"/>
              </a:spcBef>
              <a:buClr>
                <a:schemeClr val="dk1"/>
              </a:buClr>
              <a:buSzPct val="91666"/>
              <a:buFont typeface="Arial"/>
              <a:buNone/>
            </a:pPr>
            <a:endParaRPr dirty="0">
              <a:solidFill>
                <a:srgbClr val="0000FF"/>
              </a:solidFill>
            </a:endParaRPr>
          </a:p>
        </p:txBody>
      </p:sp>
      <p:sp>
        <p:nvSpPr>
          <p:cNvPr id="475" name="Shape 475"/>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spcAft>
                  <a:spcPts val="0"/>
                </a:spcAft>
                <a:buSzPct val="25000"/>
                <a:buNone/>
              </a:pPr>
              <a:t>45</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1" name="Shape 481"/>
          <p:cNvSpPr txBox="1">
            <a:spLocks noGrp="1"/>
          </p:cNvSpPr>
          <p:nvPr>
            <p:ph type="body" idx="1"/>
          </p:nvPr>
        </p:nvSpPr>
        <p:spPr>
          <a:xfrm>
            <a:off x="701675" y="4421187"/>
            <a:ext cx="5619900" cy="41895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US" dirty="0">
                <a:solidFill>
                  <a:srgbClr val="0000FF"/>
                </a:solidFill>
              </a:rPr>
              <a:t>Standards: </a:t>
            </a:r>
            <a:r>
              <a:rPr lang="en-US" u="sng" dirty="0">
                <a:solidFill>
                  <a:schemeClr val="accent2"/>
                </a:solidFill>
                <a:hlinkClick r:id="rId3"/>
              </a:rPr>
              <a:t>https://docs.google.com/document/d/1BJWDAQ7d5wsD3PVexj4g8sYA1leXIz9x0M1EcyhuVas/edit?usp=sharing</a:t>
            </a:r>
          </a:p>
          <a:p>
            <a:pPr lvl="0" rtl="0">
              <a:spcBef>
                <a:spcPts val="0"/>
              </a:spcBef>
              <a:buClr>
                <a:schemeClr val="dk1"/>
              </a:buClr>
              <a:buSzPct val="25000"/>
              <a:buFont typeface="Arial"/>
              <a:buNone/>
            </a:pPr>
            <a:endParaRPr b="1" dirty="0">
              <a:latin typeface="Franklin Gothic Book" pitchFamily="34" charset="0"/>
              <a:ea typeface="Source Sans Pro"/>
              <a:cs typeface="Source Sans Pro"/>
              <a:sym typeface="Source Sans Pro"/>
            </a:endParaRPr>
          </a:p>
          <a:p>
            <a:pPr lvl="0" rtl="0">
              <a:spcBef>
                <a:spcPts val="0"/>
              </a:spcBef>
              <a:buClr>
                <a:schemeClr val="dk1"/>
              </a:buClr>
              <a:buSzPct val="25000"/>
              <a:buFont typeface="Arial"/>
              <a:buNone/>
            </a:pPr>
            <a:r>
              <a:rPr lang="en-US" b="1" dirty="0">
                <a:latin typeface="Franklin Gothic Book" pitchFamily="34" charset="0"/>
                <a:ea typeface="Source Sans Pro"/>
                <a:cs typeface="Source Sans Pro"/>
                <a:sym typeface="Source Sans Pro"/>
              </a:rPr>
              <a:t>Group Activity:</a:t>
            </a:r>
          </a:p>
          <a:p>
            <a:pPr lvl="0" rtl="0">
              <a:spcBef>
                <a:spcPts val="0"/>
              </a:spcBef>
              <a:buClr>
                <a:schemeClr val="dk1"/>
              </a:buClr>
              <a:buSzPct val="25000"/>
              <a:buFont typeface="Arial"/>
              <a:buNone/>
            </a:pPr>
            <a:endParaRPr b="1" dirty="0">
              <a:latin typeface="Franklin Gothic Book" pitchFamily="34" charset="0"/>
              <a:ea typeface="Source Sans Pro"/>
              <a:cs typeface="Source Sans Pro"/>
              <a:sym typeface="Source Sans Pro"/>
            </a:endParaRPr>
          </a:p>
          <a:p>
            <a:pPr marL="457200" lvl="0" indent="-304800" rtl="0">
              <a:spcBef>
                <a:spcPts val="0"/>
              </a:spcBef>
              <a:buClr>
                <a:schemeClr val="dk1"/>
              </a:buClr>
              <a:buSzPct val="100000"/>
              <a:buFont typeface="Source Sans Pro"/>
              <a:buAutoNum type="arabicPeriod"/>
            </a:pPr>
            <a:r>
              <a:rPr lang="en-US" b="1" dirty="0">
                <a:latin typeface="Franklin Gothic Book" pitchFamily="34" charset="0"/>
                <a:ea typeface="Source Sans Pro"/>
                <a:cs typeface="Source Sans Pro"/>
                <a:sym typeface="Source Sans Pro"/>
              </a:rPr>
              <a:t>Unpack the Standard</a:t>
            </a:r>
          </a:p>
          <a:p>
            <a:pPr marL="457200" lvl="0" indent="-304800" rtl="0">
              <a:spcBef>
                <a:spcPts val="0"/>
              </a:spcBef>
              <a:buClr>
                <a:schemeClr val="dk1"/>
              </a:buClr>
              <a:buSzPct val="100000"/>
              <a:buFont typeface="Source Sans Pro"/>
              <a:buAutoNum type="arabicPeriod"/>
            </a:pPr>
            <a:r>
              <a:rPr lang="en-US" b="1" dirty="0">
                <a:latin typeface="Franklin Gothic Book" pitchFamily="34" charset="0"/>
                <a:ea typeface="Source Sans Pro"/>
                <a:cs typeface="Source Sans Pro"/>
                <a:sym typeface="Source Sans Pro"/>
              </a:rPr>
              <a:t>Determine the skills</a:t>
            </a:r>
          </a:p>
          <a:p>
            <a:pPr marL="457200" lvl="0" indent="-304800" rtl="0">
              <a:spcBef>
                <a:spcPts val="0"/>
              </a:spcBef>
              <a:buClr>
                <a:schemeClr val="dk1"/>
              </a:buClr>
              <a:buSzPct val="100000"/>
              <a:buFont typeface="Source Sans Pro"/>
              <a:buAutoNum type="arabicPeriod"/>
            </a:pPr>
            <a:r>
              <a:rPr lang="en-US" b="1" dirty="0">
                <a:latin typeface="Franklin Gothic Book" pitchFamily="34" charset="0"/>
                <a:ea typeface="Source Sans Pro"/>
                <a:cs typeface="Source Sans Pro"/>
                <a:sym typeface="Source Sans Pro"/>
              </a:rPr>
              <a:t>Plan the assessment types</a:t>
            </a:r>
          </a:p>
          <a:p>
            <a:pPr lvl="0">
              <a:spcBef>
                <a:spcPts val="0"/>
              </a:spcBef>
              <a:buClr>
                <a:schemeClr val="dk1"/>
              </a:buClr>
              <a:buSzPct val="25000"/>
              <a:buFont typeface="Arial"/>
              <a:buNone/>
            </a:pPr>
            <a:endParaRPr dirty="0">
              <a:solidFill>
                <a:srgbClr val="0000FF"/>
              </a:solidFill>
            </a:endParaRPr>
          </a:p>
          <a:p>
            <a:pPr lvl="0">
              <a:spcBef>
                <a:spcPts val="0"/>
              </a:spcBef>
              <a:buClr>
                <a:schemeClr val="dk1"/>
              </a:buClr>
              <a:buSzPct val="25000"/>
              <a:buFont typeface="Arial"/>
              <a:buNone/>
            </a:pPr>
            <a:endParaRPr dirty="0">
              <a:solidFill>
                <a:srgbClr val="0000FF"/>
              </a:solidFill>
            </a:endParaRPr>
          </a:p>
          <a:p>
            <a:pPr lvl="0">
              <a:spcBef>
                <a:spcPts val="0"/>
              </a:spcBef>
              <a:buClr>
                <a:schemeClr val="dk1"/>
              </a:buClr>
              <a:buSzPct val="25000"/>
              <a:buFont typeface="Arial"/>
              <a:buNone/>
            </a:pPr>
            <a:r>
              <a:rPr lang="en-US" dirty="0">
                <a:solidFill>
                  <a:srgbClr val="0000FF"/>
                </a:solidFill>
              </a:rPr>
              <a:t>In Groups:</a:t>
            </a:r>
          </a:p>
          <a:p>
            <a:pPr marL="457200" lvl="0" indent="-228600">
              <a:spcBef>
                <a:spcPts val="0"/>
              </a:spcBef>
              <a:buClr>
                <a:srgbClr val="0000FF"/>
              </a:buClr>
              <a:buAutoNum type="arabicPeriod"/>
            </a:pPr>
            <a:r>
              <a:rPr lang="en-US" dirty="0">
                <a:solidFill>
                  <a:srgbClr val="0000FF"/>
                </a:solidFill>
              </a:rPr>
              <a:t>Read the Standard</a:t>
            </a:r>
          </a:p>
          <a:p>
            <a:pPr marL="457200" lvl="0" indent="-228600">
              <a:spcBef>
                <a:spcPts val="0"/>
              </a:spcBef>
              <a:buClr>
                <a:srgbClr val="0000FF"/>
              </a:buClr>
              <a:buAutoNum type="arabicPeriod"/>
            </a:pPr>
            <a:r>
              <a:rPr lang="en-US" dirty="0">
                <a:solidFill>
                  <a:srgbClr val="0000FF"/>
                </a:solidFill>
              </a:rPr>
              <a:t>Identify and clarify meanings of terminology used within the standard.</a:t>
            </a:r>
          </a:p>
          <a:p>
            <a:pPr marL="457200" lvl="0" indent="-228600">
              <a:spcBef>
                <a:spcPts val="0"/>
              </a:spcBef>
              <a:buClr>
                <a:srgbClr val="0000FF"/>
              </a:buClr>
              <a:buAutoNum type="arabicPeriod"/>
            </a:pPr>
            <a:r>
              <a:rPr lang="en-US" dirty="0">
                <a:solidFill>
                  <a:srgbClr val="0000FF"/>
                </a:solidFill>
              </a:rPr>
              <a:t>Nouns = content necessary, while verbs = what students need to do.</a:t>
            </a:r>
          </a:p>
          <a:p>
            <a:pPr marL="457200" lvl="0" indent="-228600">
              <a:spcBef>
                <a:spcPts val="0"/>
              </a:spcBef>
              <a:buClr>
                <a:srgbClr val="0000FF"/>
              </a:buClr>
              <a:buAutoNum type="arabicPeriod"/>
            </a:pPr>
            <a:r>
              <a:rPr lang="en-US" dirty="0">
                <a:solidFill>
                  <a:srgbClr val="0000FF"/>
                </a:solidFill>
              </a:rPr>
              <a:t>Determine skills necessary for students to fully demonstrate understanding of standards</a:t>
            </a:r>
          </a:p>
          <a:p>
            <a:pPr marL="457200" lvl="0" indent="-228600">
              <a:spcBef>
                <a:spcPts val="0"/>
              </a:spcBef>
              <a:buClr>
                <a:srgbClr val="0000FF"/>
              </a:buClr>
              <a:buAutoNum type="arabicPeriod"/>
            </a:pPr>
            <a:r>
              <a:rPr lang="en-US" dirty="0">
                <a:solidFill>
                  <a:srgbClr val="0000FF"/>
                </a:solidFill>
              </a:rPr>
              <a:t>Discuss rationale for each skill</a:t>
            </a:r>
          </a:p>
          <a:p>
            <a:pPr lvl="0">
              <a:spcBef>
                <a:spcPts val="0"/>
              </a:spcBef>
              <a:buClr>
                <a:schemeClr val="dk1"/>
              </a:buClr>
              <a:buSzPct val="91666"/>
              <a:buFont typeface="Arial"/>
              <a:buNone/>
            </a:pPr>
            <a:r>
              <a:rPr lang="en-US" dirty="0">
                <a:solidFill>
                  <a:srgbClr val="0000FF"/>
                </a:solidFill>
              </a:rPr>
              <a:t>***Use Assessment Design Blueprint*** </a:t>
            </a:r>
            <a:r>
              <a:rPr lang="en-US" dirty="0">
                <a:solidFill>
                  <a:srgbClr val="FF0000"/>
                </a:solidFill>
              </a:rPr>
              <a:t>Good application </a:t>
            </a:r>
          </a:p>
        </p:txBody>
      </p:sp>
      <p:sp>
        <p:nvSpPr>
          <p:cNvPr id="482" name="Shape 482"/>
          <p:cNvSpPr txBox="1">
            <a:spLocks noGrp="1"/>
          </p:cNvSpPr>
          <p:nvPr>
            <p:ph type="sldNum" idx="12"/>
          </p:nvPr>
        </p:nvSpPr>
        <p:spPr>
          <a:xfrm>
            <a:off x="3978275" y="8842375"/>
            <a:ext cx="3043200" cy="465000"/>
          </a:xfrm>
          <a:prstGeom prst="rect">
            <a:avLst/>
          </a:prstGeom>
        </p:spPr>
        <p:txBody>
          <a:bodyPr lIns="93300" tIns="46650" rIns="93300" bIns="4665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Shape 77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1" name="Shape 771"/>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endParaRPr b="1" dirty="0"/>
          </a:p>
        </p:txBody>
      </p:sp>
      <p:sp>
        <p:nvSpPr>
          <p:cNvPr id="772" name="Shape 772"/>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47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Shape 77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9" name="Shape 779"/>
          <p:cNvSpPr txBox="1">
            <a:spLocks noGrp="1"/>
          </p:cNvSpPr>
          <p:nvPr>
            <p:ph type="body" idx="1"/>
          </p:nvPr>
        </p:nvSpPr>
        <p:spPr>
          <a:xfrm>
            <a:off x="701675" y="4421187"/>
            <a:ext cx="5619900" cy="4189500"/>
          </a:xfrm>
          <a:prstGeom prst="rect">
            <a:avLst/>
          </a:prstGeom>
        </p:spPr>
        <p:txBody>
          <a:bodyPr lIns="91425" tIns="91425" rIns="91425" bIns="91425" anchor="t" anchorCtr="0">
            <a:noAutofit/>
          </a:bodyPr>
          <a:lstStyle/>
          <a:p>
            <a:pPr lvl="0">
              <a:spcBef>
                <a:spcPts val="0"/>
              </a:spcBef>
              <a:buClr>
                <a:schemeClr val="dk1"/>
              </a:buClr>
              <a:buSzPct val="91666"/>
              <a:buFont typeface="Arial"/>
              <a:buNone/>
            </a:pPr>
            <a:r>
              <a:rPr lang="en-US" dirty="0">
                <a:solidFill>
                  <a:srgbClr val="0000FF"/>
                </a:solidFill>
              </a:rPr>
              <a:t>Leave right column blank, ask participants to discuss, then debrief...use animation</a:t>
            </a:r>
          </a:p>
        </p:txBody>
      </p:sp>
      <p:sp>
        <p:nvSpPr>
          <p:cNvPr id="780" name="Shape 780"/>
          <p:cNvSpPr txBox="1">
            <a:spLocks noGrp="1"/>
          </p:cNvSpPr>
          <p:nvPr>
            <p:ph type="sldNum" idx="12"/>
          </p:nvPr>
        </p:nvSpPr>
        <p:spPr>
          <a:xfrm>
            <a:off x="3978275" y="8842375"/>
            <a:ext cx="3043200" cy="465000"/>
          </a:xfrm>
          <a:prstGeom prst="rect">
            <a:avLst/>
          </a:prstGeom>
        </p:spPr>
        <p:txBody>
          <a:bodyPr lIns="93300" tIns="46650" rIns="93300" bIns="4665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Shape 78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87" name="Shape 787"/>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r>
              <a:rPr lang="en-US" sz="1200" b="1" i="0" u="none" cap="none">
                <a:solidFill>
                  <a:schemeClr val="dk1"/>
                </a:solidFill>
                <a:latin typeface="Calibri"/>
                <a:ea typeface="Calibri"/>
                <a:cs typeface="Calibri"/>
                <a:sym typeface="Calibri"/>
              </a:rPr>
              <a:t>An explanation of DOK is needed here to introduce this.</a:t>
            </a:r>
          </a:p>
        </p:txBody>
      </p:sp>
      <p:sp>
        <p:nvSpPr>
          <p:cNvPr id="788" name="Shape 788"/>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spcAft>
                  <a:spcPts val="0"/>
                </a:spcAft>
                <a:buSzPct val="25000"/>
                <a:buNone/>
              </a:pPr>
              <a:t>49</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1184275"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2" name="Shape 512"/>
          <p:cNvSpPr txBox="1">
            <a:spLocks noGrp="1"/>
          </p:cNvSpPr>
          <p:nvPr>
            <p:ph type="body" idx="1"/>
          </p:nvPr>
        </p:nvSpPr>
        <p:spPr>
          <a:xfrm>
            <a:off x="702310" y="4421823"/>
            <a:ext cx="5618479" cy="418909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This think-pair-share activity was used successfully during our SGO 2.1 presentations to highlight the levels. </a:t>
            </a:r>
          </a:p>
          <a:p>
            <a:pPr marL="0" marR="0" lvl="0" indent="0" algn="l" rtl="0">
              <a:spcBef>
                <a:spcPts val="0"/>
              </a:spcBef>
              <a:spcAft>
                <a:spcPts val="0"/>
              </a:spcAft>
              <a:buSzPct val="25000"/>
              <a:buNone/>
            </a:pPr>
            <a:endParaRPr b="1" dirty="0"/>
          </a:p>
          <a:p>
            <a:pPr marL="0" marR="0" lvl="0" indent="0" algn="l" rtl="0">
              <a:spcBef>
                <a:spcPts val="0"/>
              </a:spcBef>
              <a:spcAft>
                <a:spcPts val="0"/>
              </a:spcAft>
              <a:buSzPct val="25000"/>
              <a:buNone/>
            </a:pPr>
            <a:r>
              <a:rPr lang="en-US" b="1" dirty="0"/>
              <a:t>Extension activity: Ask </a:t>
            </a:r>
            <a:r>
              <a:rPr lang="en-US" b="1" dirty="0" err="1"/>
              <a:t>Ts</a:t>
            </a:r>
            <a:r>
              <a:rPr lang="en-US" b="1" dirty="0"/>
              <a:t> to compile list of what assessment for each activity could look like in a classroom.</a:t>
            </a:r>
          </a:p>
          <a:p>
            <a:pPr marL="0" marR="0" lvl="0" indent="0" algn="l" rtl="0">
              <a:spcBef>
                <a:spcPts val="0"/>
              </a:spcBef>
              <a:spcAft>
                <a:spcPts val="0"/>
              </a:spcAft>
              <a:buSzPct val="25000"/>
              <a:buNone/>
            </a:pPr>
            <a:endParaRPr b="1" dirty="0">
              <a:solidFill>
                <a:srgbClr val="FF0000"/>
              </a:solidFill>
            </a:endParaRPr>
          </a:p>
          <a:p>
            <a:pPr lvl="0" rtl="0">
              <a:spcBef>
                <a:spcPts val="0"/>
              </a:spcBef>
              <a:buClr>
                <a:schemeClr val="dk1"/>
              </a:buClr>
              <a:buSzPct val="25000"/>
              <a:buFont typeface="Arial"/>
              <a:buNone/>
            </a:pPr>
            <a:endParaRPr b="1" dirty="0">
              <a:solidFill>
                <a:srgbClr val="FF0000"/>
              </a:solidFill>
            </a:endParaRPr>
          </a:p>
        </p:txBody>
      </p:sp>
      <p:sp>
        <p:nvSpPr>
          <p:cNvPr id="513" name="Shape 513"/>
          <p:cNvSpPr txBox="1">
            <a:spLocks noGrp="1"/>
          </p:cNvSpPr>
          <p:nvPr>
            <p:ph type="sldNum" idx="12"/>
          </p:nvPr>
        </p:nvSpPr>
        <p:spPr>
          <a:xfrm>
            <a:off x="3978132" y="8842032"/>
            <a:ext cx="3043343" cy="465454"/>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50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9" name="Shape 179"/>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endParaRPr b="1" dirty="0">
              <a:solidFill>
                <a:srgbClr val="000000"/>
              </a:solidFill>
              <a:highlight>
                <a:srgbClr val="FFFF00"/>
              </a:highlight>
            </a:endParaRPr>
          </a:p>
        </p:txBody>
      </p:sp>
      <p:sp>
        <p:nvSpPr>
          <p:cNvPr id="180" name="Shape 180"/>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spcAft>
                  <a:spcPts val="0"/>
                </a:spcAft>
                <a:buSzPct val="25000"/>
                <a:buNone/>
              </a:pPr>
              <a:t>5</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9" name="Shape 529"/>
          <p:cNvSpPr txBox="1">
            <a:spLocks noGrp="1"/>
          </p:cNvSpPr>
          <p:nvPr>
            <p:ph type="body" idx="1"/>
          </p:nvPr>
        </p:nvSpPr>
        <p:spPr>
          <a:xfrm>
            <a:off x="702310" y="4421823"/>
            <a:ext cx="5618479" cy="4189095"/>
          </a:xfrm>
          <a:prstGeom prst="rect">
            <a:avLst/>
          </a:prstGeom>
          <a:noFill/>
          <a:ln>
            <a:noFill/>
          </a:ln>
        </p:spPr>
        <p:txBody>
          <a:bodyPr lIns="93300" tIns="93300" rIns="93300" bIns="933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b="1">
                <a:solidFill>
                  <a:srgbClr val="0000FF"/>
                </a:solidFill>
              </a:rPr>
              <a:t>Include the Q chart in handouts</a:t>
            </a:r>
          </a:p>
          <a:p>
            <a:pPr marL="0" marR="0" lvl="0" indent="0" algn="l" rtl="0">
              <a:spcBef>
                <a:spcPts val="0"/>
              </a:spcBef>
              <a:spcAft>
                <a:spcPts val="0"/>
              </a:spcAft>
              <a:buSzPct val="25000"/>
              <a:buNone/>
            </a:pPr>
            <a:r>
              <a:rPr lang="en-US">
                <a:solidFill>
                  <a:srgbClr val="0000FF"/>
                </a:solidFill>
              </a:rPr>
              <a:t>The level of rigor comes from the questions we ask..</a:t>
            </a:r>
          </a:p>
          <a:p>
            <a:pPr lvl="0" rtl="0">
              <a:spcBef>
                <a:spcPts val="0"/>
              </a:spcBef>
              <a:buSzPct val="25000"/>
              <a:buNone/>
            </a:pPr>
            <a:endParaRPr/>
          </a:p>
          <a:p>
            <a:pPr marL="0" marR="0" lvl="0" indent="0" algn="l" rtl="0">
              <a:spcBef>
                <a:spcPts val="0"/>
              </a:spcBef>
              <a:spcAft>
                <a:spcPts val="0"/>
              </a:spcAft>
              <a:buSzPct val="25000"/>
              <a:buNone/>
            </a:pPr>
            <a:r>
              <a:rPr lang="en-US">
                <a:solidFill>
                  <a:srgbClr val="0000FF"/>
                </a:solidFill>
              </a:rPr>
              <a:t>Stress that this is the natural progression - you unpack the standard, determine the level of rigor, and then write assessment items (i.e. question) that match that level of rigor (the Q chart is very helpful for this) </a:t>
            </a:r>
          </a:p>
        </p:txBody>
      </p:sp>
      <p:sp>
        <p:nvSpPr>
          <p:cNvPr id="530" name="Shape 530"/>
          <p:cNvSpPr txBox="1">
            <a:spLocks noGrp="1"/>
          </p:cNvSpPr>
          <p:nvPr>
            <p:ph type="sldNum" idx="12"/>
          </p:nvPr>
        </p:nvSpPr>
        <p:spPr>
          <a:xfrm>
            <a:off x="3978130" y="8842028"/>
            <a:ext cx="3043341" cy="465454"/>
          </a:xfrm>
          <a:prstGeom prst="rect">
            <a:avLst/>
          </a:prstGeom>
          <a:noFill/>
          <a:ln>
            <a:noFill/>
          </a:ln>
        </p:spPr>
        <p:txBody>
          <a:bodyPr lIns="93300" tIns="46625" rIns="93300" bIns="466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51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Shape 53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6" name="Shape 536"/>
          <p:cNvSpPr txBox="1">
            <a:spLocks noGrp="1"/>
          </p:cNvSpPr>
          <p:nvPr>
            <p:ph type="body" idx="1"/>
          </p:nvPr>
        </p:nvSpPr>
        <p:spPr>
          <a:xfrm>
            <a:off x="702310" y="4421823"/>
            <a:ext cx="5618400" cy="4189199"/>
          </a:xfrm>
          <a:prstGeom prst="rect">
            <a:avLst/>
          </a:prstGeom>
          <a:noFill/>
          <a:ln>
            <a:noFill/>
          </a:ln>
        </p:spPr>
        <p:txBody>
          <a:bodyPr lIns="93300" tIns="93300" rIns="93300" bIns="933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b="1">
                <a:solidFill>
                  <a:srgbClr val="0000FF"/>
                </a:solidFill>
              </a:rPr>
              <a:t>Include the Q chart in handouts</a:t>
            </a:r>
          </a:p>
          <a:p>
            <a:pPr marL="0" marR="0" lvl="0" indent="0" algn="l" rtl="0">
              <a:spcBef>
                <a:spcPts val="0"/>
              </a:spcBef>
              <a:spcAft>
                <a:spcPts val="0"/>
              </a:spcAft>
              <a:buSzPct val="25000"/>
              <a:buNone/>
            </a:pPr>
            <a:r>
              <a:rPr lang="en-US">
                <a:solidFill>
                  <a:srgbClr val="0000FF"/>
                </a:solidFill>
              </a:rPr>
              <a:t>The level of rigor comes from the questions we ask..</a:t>
            </a:r>
          </a:p>
          <a:p>
            <a:pPr lvl="0" rtl="0">
              <a:spcBef>
                <a:spcPts val="0"/>
              </a:spcBef>
              <a:buSzPct val="25000"/>
              <a:buNone/>
            </a:pPr>
            <a:endParaRPr/>
          </a:p>
          <a:p>
            <a:pPr marL="0" marR="0" lvl="0" indent="0" algn="l" rtl="0">
              <a:spcBef>
                <a:spcPts val="0"/>
              </a:spcBef>
              <a:spcAft>
                <a:spcPts val="0"/>
              </a:spcAft>
              <a:buSzPct val="25000"/>
              <a:buNone/>
            </a:pPr>
            <a:r>
              <a:rPr lang="en-US">
                <a:solidFill>
                  <a:srgbClr val="0000FF"/>
                </a:solidFill>
              </a:rPr>
              <a:t>Stress that this is the natural progression - you unpack the standard, determine the level of rigor, and then write assessment items (i.e. question) that match that level of rigor (the Q chart is very helpful for this) </a:t>
            </a:r>
          </a:p>
        </p:txBody>
      </p:sp>
      <p:sp>
        <p:nvSpPr>
          <p:cNvPr id="537" name="Shape 537"/>
          <p:cNvSpPr txBox="1">
            <a:spLocks noGrp="1"/>
          </p:cNvSpPr>
          <p:nvPr>
            <p:ph type="sldNum" idx="12"/>
          </p:nvPr>
        </p:nvSpPr>
        <p:spPr>
          <a:xfrm>
            <a:off x="3978130" y="8842028"/>
            <a:ext cx="3043199" cy="465600"/>
          </a:xfrm>
          <a:prstGeom prst="rect">
            <a:avLst/>
          </a:prstGeom>
          <a:noFill/>
          <a:ln>
            <a:noFill/>
          </a:ln>
        </p:spPr>
        <p:txBody>
          <a:bodyPr lIns="93300" tIns="46625" rIns="93300" bIns="466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52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43" name="Shape 543"/>
          <p:cNvSpPr txBox="1">
            <a:spLocks noGrp="1"/>
          </p:cNvSpPr>
          <p:nvPr>
            <p:ph type="body" idx="1"/>
          </p:nvPr>
        </p:nvSpPr>
        <p:spPr>
          <a:xfrm>
            <a:off x="701675" y="4421187"/>
            <a:ext cx="5619900" cy="4189500"/>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r>
              <a:rPr lang="en-US" b="1" dirty="0" smtClean="0">
                <a:solidFill>
                  <a:srgbClr val="0000FF"/>
                </a:solidFill>
              </a:rPr>
              <a:t>Model </a:t>
            </a:r>
            <a:r>
              <a:rPr lang="en-US" b="1" dirty="0">
                <a:solidFill>
                  <a:srgbClr val="0000FF"/>
                </a:solidFill>
              </a:rPr>
              <a:t>the questioning activity here using the model standard (RH.9-10.9) </a:t>
            </a:r>
          </a:p>
          <a:p>
            <a:pPr marL="0" marR="0" lvl="0" indent="0" algn="l" rtl="0">
              <a:spcBef>
                <a:spcPts val="0"/>
              </a:spcBef>
              <a:spcAft>
                <a:spcPts val="0"/>
              </a:spcAft>
              <a:buSzPct val="25000"/>
              <a:buNone/>
            </a:pPr>
            <a:r>
              <a:rPr lang="en-US" b="1" dirty="0">
                <a:solidFill>
                  <a:srgbClr val="0000FF"/>
                </a:solidFill>
              </a:rPr>
              <a:t>1 from purple, 1 from orange, 1 from green (on Q chart) </a:t>
            </a:r>
          </a:p>
          <a:p>
            <a:pPr marL="0" marR="0" lvl="0" indent="0" algn="l" rtl="0">
              <a:spcBef>
                <a:spcPts val="0"/>
              </a:spcBef>
              <a:spcAft>
                <a:spcPts val="0"/>
              </a:spcAft>
              <a:buSzPct val="25000"/>
              <a:buNone/>
            </a:pPr>
            <a:r>
              <a:rPr lang="en-US" b="1" dirty="0">
                <a:solidFill>
                  <a:srgbClr val="0000FF"/>
                </a:solidFill>
              </a:rPr>
              <a:t>Underlined question stems here in order to highlight connection to Q chart </a:t>
            </a:r>
          </a:p>
        </p:txBody>
      </p:sp>
      <p:sp>
        <p:nvSpPr>
          <p:cNvPr id="544" name="Shape 544"/>
          <p:cNvSpPr txBox="1">
            <a:spLocks noGrp="1"/>
          </p:cNvSpPr>
          <p:nvPr>
            <p:ph type="sldNum" idx="12"/>
          </p:nvPr>
        </p:nvSpPr>
        <p:spPr>
          <a:xfrm>
            <a:off x="3978275" y="8842375"/>
            <a:ext cx="3043200" cy="465000"/>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spcAft>
                  <a:spcPts val="0"/>
                </a:spcAft>
                <a:buSzPct val="25000"/>
                <a:buNone/>
              </a:pPr>
              <a:t>53</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1" name="Shape 551"/>
          <p:cNvSpPr txBox="1">
            <a:spLocks noGrp="1"/>
          </p:cNvSpPr>
          <p:nvPr>
            <p:ph type="body" idx="1"/>
          </p:nvPr>
        </p:nvSpPr>
        <p:spPr>
          <a:xfrm>
            <a:off x="702310" y="4421823"/>
            <a:ext cx="5618479" cy="4189095"/>
          </a:xfrm>
          <a:prstGeom prst="rect">
            <a:avLst/>
          </a:prstGeom>
          <a:noFill/>
          <a:ln>
            <a:noFill/>
          </a:ln>
        </p:spPr>
        <p:txBody>
          <a:bodyPr lIns="93300" tIns="46625" rIns="93300" bIns="46625" anchor="t" anchorCtr="0">
            <a:noAutofit/>
          </a:bodyPr>
          <a:lstStyle/>
          <a:p>
            <a:pPr marL="0" marR="0" lvl="0" indent="0" algn="l" rtl="0">
              <a:spcBef>
                <a:spcPts val="0"/>
              </a:spcBef>
              <a:spcAft>
                <a:spcPts val="0"/>
              </a:spcAft>
              <a:buSzPct val="25000"/>
              <a:buNone/>
            </a:pPr>
            <a:endParaRPr sz="1200" b="0" i="0" u="none" strike="noStrike" cap="none">
              <a:solidFill>
                <a:schemeClr val="dk2"/>
              </a:solidFill>
              <a:latin typeface="Calibri"/>
              <a:ea typeface="Calibri"/>
              <a:cs typeface="Calibri"/>
              <a:sym typeface="Calibri"/>
            </a:endParaRPr>
          </a:p>
        </p:txBody>
      </p:sp>
      <p:sp>
        <p:nvSpPr>
          <p:cNvPr id="552" name="Shape 552"/>
          <p:cNvSpPr txBox="1">
            <a:spLocks noGrp="1"/>
          </p:cNvSpPr>
          <p:nvPr>
            <p:ph type="sldNum" idx="12"/>
          </p:nvPr>
        </p:nvSpPr>
        <p:spPr>
          <a:xfrm>
            <a:off x="3978130" y="8842028"/>
            <a:ext cx="3043341" cy="465454"/>
          </a:xfrm>
          <a:prstGeom prst="rect">
            <a:avLst/>
          </a:prstGeom>
          <a:noFill/>
          <a:ln>
            <a:noFill/>
          </a:ln>
        </p:spPr>
        <p:txBody>
          <a:bodyPr lIns="93300" tIns="46625" rIns="93300" bIns="466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54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Shape 84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43" name="Shape 843"/>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r>
              <a:rPr lang="en-US" sz="1200" b="1" i="0" u="none" strike="noStrike" cap="none" dirty="0" smtClean="0">
                <a:solidFill>
                  <a:schemeClr val="dk1"/>
                </a:solidFill>
                <a:latin typeface="Calibri"/>
                <a:ea typeface="Calibri"/>
                <a:cs typeface="Calibri"/>
                <a:sym typeface="Calibri"/>
              </a:rPr>
              <a:t>The next three element descriptions and activities come pretty directly from the Assessment Design modules. The information needs to be consistent.</a:t>
            </a:r>
            <a:endParaRPr b="1" strike="sngStrike" dirty="0">
              <a:solidFill>
                <a:srgbClr val="FF0000"/>
              </a:solidFill>
            </a:endParaRPr>
          </a:p>
        </p:txBody>
      </p:sp>
      <p:sp>
        <p:nvSpPr>
          <p:cNvPr id="844" name="Shape 844"/>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spcAft>
                  <a:spcPts val="0"/>
                </a:spcAft>
                <a:buSzPct val="25000"/>
                <a:buNone/>
              </a:pPr>
              <a:t>55</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701675" y="4421187"/>
            <a:ext cx="5619750" cy="4189411"/>
          </a:xfrm>
          <a:prstGeom prst="rect">
            <a:avLst/>
          </a:prstGeom>
        </p:spPr>
        <p:txBody>
          <a:bodyPr lIns="91425" tIns="91425" rIns="91425" bIns="91425" anchor="t" anchorCtr="0">
            <a:noAutofit/>
          </a:bodyPr>
          <a:lstStyle/>
          <a:p>
            <a:pPr lvl="0">
              <a:spcBef>
                <a:spcPts val="0"/>
              </a:spcBef>
              <a:buNone/>
            </a:pPr>
            <a:endParaRPr/>
          </a:p>
        </p:txBody>
      </p:sp>
      <p:sp>
        <p:nvSpPr>
          <p:cNvPr id="586" name="Shape 58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701675" y="4421187"/>
            <a:ext cx="5619750" cy="4189411"/>
          </a:xfrm>
          <a:prstGeom prst="rect">
            <a:avLst/>
          </a:prstGeom>
        </p:spPr>
        <p:txBody>
          <a:bodyPr lIns="91425" tIns="91425" rIns="91425" bIns="91425" anchor="t" anchorCtr="0">
            <a:noAutofit/>
          </a:bodyPr>
          <a:lstStyle/>
          <a:p>
            <a:pPr lvl="0">
              <a:spcBef>
                <a:spcPts val="0"/>
              </a:spcBef>
              <a:buNone/>
            </a:pPr>
            <a:endParaRPr/>
          </a:p>
        </p:txBody>
      </p:sp>
      <p:sp>
        <p:nvSpPr>
          <p:cNvPr id="586" name="Shape 586"/>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Shape 87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75" name="Shape 875"/>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Activity: How could you revise this item to make it clearer?</a:t>
            </a:r>
          </a:p>
          <a:p>
            <a:pPr marL="0" marR="0" lvl="0" indent="0" algn="l" rtl="0">
              <a:lnSpc>
                <a:spcPct val="100000"/>
              </a:lnSpc>
              <a:spcBef>
                <a:spcPts val="0"/>
              </a:spcBef>
              <a:spcAft>
                <a:spcPts val="0"/>
              </a:spcAft>
              <a:buClr>
                <a:schemeClr val="dk1"/>
              </a:buClr>
              <a:buSzPct val="25000"/>
              <a:buFont typeface="Calibri"/>
              <a:buNone/>
            </a:pPr>
            <a:endParaRPr sz="1200" b="1"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1" u="none" strike="noStrike" cap="none">
                <a:solidFill>
                  <a:schemeClr val="dk1"/>
                </a:solidFill>
                <a:latin typeface="Calibri"/>
                <a:ea typeface="Calibri"/>
                <a:cs typeface="Calibri"/>
                <a:sym typeface="Calibri"/>
              </a:rPr>
              <a:t>Marcus has 34 marbles. He puts an equal number of marbles into 4 bags. For “1a”–“1d,” choose Yes or No to indicate whether each number sentence could be used to find the number of marbles that Marcus puts in each bag. </a:t>
            </a:r>
          </a:p>
          <a:p>
            <a:pPr marL="0" marR="0" lvl="0" indent="0" algn="l" rtl="0">
              <a:spcBef>
                <a:spcPts val="360"/>
              </a:spcBef>
              <a:spcAft>
                <a:spcPts val="0"/>
              </a:spcAft>
              <a:buSzPct val="25000"/>
              <a:buNone/>
            </a:pPr>
            <a:endParaRPr sz="1200" b="1"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1" u="none" strike="noStrike" cap="none">
                <a:solidFill>
                  <a:schemeClr val="dk1"/>
                </a:solidFill>
                <a:latin typeface="Calibri"/>
                <a:ea typeface="Calibri"/>
                <a:cs typeface="Calibri"/>
                <a:sym typeface="Calibri"/>
              </a:rPr>
              <a:t>a. 36 x 4 =</a:t>
            </a:r>
          </a:p>
          <a:p>
            <a:pPr marL="0" marR="0" lvl="0" indent="0" algn="l" rtl="0">
              <a:spcBef>
                <a:spcPts val="360"/>
              </a:spcBef>
              <a:spcAft>
                <a:spcPts val="0"/>
              </a:spcAft>
              <a:buSzPct val="25000"/>
              <a:buNone/>
            </a:pPr>
            <a:r>
              <a:rPr lang="en-US" sz="1200" b="1" i="1" u="none" strike="noStrike" cap="none">
                <a:solidFill>
                  <a:schemeClr val="dk1"/>
                </a:solidFill>
                <a:latin typeface="Calibri"/>
                <a:ea typeface="Calibri"/>
                <a:cs typeface="Calibri"/>
                <a:sym typeface="Calibri"/>
              </a:rPr>
              <a:t> </a:t>
            </a:r>
          </a:p>
          <a:p>
            <a:pPr marL="0" marR="0" lvl="0" indent="0" algn="l" rtl="0">
              <a:spcBef>
                <a:spcPts val="360"/>
              </a:spcBef>
              <a:spcAft>
                <a:spcPts val="0"/>
              </a:spcAft>
              <a:buSzPct val="25000"/>
              <a:buNone/>
            </a:pPr>
            <a:r>
              <a:rPr lang="en-US" sz="1200" b="1" i="1" u="none" strike="noStrike" cap="none">
                <a:solidFill>
                  <a:schemeClr val="dk1"/>
                </a:solidFill>
                <a:latin typeface="Calibri"/>
                <a:ea typeface="Calibri"/>
                <a:cs typeface="Calibri"/>
                <a:sym typeface="Calibri"/>
              </a:rPr>
              <a:t>b. 36 ÷ 4 =</a:t>
            </a:r>
          </a:p>
          <a:p>
            <a:pPr marL="0" marR="0" lvl="0" indent="0" algn="l" rtl="0">
              <a:spcBef>
                <a:spcPts val="360"/>
              </a:spcBef>
              <a:spcAft>
                <a:spcPts val="0"/>
              </a:spcAft>
              <a:buSzPct val="25000"/>
              <a:buNone/>
            </a:pPr>
            <a:r>
              <a:rPr lang="en-US" sz="1200" b="1" i="1" u="none" strike="noStrike" cap="none">
                <a:solidFill>
                  <a:schemeClr val="dk1"/>
                </a:solidFill>
                <a:latin typeface="Calibri"/>
                <a:ea typeface="Calibri"/>
                <a:cs typeface="Calibri"/>
                <a:sym typeface="Calibri"/>
              </a:rPr>
              <a:t> </a:t>
            </a:r>
          </a:p>
          <a:p>
            <a:pPr marL="0" marR="0" lvl="0" indent="0" algn="l" rtl="0">
              <a:spcBef>
                <a:spcPts val="360"/>
              </a:spcBef>
              <a:spcAft>
                <a:spcPts val="0"/>
              </a:spcAft>
              <a:buSzPct val="25000"/>
              <a:buNone/>
            </a:pPr>
            <a:r>
              <a:rPr lang="en-US" sz="1200" b="1" i="1" u="none" strike="noStrike" cap="none">
                <a:solidFill>
                  <a:schemeClr val="dk1"/>
                </a:solidFill>
                <a:latin typeface="Calibri"/>
                <a:ea typeface="Calibri"/>
                <a:cs typeface="Calibri"/>
                <a:sym typeface="Calibri"/>
              </a:rPr>
              <a:t>c. 36 x [blank] = 36</a:t>
            </a:r>
          </a:p>
          <a:p>
            <a:pPr marL="0" marR="0" lvl="0" indent="0" algn="l" rtl="0">
              <a:spcBef>
                <a:spcPts val="360"/>
              </a:spcBef>
              <a:spcAft>
                <a:spcPts val="0"/>
              </a:spcAft>
              <a:buSzPct val="25000"/>
              <a:buNone/>
            </a:pPr>
            <a:r>
              <a:rPr lang="en-US" sz="1200" b="1" i="1" u="none" strike="noStrike" cap="none">
                <a:solidFill>
                  <a:schemeClr val="dk1"/>
                </a:solidFill>
                <a:latin typeface="Calibri"/>
                <a:ea typeface="Calibri"/>
                <a:cs typeface="Calibri"/>
                <a:sym typeface="Calibri"/>
              </a:rPr>
              <a:t>  </a:t>
            </a:r>
          </a:p>
          <a:p>
            <a:pPr marL="0" marR="0" lvl="0" indent="0" algn="l" rtl="0">
              <a:spcBef>
                <a:spcPts val="360"/>
              </a:spcBef>
              <a:spcAft>
                <a:spcPts val="0"/>
              </a:spcAft>
              <a:buSzPct val="25000"/>
              <a:buNone/>
            </a:pPr>
            <a:r>
              <a:rPr lang="en-US" sz="1200" b="1" i="1" u="none" strike="noStrike" cap="none">
                <a:solidFill>
                  <a:schemeClr val="dk1"/>
                </a:solidFill>
                <a:latin typeface="Calibri"/>
                <a:ea typeface="Calibri"/>
                <a:cs typeface="Calibri"/>
                <a:sym typeface="Calibri"/>
              </a:rPr>
              <a:t>d. 36 ÷ [blank] = 36</a:t>
            </a:r>
          </a:p>
        </p:txBody>
      </p:sp>
      <p:sp>
        <p:nvSpPr>
          <p:cNvPr id="876" name="Shape 876"/>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58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Shape 88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82" name="Shape 882"/>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dirty="0">
                <a:solidFill>
                  <a:schemeClr val="dk1"/>
                </a:solidFill>
                <a:latin typeface="Calibri"/>
                <a:ea typeface="Calibri"/>
                <a:cs typeface="Calibri"/>
                <a:sym typeface="Calibri"/>
              </a:rPr>
              <a:t>Activity: The first sentence contains a typo; that is, it reads 34 marbles instead of 36. The prompt references choices 1a–1d, but the answer choices do not include the number “1,” which may cause confusion. The choices also do not make clear where they are missing information; that is, choices “a” and “b” are missing information after the equal sign, and choices “c” and “d” are missing information before the equal sign.</a:t>
            </a:r>
          </a:p>
          <a:p>
            <a:pPr marL="0" marR="0" lvl="0" indent="0" algn="l" rtl="0">
              <a:spcBef>
                <a:spcPts val="36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883" name="Shape 883"/>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59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Shape 89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96" name="Shape 896"/>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Option: Presenters can use the two samples of bias from RSN one-pager (provide handout):</a:t>
            </a:r>
          </a:p>
          <a:p>
            <a:pPr marL="0" marR="0" lvl="0" indent="0" algn="l" rtl="0">
              <a:spcBef>
                <a:spcPts val="0"/>
              </a:spcBef>
              <a:spcAft>
                <a:spcPts val="0"/>
              </a:spcAft>
              <a:buClr>
                <a:schemeClr val="dk1"/>
              </a:buClr>
              <a:buSzPct val="100000"/>
              <a:buFont typeface="Calibri"/>
              <a:buChar char="•"/>
            </a:pPr>
            <a:r>
              <a:rPr lang="en-US" sz="1200" b="1" i="0" u="none" strike="noStrike" cap="none">
                <a:solidFill>
                  <a:schemeClr val="dk1"/>
                </a:solidFill>
                <a:latin typeface="Calibri"/>
                <a:ea typeface="Calibri"/>
                <a:cs typeface="Calibri"/>
                <a:sym typeface="Calibri"/>
              </a:rPr>
              <a:t>Conjunctions and Quarterback Sacks</a:t>
            </a:r>
          </a:p>
          <a:p>
            <a:pPr marL="0" marR="0" lvl="0" indent="0" algn="l" rtl="0">
              <a:spcBef>
                <a:spcPts val="0"/>
              </a:spcBef>
              <a:spcAft>
                <a:spcPts val="0"/>
              </a:spcAft>
              <a:buClr>
                <a:schemeClr val="dk1"/>
              </a:buClr>
              <a:buSzPct val="100000"/>
              <a:buFont typeface="Calibri"/>
              <a:buChar char="•"/>
            </a:pPr>
            <a:r>
              <a:rPr lang="en-US" sz="1200" b="1" i="0" u="none" strike="noStrike" cap="none">
                <a:solidFill>
                  <a:schemeClr val="dk1"/>
                </a:solidFill>
                <a:latin typeface="Calibri"/>
                <a:ea typeface="Calibri"/>
                <a:cs typeface="Calibri"/>
                <a:sym typeface="Calibri"/>
              </a:rPr>
              <a:t>Probability and Deck of Cards</a:t>
            </a:r>
          </a:p>
          <a:p>
            <a:pPr marR="0" lvl="0" algn="l" rtl="0">
              <a:spcBef>
                <a:spcPts val="0"/>
              </a:spcBef>
              <a:spcAft>
                <a:spcPts val="0"/>
              </a:spcAft>
              <a:buNone/>
            </a:pPr>
            <a:endParaRPr b="1"/>
          </a:p>
          <a:p>
            <a:pPr marR="0" lvl="0" algn="l" rtl="0">
              <a:spcBef>
                <a:spcPts val="0"/>
              </a:spcBef>
              <a:spcAft>
                <a:spcPts val="0"/>
              </a:spcAft>
              <a:buNone/>
            </a:pPr>
            <a:r>
              <a:rPr lang="en-US" b="1"/>
              <a:t>“Bias” should be written in the bubble </a:t>
            </a:r>
            <a:r>
              <a:rPr lang="en-US" b="1">
                <a:solidFill>
                  <a:srgbClr val="FF0000"/>
                </a:solidFill>
              </a:rPr>
              <a:t>Same as precision.</a:t>
            </a:r>
          </a:p>
        </p:txBody>
      </p:sp>
      <p:sp>
        <p:nvSpPr>
          <p:cNvPr id="897" name="Shape 897"/>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rgbClr val="000000"/>
                </a:solidFill>
                <a:latin typeface="Calibri"/>
                <a:ea typeface="Calibri"/>
                <a:cs typeface="Calibri"/>
                <a:sym typeface="Calibri"/>
              </a:rPr>
              <a:pPr marL="0" marR="0" lvl="0" indent="0" algn="r" rtl="0">
                <a:spcBef>
                  <a:spcPts val="0"/>
                </a:spcBef>
                <a:spcAft>
                  <a:spcPts val="0"/>
                </a:spcAft>
                <a:buSzPct val="25000"/>
                <a:buNone/>
              </a:pPr>
              <a:t>60</a:t>
            </a:fld>
            <a:endParaRPr lang="en-US" sz="1200">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701675" y="4421187"/>
            <a:ext cx="5619900" cy="4189500"/>
          </a:xfrm>
          <a:prstGeom prst="rect">
            <a:avLst/>
          </a:prstGeom>
        </p:spPr>
        <p:txBody>
          <a:bodyPr lIns="91425" tIns="91425" rIns="91425" bIns="91425" anchor="t" anchorCtr="0">
            <a:noAutofit/>
          </a:bodyPr>
          <a:lstStyle/>
          <a:p>
            <a:pPr lvl="0">
              <a:spcBef>
                <a:spcPts val="0"/>
              </a:spcBef>
              <a:buNone/>
            </a:pPr>
            <a:endParaRPr>
              <a:solidFill>
                <a:srgbClr val="9900FF"/>
              </a:solidFill>
              <a:highlight>
                <a:srgbClr val="FFFF00"/>
              </a:highlight>
            </a:endParaRPr>
          </a:p>
        </p:txBody>
      </p:sp>
      <p:sp>
        <p:nvSpPr>
          <p:cNvPr id="187" name="Shape 187"/>
          <p:cNvSpPr txBox="1">
            <a:spLocks noGrp="1"/>
          </p:cNvSpPr>
          <p:nvPr>
            <p:ph type="sldNum" idx="12"/>
          </p:nvPr>
        </p:nvSpPr>
        <p:spPr>
          <a:xfrm>
            <a:off x="3978275" y="8842375"/>
            <a:ext cx="3043200" cy="465000"/>
          </a:xfrm>
          <a:prstGeom prst="rect">
            <a:avLst/>
          </a:prstGeom>
        </p:spPr>
        <p:txBody>
          <a:bodyPr lIns="93300" tIns="46650" rIns="93300" bIns="4665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Shape 92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1" name="Shape 921"/>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Activity: Consider this assessment item.</a:t>
            </a:r>
          </a:p>
          <a:p>
            <a:pPr marL="0" marR="0" lvl="0" indent="0" algn="l" rtl="0">
              <a:spcBef>
                <a:spcPts val="360"/>
              </a:spcBef>
              <a:spcAft>
                <a:spcPts val="0"/>
              </a:spcAft>
              <a:buSzPct val="25000"/>
              <a:buNone/>
            </a:pPr>
            <a:endParaRPr sz="1200" b="1" i="1"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r>
              <a:rPr lang="en-US" sz="1200" b="1" i="1" u="none" strike="noStrike" cap="none">
                <a:solidFill>
                  <a:schemeClr val="dk1"/>
                </a:solidFill>
                <a:latin typeface="Calibri"/>
                <a:ea typeface="Calibri"/>
                <a:cs typeface="Calibri"/>
                <a:sym typeface="Calibri"/>
              </a:rPr>
              <a:t>Which of the following measures could be the length of a typical hole in a golf course? </a:t>
            </a:r>
          </a:p>
          <a:p>
            <a:pPr marL="0" marR="0" lvl="0" indent="0" algn="l" rtl="0">
              <a:spcBef>
                <a:spcPts val="360"/>
              </a:spcBef>
              <a:spcAft>
                <a:spcPts val="0"/>
              </a:spcAft>
              <a:buSzPct val="25000"/>
              <a:buNone/>
            </a:pPr>
            <a:r>
              <a:rPr lang="en-US" sz="1200" b="1" i="1" u="none" strike="noStrike" cap="none">
                <a:solidFill>
                  <a:schemeClr val="dk1"/>
                </a:solidFill>
                <a:latin typeface="Calibri"/>
                <a:ea typeface="Calibri"/>
                <a:cs typeface="Calibri"/>
                <a:sym typeface="Calibri"/>
              </a:rPr>
              <a:t> </a:t>
            </a:r>
          </a:p>
          <a:p>
            <a:pPr marL="228600" marR="0" lvl="0" indent="-228600" algn="l" rtl="0">
              <a:spcBef>
                <a:spcPts val="360"/>
              </a:spcBef>
              <a:spcAft>
                <a:spcPts val="0"/>
              </a:spcAft>
              <a:buClr>
                <a:schemeClr val="dk1"/>
              </a:buClr>
              <a:buSzPct val="100000"/>
              <a:buFont typeface="Calibri"/>
              <a:buAutoNum type="alphaLcPeriod"/>
            </a:pPr>
            <a:r>
              <a:rPr lang="en-US" sz="1200" b="1" i="1" u="none" strike="noStrike" cap="none">
                <a:solidFill>
                  <a:schemeClr val="dk1"/>
                </a:solidFill>
                <a:latin typeface="Calibri"/>
                <a:ea typeface="Calibri"/>
                <a:cs typeface="Calibri"/>
                <a:sym typeface="Calibri"/>
              </a:rPr>
              <a:t>300 inches; </a:t>
            </a:r>
          </a:p>
          <a:p>
            <a:pPr marL="228600" marR="0" lvl="0" indent="-228600" algn="l" rtl="0">
              <a:spcBef>
                <a:spcPts val="360"/>
              </a:spcBef>
              <a:spcAft>
                <a:spcPts val="0"/>
              </a:spcAft>
              <a:buClr>
                <a:schemeClr val="dk1"/>
              </a:buClr>
              <a:buSzPct val="100000"/>
              <a:buFont typeface="Calibri"/>
              <a:buAutoNum type="alphaLcPeriod"/>
            </a:pPr>
            <a:r>
              <a:rPr lang="en-US" sz="1200" b="1" i="1" u="none" strike="noStrike" cap="none">
                <a:solidFill>
                  <a:schemeClr val="dk1"/>
                </a:solidFill>
                <a:latin typeface="Calibri"/>
                <a:ea typeface="Calibri"/>
                <a:cs typeface="Calibri"/>
                <a:sym typeface="Calibri"/>
              </a:rPr>
              <a:t>300 feet; </a:t>
            </a:r>
          </a:p>
          <a:p>
            <a:pPr marL="228600" marR="0" lvl="0" indent="-228600" algn="l" rtl="0">
              <a:spcBef>
                <a:spcPts val="360"/>
              </a:spcBef>
              <a:spcAft>
                <a:spcPts val="0"/>
              </a:spcAft>
              <a:buClr>
                <a:schemeClr val="dk1"/>
              </a:buClr>
              <a:buSzPct val="100000"/>
              <a:buFont typeface="Calibri"/>
              <a:buAutoNum type="alphaLcPeriod"/>
            </a:pPr>
            <a:r>
              <a:rPr lang="en-US" sz="1200" b="1" i="1" u="none" strike="noStrike" cap="none">
                <a:solidFill>
                  <a:schemeClr val="dk1"/>
                </a:solidFill>
                <a:latin typeface="Calibri"/>
                <a:ea typeface="Calibri"/>
                <a:cs typeface="Calibri"/>
                <a:sym typeface="Calibri"/>
              </a:rPr>
              <a:t>300 yards; or </a:t>
            </a:r>
          </a:p>
          <a:p>
            <a:pPr marL="228600" marR="0" lvl="0" indent="-228600" algn="l" rtl="0">
              <a:spcBef>
                <a:spcPts val="360"/>
              </a:spcBef>
              <a:spcAft>
                <a:spcPts val="0"/>
              </a:spcAft>
              <a:buClr>
                <a:schemeClr val="dk1"/>
              </a:buClr>
              <a:buSzPct val="100000"/>
              <a:buFont typeface="Calibri"/>
              <a:buAutoNum type="alphaLcPeriod"/>
            </a:pPr>
            <a:r>
              <a:rPr lang="en-US" sz="1200" b="1" i="1" u="none" strike="noStrike" cap="none">
                <a:solidFill>
                  <a:schemeClr val="dk1"/>
                </a:solidFill>
                <a:latin typeface="Calibri"/>
                <a:ea typeface="Calibri"/>
                <a:cs typeface="Calibri"/>
                <a:sym typeface="Calibri"/>
              </a:rPr>
              <a:t>300 miles </a:t>
            </a: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 </a:t>
            </a: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Do you think this item may be biased? Why or why not?</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922" name="Shape 922"/>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61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8" name="Shape 648"/>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Activity: This item is similar to the example we just discussed. Typically, golf is an expensive activity. The item may provide an advantage to students who come from more affluent backgrounds and are thus more familiar with the sport of golf.</a:t>
            </a:r>
          </a:p>
          <a:p>
            <a:pPr marL="0" marR="0" lvl="0" indent="0" algn="l" rtl="0">
              <a:spcBef>
                <a:spcPts val="360"/>
              </a:spcBef>
              <a:spcAft>
                <a:spcPts val="0"/>
              </a:spcAft>
              <a:buSzPct val="25000"/>
              <a:buNone/>
            </a:pPr>
            <a:endParaRPr b="1">
              <a:solidFill>
                <a:srgbClr val="9900FF"/>
              </a:solidFill>
            </a:endParaRPr>
          </a:p>
        </p:txBody>
      </p:sp>
      <p:sp>
        <p:nvSpPr>
          <p:cNvPr id="649" name="Shape 649"/>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62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txBox="1">
            <a:spLocks noGrp="1"/>
          </p:cNvSpPr>
          <p:nvPr>
            <p:ph type="body" idx="1"/>
          </p:nvPr>
        </p:nvSpPr>
        <p:spPr>
          <a:xfrm>
            <a:off x="701675" y="4421187"/>
            <a:ext cx="5619750" cy="4189411"/>
          </a:xfrm>
          <a:prstGeom prst="rect">
            <a:avLst/>
          </a:prstGeom>
        </p:spPr>
        <p:txBody>
          <a:bodyPr lIns="91425" tIns="91425" rIns="91425" bIns="91425" anchor="t" anchorCtr="0">
            <a:noAutofit/>
          </a:bodyPr>
          <a:lstStyle/>
          <a:p>
            <a:pPr lvl="0">
              <a:spcBef>
                <a:spcPts val="0"/>
              </a:spcBef>
              <a:buNone/>
            </a:pPr>
            <a:endParaRPr/>
          </a:p>
        </p:txBody>
      </p:sp>
      <p:sp>
        <p:nvSpPr>
          <p:cNvPr id="662" name="Shape 66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txBox="1">
            <a:spLocks noGrp="1"/>
          </p:cNvSpPr>
          <p:nvPr>
            <p:ph type="body" idx="1"/>
          </p:nvPr>
        </p:nvSpPr>
        <p:spPr>
          <a:xfrm>
            <a:off x="701675" y="4421187"/>
            <a:ext cx="5619900" cy="4189500"/>
          </a:xfrm>
          <a:prstGeom prst="rect">
            <a:avLst/>
          </a:prstGeom>
        </p:spPr>
        <p:txBody>
          <a:bodyPr lIns="91425" tIns="91425" rIns="91425" bIns="91425" anchor="t" anchorCtr="0">
            <a:noAutofit/>
          </a:bodyPr>
          <a:lstStyle/>
          <a:p>
            <a:pPr lvl="0" rtl="0">
              <a:spcBef>
                <a:spcPts val="0"/>
              </a:spcBef>
              <a:buNone/>
            </a:pPr>
            <a:r>
              <a:rPr lang="en-US" b="1">
                <a:solidFill>
                  <a:schemeClr val="dk2"/>
                </a:solidFill>
              </a:rPr>
              <a:t>Provide additional examples to evaluate.</a:t>
            </a:r>
          </a:p>
        </p:txBody>
      </p:sp>
      <p:sp>
        <p:nvSpPr>
          <p:cNvPr id="668" name="Shape 66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Shape 956"/>
          <p:cNvSpPr txBox="1">
            <a:spLocks noGrp="1"/>
          </p:cNvSpPr>
          <p:nvPr>
            <p:ph type="body" idx="1"/>
          </p:nvPr>
        </p:nvSpPr>
        <p:spPr>
          <a:xfrm>
            <a:off x="701675" y="4421187"/>
            <a:ext cx="5619750" cy="4189411"/>
          </a:xfrm>
          <a:prstGeom prst="rect">
            <a:avLst/>
          </a:prstGeom>
        </p:spPr>
        <p:txBody>
          <a:bodyPr lIns="91425" tIns="91425" rIns="91425" bIns="91425" anchor="t" anchorCtr="0">
            <a:noAutofit/>
          </a:bodyPr>
          <a:lstStyle/>
          <a:p>
            <a:pPr lvl="0">
              <a:spcBef>
                <a:spcPts val="0"/>
              </a:spcBef>
              <a:buNone/>
            </a:pPr>
            <a:endParaRPr/>
          </a:p>
        </p:txBody>
      </p:sp>
      <p:sp>
        <p:nvSpPr>
          <p:cNvPr id="957" name="Shape 957"/>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701675" y="4421187"/>
            <a:ext cx="5619750" cy="4189411"/>
          </a:xfrm>
          <a:prstGeom prst="rect">
            <a:avLst/>
          </a:prstGeom>
        </p:spPr>
        <p:txBody>
          <a:bodyPr lIns="91425" tIns="91425" rIns="91425" bIns="91425" anchor="t" anchorCtr="0">
            <a:noAutofit/>
          </a:bodyPr>
          <a:lstStyle/>
          <a:p>
            <a:pPr lvl="0">
              <a:spcBef>
                <a:spcPts val="0"/>
              </a:spcBef>
              <a:buNone/>
            </a:pPr>
            <a:r>
              <a:rPr lang="en-US" b="1" dirty="0" smtClean="0"/>
              <a:t>Groups will talk</a:t>
            </a:r>
            <a:r>
              <a:rPr lang="en-US" b="1" baseline="0" dirty="0" smtClean="0"/>
              <a:t> about their own definitions of each of these terms.</a:t>
            </a:r>
            <a:endParaRPr b="1" dirty="0"/>
          </a:p>
        </p:txBody>
      </p:sp>
      <p:sp>
        <p:nvSpPr>
          <p:cNvPr id="681" name="Shape 681"/>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0" name="Shape 690"/>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lnSpc>
                <a:spcPct val="100000"/>
              </a:lnSpc>
              <a:spcBef>
                <a:spcPts val="360"/>
              </a:spcBef>
              <a:spcAft>
                <a:spcPts val="0"/>
              </a:spcAft>
              <a:buClr>
                <a:schemeClr val="dk1"/>
              </a:buClr>
              <a:buSzPct val="25000"/>
              <a:buFont typeface="Calibri"/>
              <a:buNone/>
            </a:pPr>
            <a:r>
              <a:rPr lang="en-US" sz="1200" b="1" i="0" u="none" strike="noStrike" cap="none">
                <a:solidFill>
                  <a:schemeClr val="dk1"/>
                </a:solidFill>
                <a:latin typeface="Calibri"/>
                <a:ea typeface="Calibri"/>
                <a:cs typeface="Calibri"/>
                <a:sym typeface="Calibri"/>
              </a:rPr>
              <a:t>You may score an assessment yourself, with another teacher or with a team of teachers. </a:t>
            </a:r>
          </a:p>
          <a:p>
            <a:pPr marL="0" marR="0" lvl="0" indent="0" algn="l" rtl="0">
              <a:spcBef>
                <a:spcPts val="36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691" name="Shape 691"/>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67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9" name="Shape 709"/>
          <p:cNvSpPr txBox="1">
            <a:spLocks noGrp="1"/>
          </p:cNvSpPr>
          <p:nvPr>
            <p:ph type="body" idx="1"/>
          </p:nvPr>
        </p:nvSpPr>
        <p:spPr>
          <a:xfrm>
            <a:off x="701675" y="4421187"/>
            <a:ext cx="5619900" cy="4189500"/>
          </a:xfrm>
          <a:prstGeom prst="rect">
            <a:avLst/>
          </a:prstGeom>
        </p:spPr>
        <p:txBody>
          <a:bodyPr lIns="91425" tIns="91425" rIns="91425" bIns="91425" anchor="t" anchorCtr="0">
            <a:noAutofit/>
          </a:bodyPr>
          <a:lstStyle/>
          <a:p>
            <a:pPr lvl="0">
              <a:spcBef>
                <a:spcPts val="0"/>
              </a:spcBef>
              <a:buNone/>
            </a:pPr>
            <a:r>
              <a:rPr lang="en-US" b="1" dirty="0">
                <a:solidFill>
                  <a:schemeClr val="dk2"/>
                </a:solidFill>
              </a:rPr>
              <a:t>Debrief: participants share with whole group as time </a:t>
            </a:r>
            <a:r>
              <a:rPr lang="en-US" b="1" dirty="0" smtClean="0">
                <a:solidFill>
                  <a:schemeClr val="dk2"/>
                </a:solidFill>
              </a:rPr>
              <a:t>allows</a:t>
            </a:r>
            <a:endParaRPr lang="en-US" b="1" dirty="0">
              <a:solidFill>
                <a:schemeClr val="dk2"/>
              </a:solidFill>
            </a:endParaRPr>
          </a:p>
        </p:txBody>
      </p:sp>
      <p:sp>
        <p:nvSpPr>
          <p:cNvPr id="710" name="Shape 710"/>
          <p:cNvSpPr txBox="1">
            <a:spLocks noGrp="1"/>
          </p:cNvSpPr>
          <p:nvPr>
            <p:ph type="sldNum" idx="12"/>
          </p:nvPr>
        </p:nvSpPr>
        <p:spPr>
          <a:xfrm>
            <a:off x="3978275" y="8842375"/>
            <a:ext cx="3043200" cy="465000"/>
          </a:xfrm>
          <a:prstGeom prst="rect">
            <a:avLst/>
          </a:prstGeom>
        </p:spPr>
        <p:txBody>
          <a:bodyPr lIns="93300" tIns="46650" rIns="93300" bIns="4665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Shape 99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9" name="Shape 999"/>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r>
              <a:rPr lang="en-US" b="1" dirty="0">
                <a:solidFill>
                  <a:schemeClr val="dk2"/>
                </a:solidFill>
              </a:rPr>
              <a:t>Participants return to Notice and Wonder handout and complete final box</a:t>
            </a:r>
          </a:p>
          <a:p>
            <a:pPr marL="0" marR="0" lvl="0" indent="0" algn="l" rtl="0">
              <a:spcBef>
                <a:spcPts val="0"/>
              </a:spcBef>
              <a:spcAft>
                <a:spcPts val="0"/>
              </a:spcAft>
              <a:buSzPct val="25000"/>
              <a:buNone/>
            </a:pPr>
            <a:endParaRPr b="1" dirty="0">
              <a:solidFill>
                <a:srgbClr val="000000"/>
              </a:solidFill>
              <a:highlight>
                <a:srgbClr val="FFFF00"/>
              </a:highlight>
            </a:endParaRPr>
          </a:p>
        </p:txBody>
      </p:sp>
      <p:sp>
        <p:nvSpPr>
          <p:cNvPr id="1000" name="Shape 1000"/>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69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Shape 100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6" name="Shape 1006"/>
          <p:cNvSpPr txBox="1">
            <a:spLocks noGrp="1"/>
          </p:cNvSpPr>
          <p:nvPr>
            <p:ph type="body" idx="1"/>
          </p:nvPr>
        </p:nvSpPr>
        <p:spPr>
          <a:xfrm>
            <a:off x="701675" y="4421187"/>
            <a:ext cx="5619900" cy="4189500"/>
          </a:xfrm>
          <a:prstGeom prst="rect">
            <a:avLst/>
          </a:prstGeom>
        </p:spPr>
        <p:txBody>
          <a:bodyPr lIns="91425" tIns="91425" rIns="91425" bIns="91425" anchor="t" anchorCtr="0">
            <a:noAutofit/>
          </a:bodyPr>
          <a:lstStyle/>
          <a:p>
            <a:pPr lvl="0">
              <a:spcBef>
                <a:spcPts val="0"/>
              </a:spcBef>
              <a:buNone/>
            </a:pPr>
            <a:endParaRPr/>
          </a:p>
        </p:txBody>
      </p:sp>
      <p:sp>
        <p:nvSpPr>
          <p:cNvPr id="1007" name="Shape 1007"/>
          <p:cNvSpPr txBox="1">
            <a:spLocks noGrp="1"/>
          </p:cNvSpPr>
          <p:nvPr>
            <p:ph type="sldNum" idx="12"/>
          </p:nvPr>
        </p:nvSpPr>
        <p:spPr>
          <a:xfrm>
            <a:off x="3978275" y="8842375"/>
            <a:ext cx="3043200" cy="465000"/>
          </a:xfrm>
          <a:prstGeom prst="rect">
            <a:avLst/>
          </a:prstGeom>
        </p:spPr>
        <p:txBody>
          <a:bodyPr lIns="93300" tIns="46650" rIns="93300" bIns="4665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701675" y="4421187"/>
            <a:ext cx="5619750" cy="4189411"/>
          </a:xfrm>
          <a:prstGeom prst="rect">
            <a:avLst/>
          </a:prstGeom>
          <a:noFill/>
          <a:ln>
            <a:noFill/>
          </a:ln>
        </p:spPr>
        <p:txBody>
          <a:bodyPr lIns="91550" tIns="91550" rIns="91550" bIns="9155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Discuss this in the frame of assessments driving the learning in the classroom.</a:t>
            </a:r>
          </a:p>
          <a:p>
            <a:pPr marL="457200" lvl="0" indent="-298450" rtl="0">
              <a:spcBef>
                <a:spcPts val="0"/>
              </a:spcBef>
              <a:buClr>
                <a:schemeClr val="dk1"/>
              </a:buClr>
              <a:buSzPct val="100000"/>
              <a:buChar char="●"/>
            </a:pPr>
            <a:r>
              <a:rPr lang="en-US" sz="1100">
                <a:latin typeface="Arial"/>
                <a:ea typeface="Arial"/>
                <a:cs typeface="Arial"/>
                <a:sym typeface="Arial"/>
              </a:rPr>
              <a:t>Assessments are involved in all areas of the teaching learning cycle.</a:t>
            </a:r>
          </a:p>
          <a:p>
            <a:pPr marL="914400" lvl="1" indent="-298450" rtl="0">
              <a:spcBef>
                <a:spcPts val="0"/>
              </a:spcBef>
              <a:buClr>
                <a:schemeClr val="dk1"/>
              </a:buClr>
              <a:buSzPct val="100000"/>
              <a:buChar char="○"/>
            </a:pPr>
            <a:r>
              <a:rPr lang="en-US" sz="1100">
                <a:latin typeface="Arial"/>
                <a:ea typeface="Arial"/>
                <a:cs typeface="Arial"/>
                <a:sym typeface="Arial"/>
              </a:rPr>
              <a:t>Assessments need to be appropriately planned.</a:t>
            </a:r>
          </a:p>
          <a:p>
            <a:pPr marL="914400" lvl="1" indent="-298450" rtl="0">
              <a:spcBef>
                <a:spcPts val="0"/>
              </a:spcBef>
              <a:buClr>
                <a:schemeClr val="dk1"/>
              </a:buClr>
              <a:buSzPct val="100000"/>
              <a:buChar char="○"/>
            </a:pPr>
            <a:r>
              <a:rPr lang="en-US" sz="1100">
                <a:latin typeface="Arial"/>
                <a:ea typeface="Arial"/>
                <a:cs typeface="Arial"/>
                <a:sym typeface="Arial"/>
              </a:rPr>
              <a:t>Assessments are implemented in lessons.</a:t>
            </a:r>
          </a:p>
          <a:p>
            <a:pPr marL="914400" lvl="1" indent="-298450" rtl="0">
              <a:spcBef>
                <a:spcPts val="0"/>
              </a:spcBef>
              <a:buClr>
                <a:schemeClr val="dk1"/>
              </a:buClr>
              <a:buSzPct val="100000"/>
              <a:buChar char="○"/>
            </a:pPr>
            <a:r>
              <a:rPr lang="en-US" sz="1100">
                <a:latin typeface="Arial"/>
                <a:ea typeface="Arial"/>
                <a:cs typeface="Arial"/>
                <a:sym typeface="Arial"/>
              </a:rPr>
              <a:t>Assessments are evaluated/graded.</a:t>
            </a:r>
          </a:p>
          <a:p>
            <a:pPr marL="914400" lvl="1" indent="-298450" rtl="0">
              <a:spcBef>
                <a:spcPts val="0"/>
              </a:spcBef>
              <a:buClr>
                <a:schemeClr val="dk1"/>
              </a:buClr>
              <a:buSzPct val="100000"/>
              <a:buChar char="○"/>
            </a:pPr>
            <a:r>
              <a:rPr lang="en-US" sz="1100">
                <a:latin typeface="Arial"/>
                <a:ea typeface="Arial"/>
                <a:cs typeface="Arial"/>
                <a:sym typeface="Arial"/>
              </a:rPr>
              <a:t>The information from the assessments is analyzed.</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194" name="Shape 19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endParaRPr sz="1200" b="1" i="0" u="none" strike="noStrike" cap="none" dirty="0">
              <a:solidFill>
                <a:srgbClr val="FF0000"/>
              </a:solidFill>
              <a:latin typeface="Calibri"/>
              <a:ea typeface="Calibri"/>
              <a:cs typeface="Calibri"/>
              <a:sym typeface="Calibri"/>
            </a:endParaRPr>
          </a:p>
        </p:txBody>
      </p:sp>
      <p:sp>
        <p:nvSpPr>
          <p:cNvPr id="162" name="Shape 162"/>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71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Shape 75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6" name="Shape 756"/>
          <p:cNvSpPr txBox="1">
            <a:spLocks noGrp="1"/>
          </p:cNvSpPr>
          <p:nvPr>
            <p:ph type="body" idx="1"/>
          </p:nvPr>
        </p:nvSpPr>
        <p:spPr>
          <a:xfrm>
            <a:off x="701675" y="4421187"/>
            <a:ext cx="5619900" cy="4189500"/>
          </a:xfrm>
          <a:prstGeom prst="rect">
            <a:avLst/>
          </a:prstGeom>
        </p:spPr>
        <p:txBody>
          <a:bodyPr lIns="91425" tIns="91425" rIns="91425" bIns="91425" anchor="t" anchorCtr="0">
            <a:noAutofit/>
          </a:bodyPr>
          <a:lstStyle/>
          <a:p>
            <a:pPr lvl="0">
              <a:spcBef>
                <a:spcPts val="0"/>
              </a:spcBef>
              <a:buNone/>
            </a:pPr>
            <a:endParaRPr lang="en-US" dirty="0"/>
          </a:p>
        </p:txBody>
      </p:sp>
      <p:sp>
        <p:nvSpPr>
          <p:cNvPr id="757" name="Shape 757"/>
          <p:cNvSpPr txBox="1">
            <a:spLocks noGrp="1"/>
          </p:cNvSpPr>
          <p:nvPr>
            <p:ph type="sldNum" idx="12"/>
          </p:nvPr>
        </p:nvSpPr>
        <p:spPr>
          <a:xfrm>
            <a:off x="3978275" y="8842375"/>
            <a:ext cx="3043200" cy="465000"/>
          </a:xfrm>
          <a:prstGeom prst="rect">
            <a:avLst/>
          </a:prstGeom>
        </p:spPr>
        <p:txBody>
          <a:bodyPr lIns="93300" tIns="46650" rIns="93300" bIns="4665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9" name="Shape 749"/>
          <p:cNvSpPr txBox="1">
            <a:spLocks noGrp="1"/>
          </p:cNvSpPr>
          <p:nvPr>
            <p:ph type="body" idx="1"/>
          </p:nvPr>
        </p:nvSpPr>
        <p:spPr>
          <a:xfrm>
            <a:off x="701675" y="4421187"/>
            <a:ext cx="5619900" cy="4189500"/>
          </a:xfrm>
          <a:prstGeom prst="rect">
            <a:avLst/>
          </a:prstGeom>
        </p:spPr>
        <p:txBody>
          <a:bodyPr lIns="91425" tIns="91425" rIns="91425" bIns="91425" anchor="t" anchorCtr="0">
            <a:noAutofit/>
          </a:bodyPr>
          <a:lstStyle/>
          <a:p>
            <a:pPr lvl="0">
              <a:spcBef>
                <a:spcPts val="0"/>
              </a:spcBef>
              <a:buNone/>
            </a:pPr>
            <a:r>
              <a:rPr lang="en-US" b="1" dirty="0">
                <a:solidFill>
                  <a:schemeClr val="dk2"/>
                </a:solidFill>
              </a:rPr>
              <a:t>Institute reflection on whole module. Introduce as alternate to Elevator Speech</a:t>
            </a:r>
          </a:p>
          <a:p>
            <a:pPr lvl="0">
              <a:spcBef>
                <a:spcPts val="0"/>
              </a:spcBef>
              <a:buNone/>
            </a:pPr>
            <a:endParaRPr b="1" dirty="0">
              <a:solidFill>
                <a:schemeClr val="dk2"/>
              </a:solidFill>
            </a:endParaRPr>
          </a:p>
          <a:p>
            <a:pPr lvl="0">
              <a:spcBef>
                <a:spcPts val="0"/>
              </a:spcBef>
              <a:buNone/>
            </a:pPr>
            <a:endParaRPr b="1" dirty="0">
              <a:solidFill>
                <a:schemeClr val="dk2"/>
              </a:solidFill>
            </a:endParaRPr>
          </a:p>
          <a:p>
            <a:pPr lvl="0">
              <a:spcBef>
                <a:spcPts val="0"/>
              </a:spcBef>
              <a:buNone/>
            </a:pPr>
            <a:endParaRPr b="1" dirty="0">
              <a:solidFill>
                <a:schemeClr val="dk2"/>
              </a:solidFill>
            </a:endParaRPr>
          </a:p>
        </p:txBody>
      </p:sp>
      <p:sp>
        <p:nvSpPr>
          <p:cNvPr id="750" name="Shape 750"/>
          <p:cNvSpPr txBox="1">
            <a:spLocks noGrp="1"/>
          </p:cNvSpPr>
          <p:nvPr>
            <p:ph type="sldNum" idx="12"/>
          </p:nvPr>
        </p:nvSpPr>
        <p:spPr>
          <a:xfrm>
            <a:off x="3978275" y="8842375"/>
            <a:ext cx="3043200" cy="465000"/>
          </a:xfrm>
          <a:prstGeom prst="rect">
            <a:avLst/>
          </a:prstGeom>
        </p:spPr>
        <p:txBody>
          <a:bodyPr lIns="93300" tIns="46650" rIns="93300" bIns="4665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73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Shape 762"/>
          <p:cNvSpPr txBox="1">
            <a:spLocks noGrp="1"/>
          </p:cNvSpPr>
          <p:nvPr>
            <p:ph type="body" idx="1"/>
          </p:nvPr>
        </p:nvSpPr>
        <p:spPr>
          <a:xfrm>
            <a:off x="702310" y="4421823"/>
            <a:ext cx="5618479" cy="4189095"/>
          </a:xfrm>
          <a:prstGeom prst="rect">
            <a:avLst/>
          </a:prstGeom>
          <a:noFill/>
          <a:ln>
            <a:noFill/>
          </a:ln>
        </p:spPr>
        <p:txBody>
          <a:bodyPr lIns="93300" tIns="93300" rIns="93300" bIns="93300" anchor="t" anchorCtr="0">
            <a:noAutofit/>
          </a:bodyPr>
          <a:lstStyle/>
          <a:p>
            <a:pPr marL="0" marR="0" lvl="0" indent="0" algn="l" rtl="0">
              <a:spcBef>
                <a:spcPts val="0"/>
              </a:spcBef>
              <a:spcAft>
                <a:spcPts val="0"/>
              </a:spcAft>
              <a:buSzPct val="25000"/>
              <a:buNone/>
            </a:pPr>
            <a:endParaRPr lang="en-US" b="1" dirty="0">
              <a:highlight>
                <a:srgbClr val="FFFF00"/>
              </a:highlight>
            </a:endParaRPr>
          </a:p>
        </p:txBody>
      </p:sp>
      <p:sp>
        <p:nvSpPr>
          <p:cNvPr id="763" name="Shape 763"/>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Shape 76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0" name="Shape 770"/>
          <p:cNvSpPr txBox="1">
            <a:spLocks noGrp="1"/>
          </p:cNvSpPr>
          <p:nvPr>
            <p:ph type="body" idx="1"/>
          </p:nvPr>
        </p:nvSpPr>
        <p:spPr>
          <a:xfrm>
            <a:off x="702310" y="4421823"/>
            <a:ext cx="5618479" cy="4189095"/>
          </a:xfrm>
          <a:prstGeom prst="rect">
            <a:avLst/>
          </a:prstGeom>
          <a:noFill/>
          <a:ln>
            <a:noFill/>
          </a:ln>
        </p:spPr>
        <p:txBody>
          <a:bodyPr lIns="93300" tIns="93300" rIns="93300" bIns="9330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From Pete Hall, Lead On</a:t>
            </a:r>
          </a:p>
        </p:txBody>
      </p:sp>
      <p:sp>
        <p:nvSpPr>
          <p:cNvPr id="771" name="Shape 771"/>
          <p:cNvSpPr txBox="1">
            <a:spLocks noGrp="1"/>
          </p:cNvSpPr>
          <p:nvPr>
            <p:ph type="sldNum" idx="12"/>
          </p:nvPr>
        </p:nvSpPr>
        <p:spPr>
          <a:xfrm>
            <a:off x="3978130" y="8842028"/>
            <a:ext cx="3043341" cy="465454"/>
          </a:xfrm>
          <a:prstGeom prst="rect">
            <a:avLst/>
          </a:prstGeom>
          <a:noFill/>
          <a:ln>
            <a:noFill/>
          </a:ln>
        </p:spPr>
        <p:txBody>
          <a:bodyPr lIns="93300" tIns="46625" rIns="93300" bIns="466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75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84275" y="698500"/>
            <a:ext cx="4656138"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702310" y="4421823"/>
            <a:ext cx="5618480" cy="4189095"/>
          </a:xfrm>
          <a:prstGeom prst="rect">
            <a:avLst/>
          </a:prstGeom>
          <a:noFill/>
          <a:ln>
            <a:noFill/>
          </a:ln>
        </p:spPr>
        <p:txBody>
          <a:bodyPr lIns="93300" tIns="46650" rIns="93300" bIns="46650" anchor="t" anchorCtr="0">
            <a:noAutofit/>
          </a:bodyPr>
          <a:lstStyle/>
          <a:p>
            <a:pPr marR="0" lvl="0" algn="l" rtl="0">
              <a:spcBef>
                <a:spcPts val="0"/>
              </a:spcBef>
              <a:spcAft>
                <a:spcPts val="0"/>
              </a:spcAft>
              <a:buNone/>
            </a:pPr>
            <a:endParaRPr b="1">
              <a:solidFill>
                <a:srgbClr val="9900FF"/>
              </a:solidFill>
            </a:endParaRPr>
          </a:p>
        </p:txBody>
      </p:sp>
      <p:sp>
        <p:nvSpPr>
          <p:cNvPr id="214" name="Shape 214"/>
          <p:cNvSpPr txBox="1">
            <a:spLocks noGrp="1"/>
          </p:cNvSpPr>
          <p:nvPr>
            <p:ph type="sldNum" idx="12"/>
          </p:nvPr>
        </p:nvSpPr>
        <p:spPr>
          <a:xfrm>
            <a:off x="3978132" y="8842029"/>
            <a:ext cx="3043343" cy="465454"/>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0" name="Shape 240"/>
          <p:cNvSpPr txBox="1">
            <a:spLocks noGrp="1"/>
          </p:cNvSpPr>
          <p:nvPr>
            <p:ph type="body" idx="1"/>
          </p:nvPr>
        </p:nvSpPr>
        <p:spPr>
          <a:xfrm>
            <a:off x="701675" y="4421187"/>
            <a:ext cx="5619750" cy="4189411"/>
          </a:xfrm>
          <a:prstGeom prst="rect">
            <a:avLst/>
          </a:prstGeom>
          <a:noFill/>
          <a:ln>
            <a:noFill/>
          </a:ln>
        </p:spPr>
        <p:txBody>
          <a:bodyPr lIns="93300" tIns="46650" rIns="93300" bIns="46650" anchor="t" anchorCtr="0">
            <a:noAutofit/>
          </a:bodyPr>
          <a:lstStyle/>
          <a:p>
            <a:pPr marL="0" marR="0" lvl="0" indent="0" algn="l" rtl="0">
              <a:spcBef>
                <a:spcPts val="0"/>
              </a:spcBef>
              <a:spcAft>
                <a:spcPts val="0"/>
              </a:spcAft>
              <a:buSzPct val="25000"/>
              <a:buNone/>
            </a:pPr>
            <a:r>
              <a:rPr lang="en-US" sz="1200" b="1" i="0" u="none" strike="noStrike" cap="none">
                <a:solidFill>
                  <a:schemeClr val="dk1"/>
                </a:solidFill>
                <a:latin typeface="Calibri"/>
                <a:ea typeface="Calibri"/>
                <a:cs typeface="Calibri"/>
                <a:sym typeface="Calibri"/>
              </a:rPr>
              <a:t>Mention here that these three parts equal </a:t>
            </a: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Purpose: Determine the purpose</a:t>
            </a: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Value: Effective practices</a:t>
            </a:r>
          </a:p>
          <a:p>
            <a:pPr marL="0" marR="0" lvl="0" indent="0" algn="l" rtl="0">
              <a:spcBef>
                <a:spcPts val="360"/>
              </a:spcBef>
              <a:spcAft>
                <a:spcPts val="0"/>
              </a:spcAft>
              <a:buSzPct val="25000"/>
              <a:buNone/>
            </a:pPr>
            <a:r>
              <a:rPr lang="en-US" sz="1200" b="1" i="0" u="none" strike="noStrike" cap="none">
                <a:solidFill>
                  <a:schemeClr val="dk1"/>
                </a:solidFill>
                <a:latin typeface="Calibri"/>
                <a:ea typeface="Calibri"/>
                <a:cs typeface="Calibri"/>
                <a:sym typeface="Calibri"/>
              </a:rPr>
              <a:t>Accuracy: by paying attention to the five elements</a:t>
            </a:r>
          </a:p>
          <a:p>
            <a:pPr marL="0" marR="0" lvl="0" indent="0" algn="l" rtl="0">
              <a:spcBef>
                <a:spcPts val="360"/>
              </a:spcBef>
              <a:spcAft>
                <a:spcPts val="0"/>
              </a:spcAft>
              <a:buSzPct val="25000"/>
              <a:buNone/>
            </a:pPr>
            <a:endParaRPr b="1">
              <a:solidFill>
                <a:srgbClr val="FF0000"/>
              </a:solidFill>
            </a:endParaRPr>
          </a:p>
        </p:txBody>
      </p:sp>
      <p:sp>
        <p:nvSpPr>
          <p:cNvPr id="241" name="Shape 241"/>
          <p:cNvSpPr txBox="1">
            <a:spLocks noGrp="1"/>
          </p:cNvSpPr>
          <p:nvPr>
            <p:ph type="sldNum" idx="12"/>
          </p:nvPr>
        </p:nvSpPr>
        <p:spPr>
          <a:xfrm>
            <a:off x="3978275" y="8842375"/>
            <a:ext cx="3043237" cy="465138"/>
          </a:xfrm>
          <a:prstGeom prst="rect">
            <a:avLst/>
          </a:prstGeom>
          <a:noFill/>
          <a:ln>
            <a:noFill/>
          </a:ln>
        </p:spPr>
        <p:txBody>
          <a:bodyPr lIns="93300" tIns="46650" rIns="93300" bIns="466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SzPct val="25000"/>
                <a:buNone/>
              </a:pPr>
              <a:t>9</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14500" y="1295400"/>
            <a:ext cx="5715000" cy="4267200"/>
          </a:xfrm>
        </p:spPr>
        <p:txBody>
          <a:bodyPr/>
          <a:lstStyle>
            <a:lvl1pPr algn="ctr">
              <a:defRPr/>
            </a:lvl1pPr>
          </a:lstStyle>
          <a:p>
            <a:r>
              <a:rPr lang="en-US" dirty="0" smtClean="0"/>
              <a:t>CLICK TO EDIT MASTER TITLE STYLE</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EC639DC-BC95-46AC-B3ED-4C43AAEE5703}" type="slidenum">
              <a:rPr lang="en-US">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8_Title Slide">
    <p:spTree>
      <p:nvGrpSpPr>
        <p:cNvPr id="1" name="Shape 8"/>
        <p:cNvGrpSpPr/>
        <p:nvPr/>
      </p:nvGrpSpPr>
      <p:grpSpPr>
        <a:xfrm>
          <a:off x="0" y="0"/>
          <a:ext cx="0" cy="0"/>
          <a:chOff x="0" y="0"/>
          <a:chExt cx="0" cy="0"/>
        </a:xfrm>
      </p:grpSpPr>
      <p:sp>
        <p:nvSpPr>
          <p:cNvPr id="9" name="Shape 9"/>
          <p:cNvSpPr/>
          <p:nvPr/>
        </p:nvSpPr>
        <p:spPr>
          <a:xfrm rot="10800000" flipH="1">
            <a:off x="342900" y="172875"/>
            <a:ext cx="8458200" cy="949999"/>
          </a:xfrm>
          <a:prstGeom prst="rect">
            <a:avLst/>
          </a:prstGeom>
          <a:solidFill>
            <a:srgbClr val="1C4587"/>
          </a:solidFill>
          <a:ln>
            <a:noFill/>
          </a:ln>
        </p:spPr>
        <p:txBody>
          <a:bodyPr lIns="91425" tIns="45700" rIns="91425" bIns="45700" anchor="ctr" anchorCtr="0">
            <a:noAutofit/>
          </a:bodyPr>
          <a:lstStyle/>
          <a:p>
            <a:endParaRPr>
              <a:solidFill>
                <a:prstClr val="black"/>
              </a:solidFill>
            </a:endParaRPr>
          </a:p>
        </p:txBody>
      </p:sp>
      <p:sp>
        <p:nvSpPr>
          <p:cNvPr id="10" name="Shape 10"/>
          <p:cNvSpPr txBox="1">
            <a:spLocks noGrp="1"/>
          </p:cNvSpPr>
          <p:nvPr>
            <p:ph type="ctrTitle"/>
          </p:nvPr>
        </p:nvSpPr>
        <p:spPr>
          <a:xfrm>
            <a:off x="784400" y="2767943"/>
            <a:ext cx="7772400" cy="2245599"/>
          </a:xfrm>
          <a:prstGeom prst="rect">
            <a:avLst/>
          </a:prstGeom>
        </p:spPr>
        <p:txBody>
          <a:bodyPr lIns="91425" tIns="91425" rIns="91425" bIns="91425" anchor="b" anchorCtr="0"/>
          <a:lstStyle>
            <a:lvl1pPr algn="ctr" rtl="0">
              <a:spcBef>
                <a:spcPts val="0"/>
              </a:spcBef>
              <a:buClr>
                <a:schemeClr val="dk2"/>
              </a:buClr>
              <a:buSzPct val="100000"/>
              <a:buFont typeface="Times New Roman"/>
              <a:defRPr sz="7200">
                <a:solidFill>
                  <a:schemeClr val="dk2"/>
                </a:solidFill>
                <a:latin typeface="Times New Roman"/>
                <a:ea typeface="Times New Roman"/>
                <a:cs typeface="Times New Roman"/>
                <a:sym typeface="Times New Roman"/>
              </a:defRPr>
            </a:lvl1pPr>
            <a:lvl2pPr rtl="0">
              <a:spcBef>
                <a:spcPts val="0"/>
              </a:spcBef>
              <a:buClr>
                <a:schemeClr val="dk2"/>
              </a:buClr>
              <a:buSzPct val="100000"/>
              <a:buFont typeface="Times New Roman"/>
              <a:defRPr sz="7200">
                <a:solidFill>
                  <a:schemeClr val="dk2"/>
                </a:solidFill>
                <a:latin typeface="Times New Roman"/>
                <a:ea typeface="Times New Roman"/>
                <a:cs typeface="Times New Roman"/>
                <a:sym typeface="Times New Roman"/>
              </a:defRPr>
            </a:lvl2pPr>
            <a:lvl3pPr rtl="0">
              <a:spcBef>
                <a:spcPts val="0"/>
              </a:spcBef>
              <a:buClr>
                <a:schemeClr val="dk2"/>
              </a:buClr>
              <a:buSzPct val="100000"/>
              <a:buFont typeface="Times New Roman"/>
              <a:defRPr sz="7200">
                <a:solidFill>
                  <a:schemeClr val="dk2"/>
                </a:solidFill>
                <a:latin typeface="Times New Roman"/>
                <a:ea typeface="Times New Roman"/>
                <a:cs typeface="Times New Roman"/>
                <a:sym typeface="Times New Roman"/>
              </a:defRPr>
            </a:lvl3pPr>
            <a:lvl4pPr rtl="0">
              <a:spcBef>
                <a:spcPts val="0"/>
              </a:spcBef>
              <a:buClr>
                <a:schemeClr val="dk2"/>
              </a:buClr>
              <a:buSzPct val="100000"/>
              <a:buFont typeface="Times New Roman"/>
              <a:defRPr sz="7200">
                <a:solidFill>
                  <a:schemeClr val="dk2"/>
                </a:solidFill>
                <a:latin typeface="Times New Roman"/>
                <a:ea typeface="Times New Roman"/>
                <a:cs typeface="Times New Roman"/>
                <a:sym typeface="Times New Roman"/>
              </a:defRPr>
            </a:lvl4pPr>
            <a:lvl5pPr rtl="0">
              <a:spcBef>
                <a:spcPts val="0"/>
              </a:spcBef>
              <a:buClr>
                <a:schemeClr val="dk2"/>
              </a:buClr>
              <a:buSzPct val="100000"/>
              <a:buFont typeface="Times New Roman"/>
              <a:defRPr sz="7200">
                <a:solidFill>
                  <a:schemeClr val="dk2"/>
                </a:solidFill>
                <a:latin typeface="Times New Roman"/>
                <a:ea typeface="Times New Roman"/>
                <a:cs typeface="Times New Roman"/>
                <a:sym typeface="Times New Roman"/>
              </a:defRPr>
            </a:lvl5pPr>
            <a:lvl6pPr rtl="0">
              <a:spcBef>
                <a:spcPts val="0"/>
              </a:spcBef>
              <a:buClr>
                <a:schemeClr val="dk2"/>
              </a:buClr>
              <a:buSzPct val="100000"/>
              <a:buFont typeface="Times New Roman"/>
              <a:defRPr sz="7200">
                <a:solidFill>
                  <a:schemeClr val="dk2"/>
                </a:solidFill>
                <a:latin typeface="Times New Roman"/>
                <a:ea typeface="Times New Roman"/>
                <a:cs typeface="Times New Roman"/>
                <a:sym typeface="Times New Roman"/>
              </a:defRPr>
            </a:lvl6pPr>
            <a:lvl7pPr rtl="0">
              <a:spcBef>
                <a:spcPts val="0"/>
              </a:spcBef>
              <a:buClr>
                <a:schemeClr val="dk2"/>
              </a:buClr>
              <a:buSzPct val="100000"/>
              <a:buFont typeface="Times New Roman"/>
              <a:defRPr sz="7200">
                <a:solidFill>
                  <a:schemeClr val="dk2"/>
                </a:solidFill>
                <a:latin typeface="Times New Roman"/>
                <a:ea typeface="Times New Roman"/>
                <a:cs typeface="Times New Roman"/>
                <a:sym typeface="Times New Roman"/>
              </a:defRPr>
            </a:lvl7pPr>
            <a:lvl8pPr rtl="0">
              <a:spcBef>
                <a:spcPts val="0"/>
              </a:spcBef>
              <a:buClr>
                <a:schemeClr val="dk2"/>
              </a:buClr>
              <a:buSzPct val="100000"/>
              <a:buFont typeface="Times New Roman"/>
              <a:defRPr sz="7200">
                <a:solidFill>
                  <a:schemeClr val="dk2"/>
                </a:solidFill>
                <a:latin typeface="Times New Roman"/>
                <a:ea typeface="Times New Roman"/>
                <a:cs typeface="Times New Roman"/>
                <a:sym typeface="Times New Roman"/>
              </a:defRPr>
            </a:lvl8pPr>
            <a:lvl9pPr rtl="0">
              <a:spcBef>
                <a:spcPts val="0"/>
              </a:spcBef>
              <a:buClr>
                <a:schemeClr val="dk2"/>
              </a:buClr>
              <a:buSzPct val="100000"/>
              <a:buFont typeface="Times New Roman"/>
              <a:defRPr sz="7200">
                <a:solidFill>
                  <a:schemeClr val="dk2"/>
                </a:solidFill>
                <a:latin typeface="Times New Roman"/>
                <a:ea typeface="Times New Roman"/>
                <a:cs typeface="Times New Roman"/>
                <a:sym typeface="Times New Roman"/>
              </a:defRPr>
            </a:lvl9pPr>
          </a:lstStyle>
          <a:p>
            <a:r>
              <a:rPr lang="en-US" smtClean="0"/>
              <a:t>Click to edit Master title style</a:t>
            </a:r>
            <a:endParaRPr/>
          </a:p>
        </p:txBody>
      </p:sp>
      <p:sp>
        <p:nvSpPr>
          <p:cNvPr id="11" name="Shape 11"/>
          <p:cNvSpPr txBox="1">
            <a:spLocks noGrp="1"/>
          </p:cNvSpPr>
          <p:nvPr>
            <p:ph type="subTitle" idx="1"/>
          </p:nvPr>
        </p:nvSpPr>
        <p:spPr>
          <a:xfrm>
            <a:off x="342900" y="172867"/>
            <a:ext cx="8458200" cy="949999"/>
          </a:xfrm>
          <a:prstGeom prst="rect">
            <a:avLst/>
          </a:prstGeom>
          <a:ln>
            <a:noFill/>
          </a:ln>
        </p:spPr>
        <p:txBody>
          <a:bodyPr lIns="91425" tIns="91425" rIns="91425" bIns="91425" anchor="ctr" anchorCtr="0"/>
          <a:lstStyle>
            <a:lvl1pPr algn="ctr" rtl="0">
              <a:spcBef>
                <a:spcPts val="0"/>
              </a:spcBef>
              <a:buClr>
                <a:srgbClr val="FFFFFF"/>
              </a:buClr>
              <a:buFont typeface="Helvetica Neue"/>
              <a:buNone/>
              <a:defRPr b="1">
                <a:solidFill>
                  <a:srgbClr val="FFFFFF"/>
                </a:solidFill>
                <a:latin typeface="Helvetica Neue"/>
                <a:ea typeface="Helvetica Neue"/>
                <a:cs typeface="Helvetica Neue"/>
                <a:sym typeface="Helvetica Neue"/>
              </a:defRPr>
            </a:lvl1pPr>
            <a:lvl2pPr rtl="0">
              <a:spcBef>
                <a:spcPts val="0"/>
              </a:spcBef>
              <a:buClr>
                <a:schemeClr val="lt2"/>
              </a:buClr>
              <a:buSzPct val="100000"/>
              <a:buNone/>
              <a:defRPr sz="3000" b="1">
                <a:solidFill>
                  <a:schemeClr val="lt2"/>
                </a:solidFill>
              </a:defRPr>
            </a:lvl2pPr>
            <a:lvl3pPr rtl="0">
              <a:spcBef>
                <a:spcPts val="0"/>
              </a:spcBef>
              <a:buClr>
                <a:schemeClr val="lt2"/>
              </a:buClr>
              <a:buSzPct val="100000"/>
              <a:buNone/>
              <a:defRPr sz="3000" b="1">
                <a:solidFill>
                  <a:schemeClr val="lt2"/>
                </a:solidFill>
              </a:defRPr>
            </a:lvl3pPr>
            <a:lvl4pPr rtl="0">
              <a:spcBef>
                <a:spcPts val="0"/>
              </a:spcBef>
              <a:buClr>
                <a:schemeClr val="lt2"/>
              </a:buClr>
              <a:buSzPct val="100000"/>
              <a:buNone/>
              <a:defRPr sz="3000" b="1">
                <a:solidFill>
                  <a:schemeClr val="lt2"/>
                </a:solidFill>
              </a:defRPr>
            </a:lvl4pPr>
            <a:lvl5pPr rtl="0">
              <a:spcBef>
                <a:spcPts val="0"/>
              </a:spcBef>
              <a:buClr>
                <a:schemeClr val="lt2"/>
              </a:buClr>
              <a:buSzPct val="100000"/>
              <a:buNone/>
              <a:defRPr sz="3000" b="1">
                <a:solidFill>
                  <a:schemeClr val="lt2"/>
                </a:solidFill>
              </a:defRPr>
            </a:lvl5pPr>
            <a:lvl6pPr rtl="0">
              <a:spcBef>
                <a:spcPts val="0"/>
              </a:spcBef>
              <a:buClr>
                <a:schemeClr val="lt2"/>
              </a:buClr>
              <a:buSzPct val="100000"/>
              <a:buNone/>
              <a:defRPr sz="3000" b="1">
                <a:solidFill>
                  <a:schemeClr val="lt2"/>
                </a:solidFill>
              </a:defRPr>
            </a:lvl6pPr>
            <a:lvl7pPr rtl="0">
              <a:spcBef>
                <a:spcPts val="0"/>
              </a:spcBef>
              <a:buClr>
                <a:schemeClr val="lt2"/>
              </a:buClr>
              <a:buSzPct val="100000"/>
              <a:buNone/>
              <a:defRPr sz="3000" b="1">
                <a:solidFill>
                  <a:schemeClr val="lt2"/>
                </a:solidFill>
              </a:defRPr>
            </a:lvl7pPr>
            <a:lvl8pPr rtl="0">
              <a:spcBef>
                <a:spcPts val="0"/>
              </a:spcBef>
              <a:buClr>
                <a:schemeClr val="lt2"/>
              </a:buClr>
              <a:buSzPct val="100000"/>
              <a:buNone/>
              <a:defRPr sz="3000" b="1">
                <a:solidFill>
                  <a:schemeClr val="lt2"/>
                </a:solidFill>
              </a:defRPr>
            </a:lvl8pPr>
            <a:lvl9pPr rtl="0">
              <a:spcBef>
                <a:spcPts val="0"/>
              </a:spcBef>
              <a:buClr>
                <a:schemeClr val="lt2"/>
              </a:buClr>
              <a:buSzPct val="100000"/>
              <a:buNone/>
              <a:defRPr sz="3000" b="1">
                <a:solidFill>
                  <a:schemeClr val="lt2"/>
                </a:solidFill>
              </a:defRPr>
            </a:lvl9pPr>
          </a:lstStyle>
          <a:p>
            <a:r>
              <a:rPr lang="en-US" smtClean="0"/>
              <a:t>Click to edit Master subtitle style</a:t>
            </a:r>
            <a:endParaRPr/>
          </a:p>
        </p:txBody>
      </p:sp>
      <p:sp>
        <p:nvSpPr>
          <p:cNvPr id="12" name="Shape 12"/>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rtl="0">
              <a:spcBef>
                <a:spcPts val="0"/>
              </a:spcBef>
              <a:buNone/>
              <a:defRPr/>
            </a:lvl1pPr>
          </a:lstStyle>
          <a:p>
            <a:fld id="{80DA7570-36A1-41E5-A789-D5E9F3012293}" type="slidenum">
              <a:rPr lang="en-US" smtClean="0"/>
              <a:pPr/>
              <a:t>‹#›</a:t>
            </a:fld>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a:off x="0" y="274636"/>
            <a:ext cx="8686800" cy="1554000"/>
          </a:xfrm>
          <a:prstGeom prst="rect">
            <a:avLst/>
          </a:prstGeom>
          <a:solidFill>
            <a:srgbClr val="1C4587"/>
          </a:solidFill>
          <a:ln>
            <a:noFill/>
          </a:ln>
        </p:spPr>
        <p:txBody>
          <a:bodyPr lIns="91425" tIns="45700" rIns="91425" bIns="45700" anchor="ctr" anchorCtr="0">
            <a:noAutofit/>
          </a:bodyPr>
          <a:lstStyle/>
          <a:p>
            <a:endParaRPr>
              <a:solidFill>
                <a:prstClr val="black"/>
              </a:solidFill>
            </a:endParaRPr>
          </a:p>
        </p:txBody>
      </p:sp>
      <p:sp>
        <p:nvSpPr>
          <p:cNvPr id="15" name="Shape 15"/>
          <p:cNvSpPr txBox="1">
            <a:spLocks noGrp="1"/>
          </p:cNvSpPr>
          <p:nvPr>
            <p:ph type="title"/>
          </p:nvPr>
        </p:nvSpPr>
        <p:spPr>
          <a:xfrm>
            <a:off x="457200" y="274637"/>
            <a:ext cx="8229600" cy="15219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r>
              <a:rPr lang="en-US" smtClean="0"/>
              <a:t>Click to edit Master title style</a:t>
            </a:r>
            <a:endParaRPr/>
          </a:p>
        </p:txBody>
      </p:sp>
      <p:sp>
        <p:nvSpPr>
          <p:cNvPr id="16" name="Shape 16"/>
          <p:cNvSpPr txBox="1">
            <a:spLocks noGrp="1"/>
          </p:cNvSpPr>
          <p:nvPr>
            <p:ph type="body" idx="1"/>
          </p:nvPr>
        </p:nvSpPr>
        <p:spPr>
          <a:xfrm>
            <a:off x="457200" y="1947333"/>
            <a:ext cx="8229600" cy="46203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lvl="0"/>
            <a:r>
              <a:rPr lang="en-US" smtClean="0"/>
              <a:t>Click to edit Master text styles</a:t>
            </a:r>
          </a:p>
        </p:txBody>
      </p:sp>
      <p:sp>
        <p:nvSpPr>
          <p:cNvPr id="17" name="Shape 17"/>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rtl="0">
              <a:spcBef>
                <a:spcPts val="0"/>
              </a:spcBef>
              <a:buNone/>
              <a:defRPr/>
            </a:lvl1pPr>
          </a:lstStyle>
          <a:p>
            <a:fld id="{80DA7570-36A1-41E5-A789-D5E9F3012293}" type="slidenum">
              <a:rPr lang="en-US" smtClean="0"/>
              <a:pPr/>
              <a:t>‹#›</a:t>
            </a:fld>
            <a:endParaRPr 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aption">
    <p:spTree>
      <p:nvGrpSpPr>
        <p:cNvPr id="1" name="Shape 28"/>
        <p:cNvGrpSpPr/>
        <p:nvPr/>
      </p:nvGrpSpPr>
      <p:grpSpPr>
        <a:xfrm>
          <a:off x="0" y="0"/>
          <a:ext cx="0" cy="0"/>
          <a:chOff x="0" y="0"/>
          <a:chExt cx="0" cy="0"/>
        </a:xfrm>
      </p:grpSpPr>
      <p:sp>
        <p:nvSpPr>
          <p:cNvPr id="29" name="Shape 29"/>
          <p:cNvSpPr/>
          <p:nvPr/>
        </p:nvSpPr>
        <p:spPr>
          <a:xfrm>
            <a:off x="0" y="5875079"/>
            <a:ext cx="8686800" cy="692799"/>
          </a:xfrm>
          <a:prstGeom prst="rect">
            <a:avLst/>
          </a:prstGeom>
          <a:solidFill>
            <a:srgbClr val="1D4B74"/>
          </a:solidFill>
          <a:ln>
            <a:noFill/>
          </a:ln>
        </p:spPr>
        <p:txBody>
          <a:bodyPr lIns="91425" tIns="45700" rIns="91425" bIns="45700" anchor="ctr" anchorCtr="0">
            <a:noAutofit/>
          </a:bodyPr>
          <a:lstStyle/>
          <a:p>
            <a:endParaRPr>
              <a:solidFill>
                <a:prstClr val="black"/>
              </a:solidFill>
            </a:endParaRPr>
          </a:p>
        </p:txBody>
      </p:sp>
      <p:sp>
        <p:nvSpPr>
          <p:cNvPr id="30" name="Shape 30"/>
          <p:cNvSpPr txBox="1">
            <a:spLocks noGrp="1"/>
          </p:cNvSpPr>
          <p:nvPr>
            <p:ph type="body" idx="1"/>
          </p:nvPr>
        </p:nvSpPr>
        <p:spPr>
          <a:xfrm>
            <a:off x="457200" y="5875079"/>
            <a:ext cx="8229600" cy="692799"/>
          </a:xfrm>
          <a:prstGeom prst="rect">
            <a:avLst/>
          </a:prstGeom>
        </p:spPr>
        <p:txBody>
          <a:bodyPr lIns="91425" tIns="91425" rIns="91425" bIns="91425" anchor="ctr" anchorCtr="0"/>
          <a:lstStyle>
            <a:lvl1pPr rtl="0">
              <a:spcBef>
                <a:spcPts val="0"/>
              </a:spcBef>
              <a:buClr>
                <a:schemeClr val="lt1"/>
              </a:buClr>
              <a:buSzPct val="100000"/>
              <a:buNone/>
              <a:defRPr sz="2400" b="1">
                <a:solidFill>
                  <a:schemeClr val="lt1"/>
                </a:solidFill>
              </a:defRPr>
            </a:lvl1pPr>
          </a:lstStyle>
          <a:p>
            <a:pPr lvl="0"/>
            <a:r>
              <a:rPr lang="en-US" smtClean="0"/>
              <a:t>Click to edit Master text styles</a:t>
            </a:r>
          </a:p>
        </p:txBody>
      </p:sp>
      <p:sp>
        <p:nvSpPr>
          <p:cNvPr id="31" name="Shape 31"/>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rtl="0">
              <a:spcBef>
                <a:spcPts val="0"/>
              </a:spcBef>
              <a:buNone/>
              <a:defRPr>
                <a:solidFill>
                  <a:schemeClr val="dk1"/>
                </a:solidFill>
              </a:defRPr>
            </a:lvl1pPr>
          </a:lstStyle>
          <a:p>
            <a:fld id="{80DA7570-36A1-41E5-A789-D5E9F3012293}" type="slidenum">
              <a:rPr lang="en-US" smtClean="0"/>
              <a:pPr/>
              <a:t>‹#›</a:t>
            </a:fld>
            <a:endParaRPr 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8"/>
        <p:cNvGrpSpPr/>
        <p:nvPr/>
      </p:nvGrpSpPr>
      <p:grpSpPr>
        <a:xfrm>
          <a:off x="0" y="0"/>
          <a:ext cx="0" cy="0"/>
          <a:chOff x="0" y="0"/>
          <a:chExt cx="0" cy="0"/>
        </a:xfrm>
      </p:grpSpPr>
      <p:sp>
        <p:nvSpPr>
          <p:cNvPr id="19" name="Shape 19"/>
          <p:cNvSpPr/>
          <p:nvPr/>
        </p:nvSpPr>
        <p:spPr>
          <a:xfrm>
            <a:off x="0" y="274636"/>
            <a:ext cx="8686800" cy="1554000"/>
          </a:xfrm>
          <a:prstGeom prst="rect">
            <a:avLst/>
          </a:prstGeom>
          <a:solidFill>
            <a:srgbClr val="1C4587"/>
          </a:solidFill>
          <a:ln>
            <a:noFill/>
          </a:ln>
        </p:spPr>
        <p:txBody>
          <a:bodyPr lIns="91425" tIns="45700" rIns="91425" bIns="45700" anchor="ctr" anchorCtr="0">
            <a:noAutofit/>
          </a:bodyPr>
          <a:lstStyle/>
          <a:p>
            <a:endParaRPr>
              <a:solidFill>
                <a:prstClr val="black"/>
              </a:solidFill>
            </a:endParaRPr>
          </a:p>
        </p:txBody>
      </p:sp>
      <p:sp>
        <p:nvSpPr>
          <p:cNvPr id="20" name="Shape 20"/>
          <p:cNvSpPr txBox="1">
            <a:spLocks noGrp="1"/>
          </p:cNvSpPr>
          <p:nvPr>
            <p:ph type="title"/>
          </p:nvPr>
        </p:nvSpPr>
        <p:spPr>
          <a:xfrm>
            <a:off x="457200" y="274637"/>
            <a:ext cx="8229600" cy="1521999"/>
          </a:xfrm>
          <a:prstGeom prst="rect">
            <a:avLst/>
          </a:prstGeom>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r>
              <a:rPr lang="en-US" smtClean="0"/>
              <a:t>Click to edit Master title style</a:t>
            </a:r>
            <a:endParaRPr/>
          </a:p>
        </p:txBody>
      </p:sp>
      <p:sp>
        <p:nvSpPr>
          <p:cNvPr id="21" name="Shape 21"/>
          <p:cNvSpPr txBox="1">
            <a:spLocks noGrp="1"/>
          </p:cNvSpPr>
          <p:nvPr>
            <p:ph type="body" idx="1"/>
          </p:nvPr>
        </p:nvSpPr>
        <p:spPr>
          <a:xfrm>
            <a:off x="457200" y="1947333"/>
            <a:ext cx="4030200" cy="46203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lvl="0"/>
            <a:r>
              <a:rPr lang="en-US" smtClean="0"/>
              <a:t>Click to edit Master text styles</a:t>
            </a:r>
          </a:p>
        </p:txBody>
      </p:sp>
      <p:sp>
        <p:nvSpPr>
          <p:cNvPr id="22" name="Shape 22"/>
          <p:cNvSpPr txBox="1">
            <a:spLocks noGrp="1"/>
          </p:cNvSpPr>
          <p:nvPr>
            <p:ph type="body" idx="2"/>
          </p:nvPr>
        </p:nvSpPr>
        <p:spPr>
          <a:xfrm>
            <a:off x="4656667" y="1949211"/>
            <a:ext cx="4030200" cy="4620399"/>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lvl="0"/>
            <a:r>
              <a:rPr lang="en-US" smtClean="0"/>
              <a:t>Click to edit Master text styles</a:t>
            </a:r>
          </a:p>
        </p:txBody>
      </p:sp>
      <p:sp>
        <p:nvSpPr>
          <p:cNvPr id="23" name="Shape 23"/>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rtl="0">
              <a:spcBef>
                <a:spcPts val="0"/>
              </a:spcBef>
              <a:buNone/>
              <a:defRPr/>
            </a:lvl1pPr>
          </a:lstStyle>
          <a:p>
            <a:fld id="{80DA7570-36A1-41E5-A789-D5E9F3012293}" type="slidenum">
              <a:rPr lang="en-US" smtClean="0"/>
              <a:pPr/>
              <a:t>‹#›</a:t>
            </a:fld>
            <a:endParaRPr 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lank 1">
    <p:spTree>
      <p:nvGrpSpPr>
        <p:cNvPr id="1" name="Shape 34"/>
        <p:cNvGrpSpPr/>
        <p:nvPr/>
      </p:nvGrpSpPr>
      <p:grpSpPr>
        <a:xfrm>
          <a:off x="0" y="0"/>
          <a:ext cx="0" cy="0"/>
          <a:chOff x="0" y="0"/>
          <a:chExt cx="0" cy="0"/>
        </a:xfrm>
      </p:grpSpPr>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8" name="Content Placeholder 6"/>
          <p:cNvSpPr>
            <a:spLocks noGrp="1"/>
          </p:cNvSpPr>
          <p:nvPr>
            <p:ph idx="1"/>
          </p:nvPr>
        </p:nvSpPr>
        <p:spPr>
          <a:xfrm>
            <a:off x="457200" y="1600200"/>
            <a:ext cx="8229600" cy="4525963"/>
          </a:xfrm>
        </p:spPr>
        <p:txBody>
          <a:bodyPr/>
          <a:lstStyle/>
          <a:p>
            <a:pPr lvl="0"/>
            <a:r>
              <a:rPr lang="en-US" smtClean="0"/>
              <a:t>Click to edit Master text styles</a:t>
            </a:r>
          </a:p>
        </p:txBody>
      </p:sp>
      <p:sp>
        <p:nvSpPr>
          <p:cNvPr id="10" name="Title 1"/>
          <p:cNvSpPr>
            <a:spLocks noGrp="1"/>
          </p:cNvSpPr>
          <p:nvPr>
            <p:ph type="title" hasCustomPrompt="1"/>
          </p:nvPr>
        </p:nvSpPr>
        <p:spPr>
          <a:xfrm>
            <a:off x="457200" y="274638"/>
            <a:ext cx="8229600" cy="1143000"/>
          </a:xfrm>
        </p:spPr>
        <p:txBody>
          <a:bodyPr/>
          <a:lstStyle/>
          <a:p>
            <a:r>
              <a:rPr lang="en-US" dirty="0"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yellow">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630650" y="2655750"/>
            <a:ext cx="5882699" cy="1546500"/>
          </a:xfrm>
          <a:prstGeom prst="rect">
            <a:avLst/>
          </a:prstGeom>
        </p:spPr>
        <p:txBody>
          <a:bodyPr lIns="91425" tIns="91425" rIns="91425" bIns="91425" anchor="ctr" anchorCtr="0"/>
          <a:lstStyle>
            <a:lvl1pPr lvl="0" algn="ctr">
              <a:spcBef>
                <a:spcPts val="0"/>
              </a:spcBef>
              <a:buClr>
                <a:srgbClr val="FFFFFF"/>
              </a:buClr>
              <a:buSzPct val="100000"/>
              <a:defRPr sz="6000">
                <a:solidFill>
                  <a:srgbClr val="FFFFFF"/>
                </a:solidFill>
              </a:defRPr>
            </a:lvl1pPr>
            <a:lvl2pPr lvl="1" algn="ctr">
              <a:spcBef>
                <a:spcPts val="0"/>
              </a:spcBef>
              <a:buClr>
                <a:srgbClr val="FFFFFF"/>
              </a:buClr>
              <a:buSzPct val="100000"/>
              <a:defRPr sz="6000">
                <a:solidFill>
                  <a:srgbClr val="FFFFFF"/>
                </a:solidFill>
              </a:defRPr>
            </a:lvl2pPr>
            <a:lvl3pPr lvl="2" algn="ctr">
              <a:spcBef>
                <a:spcPts val="0"/>
              </a:spcBef>
              <a:buClr>
                <a:srgbClr val="FFFFFF"/>
              </a:buClr>
              <a:buSzPct val="100000"/>
              <a:defRPr sz="6000">
                <a:solidFill>
                  <a:srgbClr val="FFFFFF"/>
                </a:solidFill>
              </a:defRPr>
            </a:lvl3pPr>
            <a:lvl4pPr lvl="3" algn="ctr">
              <a:spcBef>
                <a:spcPts val="0"/>
              </a:spcBef>
              <a:buClr>
                <a:srgbClr val="FFFFFF"/>
              </a:buClr>
              <a:buSzPct val="100000"/>
              <a:defRPr sz="6000">
                <a:solidFill>
                  <a:srgbClr val="FFFFFF"/>
                </a:solidFill>
              </a:defRPr>
            </a:lvl4pPr>
            <a:lvl5pPr lvl="4" algn="ctr">
              <a:spcBef>
                <a:spcPts val="0"/>
              </a:spcBef>
              <a:buClr>
                <a:srgbClr val="FFFFFF"/>
              </a:buClr>
              <a:buSzPct val="100000"/>
              <a:defRPr sz="6000">
                <a:solidFill>
                  <a:srgbClr val="FFFFFF"/>
                </a:solidFill>
              </a:defRPr>
            </a:lvl5pPr>
            <a:lvl6pPr lvl="5" algn="ctr">
              <a:spcBef>
                <a:spcPts val="0"/>
              </a:spcBef>
              <a:buClr>
                <a:srgbClr val="FFFFFF"/>
              </a:buClr>
              <a:buSzPct val="100000"/>
              <a:defRPr sz="6000">
                <a:solidFill>
                  <a:srgbClr val="FFFFFF"/>
                </a:solidFill>
              </a:defRPr>
            </a:lvl6pPr>
            <a:lvl7pPr lvl="6" algn="ctr">
              <a:spcBef>
                <a:spcPts val="0"/>
              </a:spcBef>
              <a:buClr>
                <a:srgbClr val="FFFFFF"/>
              </a:buClr>
              <a:buSzPct val="100000"/>
              <a:defRPr sz="6000">
                <a:solidFill>
                  <a:srgbClr val="FFFFFF"/>
                </a:solidFill>
              </a:defRPr>
            </a:lvl7pPr>
            <a:lvl8pPr lvl="7" algn="ctr">
              <a:spcBef>
                <a:spcPts val="0"/>
              </a:spcBef>
              <a:buClr>
                <a:srgbClr val="FFFFFF"/>
              </a:buClr>
              <a:buSzPct val="100000"/>
              <a:defRPr sz="6000">
                <a:solidFill>
                  <a:srgbClr val="FFFFFF"/>
                </a:solidFill>
              </a:defRPr>
            </a:lvl8pPr>
            <a:lvl9pPr lvl="8" algn="ctr">
              <a:spcBef>
                <a:spcPts val="0"/>
              </a:spcBef>
              <a:buClr>
                <a:srgbClr val="FFFFFF"/>
              </a:buClr>
              <a:buSzPct val="100000"/>
              <a:defRPr sz="6000">
                <a:solidFill>
                  <a:srgbClr val="FFFFFF"/>
                </a:solidFill>
              </a:defRPr>
            </a:lvl9pPr>
          </a:lstStyle>
          <a:p>
            <a:endParaRPr/>
          </a:p>
        </p:txBody>
      </p:sp>
    </p:spTree>
    <p:extLst>
      <p:ext uri="{BB962C8B-B14F-4D97-AF65-F5344CB8AC3E}">
        <p14:creationId xmlns="" xmlns:p14="http://schemas.microsoft.com/office/powerpoint/2010/main" val="2744165027"/>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ubtitl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650450" y="1830109"/>
            <a:ext cx="5843100" cy="1546500"/>
          </a:xfrm>
          <a:prstGeom prst="rect">
            <a:avLst/>
          </a:prstGeom>
        </p:spPr>
        <p:txBody>
          <a:bodyPr lIns="91425" tIns="91425" rIns="91425" bIns="91425" anchor="b"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8" name="Shape 18"/>
          <p:cNvSpPr txBox="1">
            <a:spLocks noGrp="1"/>
          </p:cNvSpPr>
          <p:nvPr>
            <p:ph type="subTitle" idx="1"/>
          </p:nvPr>
        </p:nvSpPr>
        <p:spPr>
          <a:xfrm>
            <a:off x="1650450" y="3505725"/>
            <a:ext cx="5843100" cy="1046400"/>
          </a:xfrm>
          <a:prstGeom prst="rect">
            <a:avLst/>
          </a:prstGeom>
        </p:spPr>
        <p:txBody>
          <a:bodyPr lIns="91425" tIns="91425" rIns="91425" bIns="91425" anchor="t" anchorCtr="0"/>
          <a:lstStyle>
            <a:lvl1pPr lvl="0" algn="ctr" rtl="0">
              <a:spcBef>
                <a:spcPts val="0"/>
              </a:spcBef>
              <a:buClr>
                <a:srgbClr val="979CB8"/>
              </a:buClr>
              <a:buNone/>
              <a:defRPr>
                <a:solidFill>
                  <a:srgbClr val="979CB8"/>
                </a:solidFill>
              </a:defRPr>
            </a:lvl1pPr>
            <a:lvl2pPr lvl="1" algn="ctr" rtl="0">
              <a:spcBef>
                <a:spcPts val="0"/>
              </a:spcBef>
              <a:buClr>
                <a:srgbClr val="979CB8"/>
              </a:buClr>
              <a:buSzPct val="100000"/>
              <a:buNone/>
              <a:defRPr sz="3000">
                <a:solidFill>
                  <a:srgbClr val="979CB8"/>
                </a:solidFill>
              </a:defRPr>
            </a:lvl2pPr>
            <a:lvl3pPr lvl="2" algn="ctr" rtl="0">
              <a:spcBef>
                <a:spcPts val="0"/>
              </a:spcBef>
              <a:buClr>
                <a:srgbClr val="979CB8"/>
              </a:buClr>
              <a:buSzPct val="100000"/>
              <a:buNone/>
              <a:defRPr sz="3000">
                <a:solidFill>
                  <a:srgbClr val="979CB8"/>
                </a:solidFill>
              </a:defRPr>
            </a:lvl3pPr>
            <a:lvl4pPr lvl="3" algn="ctr" rtl="0">
              <a:spcBef>
                <a:spcPts val="0"/>
              </a:spcBef>
              <a:buClr>
                <a:srgbClr val="979CB8"/>
              </a:buClr>
              <a:buSzPct val="100000"/>
              <a:buNone/>
              <a:defRPr sz="3000">
                <a:solidFill>
                  <a:srgbClr val="979CB8"/>
                </a:solidFill>
              </a:defRPr>
            </a:lvl4pPr>
            <a:lvl5pPr lvl="4" algn="ctr" rtl="0">
              <a:spcBef>
                <a:spcPts val="0"/>
              </a:spcBef>
              <a:buClr>
                <a:srgbClr val="979CB8"/>
              </a:buClr>
              <a:buSzPct val="100000"/>
              <a:buNone/>
              <a:defRPr sz="3000">
                <a:solidFill>
                  <a:srgbClr val="979CB8"/>
                </a:solidFill>
              </a:defRPr>
            </a:lvl5pPr>
            <a:lvl6pPr lvl="5" algn="ctr" rtl="0">
              <a:spcBef>
                <a:spcPts val="0"/>
              </a:spcBef>
              <a:buClr>
                <a:srgbClr val="979CB8"/>
              </a:buClr>
              <a:buSzPct val="100000"/>
              <a:buNone/>
              <a:defRPr sz="3000">
                <a:solidFill>
                  <a:srgbClr val="979CB8"/>
                </a:solidFill>
              </a:defRPr>
            </a:lvl6pPr>
            <a:lvl7pPr lvl="6" algn="ctr" rtl="0">
              <a:spcBef>
                <a:spcPts val="0"/>
              </a:spcBef>
              <a:buClr>
                <a:srgbClr val="979CB8"/>
              </a:buClr>
              <a:buSzPct val="100000"/>
              <a:buNone/>
              <a:defRPr sz="3000">
                <a:solidFill>
                  <a:srgbClr val="979CB8"/>
                </a:solidFill>
              </a:defRPr>
            </a:lvl7pPr>
            <a:lvl8pPr lvl="7" algn="ctr" rtl="0">
              <a:spcBef>
                <a:spcPts val="0"/>
              </a:spcBef>
              <a:buClr>
                <a:srgbClr val="979CB8"/>
              </a:buClr>
              <a:buSzPct val="100000"/>
              <a:buNone/>
              <a:defRPr sz="3000">
                <a:solidFill>
                  <a:srgbClr val="979CB8"/>
                </a:solidFill>
              </a:defRPr>
            </a:lvl8pPr>
            <a:lvl9pPr lvl="8" algn="ctr" rtl="0">
              <a:spcBef>
                <a:spcPts val="0"/>
              </a:spcBef>
              <a:buClr>
                <a:srgbClr val="979CB8"/>
              </a:buClr>
              <a:buSzPct val="100000"/>
              <a:buNone/>
              <a:defRPr sz="3000">
                <a:solidFill>
                  <a:srgbClr val="979CB8"/>
                </a:solidFill>
              </a:defRPr>
            </a:lvl9pPr>
          </a:lstStyle>
          <a:p>
            <a:endParaRPr/>
          </a:p>
        </p:txBody>
      </p:sp>
    </p:spTree>
    <p:extLst>
      <p:ext uri="{BB962C8B-B14F-4D97-AF65-F5344CB8AC3E}">
        <p14:creationId xmlns="" xmlns:p14="http://schemas.microsoft.com/office/powerpoint/2010/main" val="3345498200"/>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1_Section header">
    <p:bg>
      <p:bgPr>
        <a:solidFill>
          <a:schemeClr val="dk1"/>
        </a:solidFill>
        <a:effectLst/>
      </p:bgPr>
    </p:bg>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2802750" y="1070000"/>
            <a:ext cx="3538500" cy="4718100"/>
          </a:xfrm>
          <a:prstGeom prst="rect">
            <a:avLst/>
          </a:prstGeom>
          <a:solidFill>
            <a:srgbClr val="FFFFFF"/>
          </a:solidFill>
        </p:spPr>
        <p:txBody>
          <a:bodyPr lIns="91425" tIns="91425" rIns="91425" bIns="91425" anchor="ctr"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64" name="Shape 6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pPr lvl="0" rtl="0">
                <a:spcBef>
                  <a:spcPts val="0"/>
                </a:spcBef>
                <a:buNone/>
              </a:pPr>
              <a:t>‹#›</a:t>
            </a:fld>
            <a:endParaRPr lang="en"/>
          </a:p>
        </p:txBody>
      </p:sp>
    </p:spTree>
    <p:extLst>
      <p:ext uri="{BB962C8B-B14F-4D97-AF65-F5344CB8AC3E}">
        <p14:creationId xmlns="" xmlns:p14="http://schemas.microsoft.com/office/powerpoint/2010/main" val="4179319613"/>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blue">
    <p:bg>
      <p:bgPr>
        <a:blipFill>
          <a:blip r:embed="rId2">
            <a:alphaModFix/>
          </a:blip>
          <a:stretch>
            <a:fillRect/>
          </a:stretch>
        </a:blipFill>
        <a:effectLst/>
      </p:bgPr>
    </p:bg>
    <p:spTree>
      <p:nvGrpSpPr>
        <p:cNvPr id="1" name="Shape 52"/>
        <p:cNvGrpSpPr/>
        <p:nvPr/>
      </p:nvGrpSpPr>
      <p:grpSpPr>
        <a:xfrm>
          <a:off x="0" y="0"/>
          <a:ext cx="0" cy="0"/>
          <a:chOff x="0" y="0"/>
          <a:chExt cx="0" cy="0"/>
        </a:xfrm>
      </p:grpSpPr>
    </p:spTree>
    <p:extLst>
      <p:ext uri="{BB962C8B-B14F-4D97-AF65-F5344CB8AC3E}">
        <p14:creationId xmlns="" xmlns:p14="http://schemas.microsoft.com/office/powerpoint/2010/main" val="363662401"/>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7380C7D-5F47-41B3-A93B-5F67798D9ED3}" type="datetimeFigureOut">
              <a:rPr lang="en-US" smtClean="0"/>
              <a:pPr/>
              <a:t>7/5/2016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0DA7570-36A1-41E5-A789-D5E9F3012293}" type="slidenum">
              <a:rPr lang="en-US" smtClean="0"/>
              <a:pPr/>
              <a:t>‹#›</a:t>
            </a:fld>
            <a:endParaRPr lang="en-US"/>
          </a:p>
        </p:txBody>
      </p:sp>
    </p:spTree>
    <p:extLst>
      <p:ext uri="{BB962C8B-B14F-4D97-AF65-F5344CB8AC3E}">
        <p14:creationId xmlns="" xmlns:p14="http://schemas.microsoft.com/office/powerpoint/2010/main" val="1193161080"/>
      </p:ext>
    </p:extLst>
  </p:cSld>
  <p:clrMapOvr>
    <a:masterClrMapping/>
  </p:clrMapOvr>
  <p:transition>
    <p:fade thruBlk="1"/>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8" name="Content Placeholder 6"/>
          <p:cNvSpPr>
            <a:spLocks noGrp="1"/>
          </p:cNvSpPr>
          <p:nvPr>
            <p:ph idx="1" hasCustomPrompt="1"/>
          </p:nvPr>
        </p:nvSpPr>
        <p:spPr>
          <a:xfrm>
            <a:off x="457200" y="1600200"/>
            <a:ext cx="8229600" cy="4525963"/>
          </a:xfrm>
        </p:spPr>
        <p:txBody>
          <a:bodyPr/>
          <a:lstStyle>
            <a:lvl1pPr>
              <a:buFont typeface="Wingdings" pitchFamily="2" charset="2"/>
              <a:buChar char="ü"/>
              <a:defRPr baseline="0"/>
            </a:lvl1pPr>
            <a:lvl2pPr>
              <a:buNone/>
              <a:defRPr/>
            </a:lvl2pPr>
          </a:lstStyle>
          <a:p>
            <a:r>
              <a:rPr lang="en-US" dirty="0" smtClean="0"/>
              <a:t> </a:t>
            </a:r>
          </a:p>
        </p:txBody>
      </p:sp>
      <p:sp>
        <p:nvSpPr>
          <p:cNvPr id="4" name="Title 1"/>
          <p:cNvSpPr>
            <a:spLocks noGrp="1"/>
          </p:cNvSpPr>
          <p:nvPr>
            <p:ph type="title" hasCustomPrompt="1"/>
          </p:nvPr>
        </p:nvSpPr>
        <p:spPr>
          <a:xfrm>
            <a:off x="457200" y="274638"/>
            <a:ext cx="8229600" cy="1143000"/>
          </a:xfrm>
        </p:spPr>
        <p:txBody>
          <a:bodyPr/>
          <a:lstStyle/>
          <a:p>
            <a:r>
              <a:rPr lang="en-US" dirty="0"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graphicFrame>
        <p:nvGraphicFramePr>
          <p:cNvPr id="9" name="Table 8"/>
          <p:cNvGraphicFramePr>
            <a:graphicFrameLocks noGrp="1"/>
          </p:cNvGraphicFramePr>
          <p:nvPr/>
        </p:nvGraphicFramePr>
        <p:xfrm>
          <a:off x="457200" y="1676400"/>
          <a:ext cx="8229600" cy="3981450"/>
        </p:xfrm>
        <a:graphic>
          <a:graphicData uri="http://schemas.openxmlformats.org/drawingml/2006/table">
            <a:tbl>
              <a:tblPr firstRow="1" bandRow="1">
                <a:tableStyleId>{2D5ABB26-0587-4C30-8999-92F81FD0307C}</a:tableStyleId>
              </a:tblPr>
              <a:tblGrid>
                <a:gridCol w="8229600"/>
              </a:tblGrid>
              <a:tr h="1066800">
                <a:tc>
                  <a:txBody>
                    <a:bodyPr/>
                    <a:lstStyle/>
                    <a:p>
                      <a:pPr algn="ctr"/>
                      <a:r>
                        <a:rPr lang="en-US" sz="3200" dirty="0" smtClean="0">
                          <a:solidFill>
                            <a:schemeClr val="bg1"/>
                          </a:solidFill>
                          <a:latin typeface="+mj-lt"/>
                        </a:rPr>
                        <a:t>CLICK TO EDIT MASTER TITLE STYLE</a:t>
                      </a:r>
                      <a:endParaRPr lang="en-US" sz="3200" dirty="0">
                        <a:solidFill>
                          <a:schemeClr val="bg1"/>
                        </a:solidFill>
                        <a:latin typeface="+mj-lt"/>
                      </a:endParaRPr>
                    </a:p>
                  </a:txBody>
                  <a:tcPr anchor="ctr">
                    <a:solidFill>
                      <a:schemeClr val="accent1"/>
                    </a:solidFill>
                  </a:tcPr>
                </a:tc>
              </a:tr>
              <a:tr h="971550">
                <a:tc>
                  <a:txBody>
                    <a:bodyPr/>
                    <a:lstStyle/>
                    <a:p>
                      <a:pPr algn="ctr"/>
                      <a:r>
                        <a:rPr lang="en-US" sz="3200" dirty="0" smtClean="0">
                          <a:latin typeface="+mj-lt"/>
                        </a:rPr>
                        <a:t>CLICK TO EDIT MASTER TITLE STYLE</a:t>
                      </a:r>
                      <a:endParaRPr lang="en-US" sz="3200" dirty="0">
                        <a:latin typeface="+mj-lt"/>
                      </a:endParaRPr>
                    </a:p>
                  </a:txBody>
                  <a:tcPr anchor="ctr"/>
                </a:tc>
              </a:tr>
              <a:tr h="971550">
                <a:tc>
                  <a:txBody>
                    <a:bodyPr/>
                    <a:lstStyle/>
                    <a:p>
                      <a:pPr algn="ctr"/>
                      <a:r>
                        <a:rPr lang="en-US" sz="3200" dirty="0" smtClean="0">
                          <a:latin typeface="+mj-lt"/>
                        </a:rPr>
                        <a:t>CLICK TO EDIT MASTER TITLE STYLE</a:t>
                      </a:r>
                      <a:endParaRPr lang="en-US" sz="3200" dirty="0">
                        <a:latin typeface="+mj-lt"/>
                      </a:endParaRPr>
                    </a:p>
                  </a:txBody>
                  <a:tcPr anchor="ctr"/>
                </a:tc>
              </a:tr>
              <a:tr h="971550">
                <a:tc>
                  <a:txBody>
                    <a:bodyPr/>
                    <a:lstStyle/>
                    <a:p>
                      <a:pPr algn="ctr"/>
                      <a:r>
                        <a:rPr lang="en-US" sz="3200" dirty="0" smtClean="0">
                          <a:latin typeface="+mj-lt"/>
                        </a:rPr>
                        <a:t>CLICK TO EDIT MASTER TITLE STYLE</a:t>
                      </a:r>
                      <a:endParaRPr lang="en-US" sz="3200" dirty="0">
                        <a:latin typeface="+mj-lt"/>
                      </a:endParaRPr>
                    </a:p>
                  </a:txBody>
                  <a:tcPr anchor="ctr"/>
                </a:tc>
              </a:tr>
            </a:tbl>
          </a:graphicData>
        </a:graphic>
      </p:graphicFrame>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Shape 14"/>
        <p:cNvGrpSpPr/>
        <p:nvPr/>
      </p:nvGrpSpPr>
      <p:grpSpPr>
        <a:xfrm>
          <a:off x="0" y="0"/>
          <a:ext cx="0" cy="0"/>
          <a:chOff x="0" y="0"/>
          <a:chExt cx="0" cy="0"/>
        </a:xfrm>
      </p:grpSpPr>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33"/>
        <p:cNvGrpSpPr/>
        <p:nvPr/>
      </p:nvGrpSpPr>
      <p:grpSpPr>
        <a:xfrm>
          <a:off x="0" y="0"/>
          <a:ext cx="0" cy="0"/>
          <a:chOff x="0" y="0"/>
          <a:chExt cx="0" cy="0"/>
        </a:xfrm>
      </p:grpSpPr>
      <p:sp>
        <p:nvSpPr>
          <p:cNvPr id="34" name="Shape 34"/>
          <p:cNvSpPr txBox="1">
            <a:spLocks noGrp="1"/>
          </p:cNvSpPr>
          <p:nvPr>
            <p:ph type="sldNum" idx="12"/>
          </p:nvPr>
        </p:nvSpPr>
        <p:spPr>
          <a:xfrm>
            <a:off x="7808600" y="6492875"/>
            <a:ext cx="1335399" cy="365125"/>
          </a:xfrm>
          <a:prstGeom prst="rect">
            <a:avLst/>
          </a:prstGeom>
          <a:noFill/>
          <a:ln>
            <a:noFill/>
          </a:ln>
        </p:spPr>
        <p:txBody>
          <a:bodyPr lIns="91425" tIns="45700" rIns="91425" bIns="45700" anchor="t" anchorCtr="0">
            <a:noAutofit/>
          </a:bodyPr>
          <a:lstStyle>
            <a:lvl1pPr marL="0" marR="0" indent="0" algn="l" rtl="0">
              <a:lnSpc>
                <a:spcPct val="100000"/>
              </a:lnSpc>
              <a:spcBef>
                <a:spcPts val="0"/>
              </a:spcBef>
              <a:spcAft>
                <a:spcPts val="0"/>
              </a:spcAft>
              <a:buNone/>
              <a:defRPr sz="1800" b="0" i="0" u="none" strike="noStrike" cap="none" baseline="0">
                <a:solidFill>
                  <a:srgbClr val="000000"/>
                </a:solidFill>
                <a:latin typeface="Source Sans Pro"/>
                <a:ea typeface="Source Sans Pro"/>
                <a:cs typeface="Source Sans Pro"/>
                <a:sym typeface="Source Sans Pro"/>
              </a:defRPr>
            </a:lvl1pPr>
          </a:lstStyle>
          <a:p>
            <a:pPr algn="l">
              <a:buClr>
                <a:srgbClr val="000000"/>
              </a:buClr>
              <a:buSzPct val="25000"/>
              <a:buFont typeface="Source Sans Pro"/>
              <a:buNone/>
            </a:pPr>
            <a:fld id="{00000000-1234-1234-1234-123412341234}" type="slidenum">
              <a:rPr lang="en-US" sz="1800" smtClean="0">
                <a:solidFill>
                  <a:srgbClr val="000000"/>
                </a:solidFill>
                <a:ea typeface="Source Sans Pro"/>
                <a:cs typeface="Source Sans Pro"/>
                <a:sym typeface="Source Sans Pro"/>
              </a:rPr>
              <a:pPr algn="l">
                <a:buClr>
                  <a:srgbClr val="000000"/>
                </a:buClr>
                <a:buSzPct val="25000"/>
                <a:buFont typeface="Source Sans Pro"/>
                <a:buNone/>
              </a:pPr>
              <a:t>‹#›</a:t>
            </a:fld>
            <a:endParaRPr lang="en-US" sz="1800" dirty="0">
              <a:solidFill>
                <a:srgbClr val="000000"/>
              </a:solidFill>
              <a:ea typeface="Source Sans Pro"/>
              <a:cs typeface="Source Sans Pro"/>
              <a:sym typeface="Source Sans Pro"/>
            </a:endParaRPr>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CSI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800">
                <a:latin typeface="+mj-lt"/>
              </a:defRPr>
            </a:lvl1pPr>
          </a:lstStyle>
          <a:p>
            <a:r>
              <a:rPr lang="en-US" dirty="0" smtClean="0"/>
              <a:t>CLICK TO EDIT MASTER TITLE STYLE</a:t>
            </a:r>
          </a:p>
        </p:txBody>
      </p:sp>
      <p:sp>
        <p:nvSpPr>
          <p:cNvPr id="3" name="Content Placeholder 2"/>
          <p:cNvSpPr>
            <a:spLocks noGrp="1"/>
          </p:cNvSpPr>
          <p:nvPr>
            <p:ph idx="1"/>
          </p:nvPr>
        </p:nvSpPr>
        <p:spPr/>
        <p:txBody>
          <a:bodyPr>
            <a:normAutofit/>
          </a:bodyPr>
          <a:lstStyle>
            <a:lvl1pPr>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0DA7570-36A1-41E5-A789-D5E9F3012293}" type="slidenum">
              <a:rPr lang="en-US" smtClean="0"/>
              <a:pPr/>
              <a:t>‹#›</a:t>
            </a:fld>
            <a:endParaRPr lang="en-US"/>
          </a:p>
        </p:txBody>
      </p:sp>
      <p:pic>
        <p:nvPicPr>
          <p:cNvPr id="7" name="Picture 2" descr="S:\AchieveNJ Project Plans\2014-15\Achievement Coaches - AG\Graphics\Picture5.png"/>
          <p:cNvPicPr>
            <a:picLocks noChangeAspect="1" noChangeArrowheads="1"/>
          </p:cNvPicPr>
          <p:nvPr/>
        </p:nvPicPr>
        <p:blipFill>
          <a:blip r:embed="rId2" cstate="print"/>
          <a:stretch>
            <a:fillRect/>
          </a:stretch>
        </p:blipFill>
        <p:spPr bwMode="auto">
          <a:xfrm>
            <a:off x="381738" y="5715000"/>
            <a:ext cx="991745" cy="990599"/>
          </a:xfrm>
          <a:prstGeom prst="rect">
            <a:avLst/>
          </a:prstGeom>
          <a:noFill/>
        </p:spPr>
      </p:pic>
      <p:pic>
        <p:nvPicPr>
          <p:cNvPr id="8" name="Picture 2" descr="S:\AchieveNJ Project Plans\2014-15\Achievement Coaches - AG\Graphics\Picture5.png"/>
          <p:cNvPicPr>
            <a:picLocks noChangeAspect="1" noChangeArrowheads="1"/>
          </p:cNvPicPr>
          <p:nvPr/>
        </p:nvPicPr>
        <p:blipFill>
          <a:blip r:embed="rId2" cstate="print"/>
          <a:stretch>
            <a:fillRect/>
          </a:stretch>
        </p:blipFill>
        <p:spPr bwMode="auto">
          <a:xfrm>
            <a:off x="381738" y="5715000"/>
            <a:ext cx="991745" cy="990599"/>
          </a:xfrm>
          <a:prstGeom prst="rect">
            <a:avLst/>
          </a:prstGeom>
          <a:noFill/>
        </p:spPr>
      </p:pic>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Shape 14"/>
        <p:cNvGrpSpPr/>
        <p:nvPr/>
      </p:nvGrpSpPr>
      <p:grpSpPr>
        <a:xfrm>
          <a:off x="0" y="0"/>
          <a:ext cx="0" cy="0"/>
          <a:chOff x="0" y="0"/>
          <a:chExt cx="0" cy="0"/>
        </a:xfrm>
      </p:grpSpPr>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soli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txBox="1">
            <a:spLocks/>
          </p:cNvSpPr>
          <p:nvPr/>
        </p:nvSpPr>
        <p:spPr>
          <a:xfrm>
            <a:off x="7772400" y="6340475"/>
            <a:ext cx="990600" cy="365125"/>
          </a:xfrm>
          <a:prstGeom prst="rect">
            <a:avLst/>
          </a:prstGeom>
        </p:spPr>
        <p:txBody>
          <a:bodyPr vert="horz" lIns="91440" tIns="45720" rIns="91440" bIns="45720" rtlCol="0" anchor="ctr"/>
          <a:lstStyle/>
          <a:p>
            <a:pPr algn="ctr">
              <a:defRPr/>
            </a:pPr>
            <a:fld id="{6EC639DC-BC95-46AC-B3ED-4C43AAEE5703}" type="slidenum">
              <a:rPr lang="en-US" sz="1400">
                <a:solidFill>
                  <a:prstClr val="black">
                    <a:tint val="75000"/>
                  </a:prstClr>
                </a:solidFill>
              </a:rPr>
              <a:pPr algn="ctr">
                <a:defRPr/>
              </a:pPr>
              <a:t>‹#›</a:t>
            </a:fld>
            <a:endParaRPr lang="en-US" sz="1400" dirty="0">
              <a:solidFill>
                <a:prstClr val="black">
                  <a:tint val="75000"/>
                </a:prstClr>
              </a:solidFill>
            </a:endParaRPr>
          </a:p>
        </p:txBody>
      </p:sp>
      <p:pic>
        <p:nvPicPr>
          <p:cNvPr id="1026" name="Picture 2" descr="S:\AchieveNJ Project Plans\2014-15\Achievement Coaches - AG\Graphics\New ACSI Logo Royal Blue (DOE).png"/>
          <p:cNvPicPr>
            <a:picLocks noChangeAspect="1" noChangeArrowheads="1"/>
          </p:cNvPicPr>
          <p:nvPr/>
        </p:nvPicPr>
        <p:blipFill>
          <a:blip r:embed="rId26" cstate="print"/>
          <a:srcRect/>
          <a:stretch>
            <a:fillRect/>
          </a:stretch>
        </p:blipFill>
        <p:spPr bwMode="auto">
          <a:xfrm>
            <a:off x="228600" y="6038294"/>
            <a:ext cx="690120" cy="667306"/>
          </a:xfrm>
          <a:prstGeom prst="rect">
            <a:avLst/>
          </a:prstGeom>
          <a:noFill/>
        </p:spPr>
      </p:pic>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Lst>
  <p:transition>
    <p:fade thruBlk="1"/>
  </p:transition>
  <p:timing>
    <p:tnLst>
      <p:par>
        <p:cTn id="1" dur="indefinite" restart="never" nodeType="tmRoot"/>
      </p:par>
    </p:tnLst>
  </p:timing>
  <p:hf hdr="0" ftr="0" dt="0"/>
  <p:txStyles>
    <p:titleStyle>
      <a:lvl1pPr algn="ctr" defTabSz="914400" rtl="0" eaLnBrk="1" latinLnBrk="0" hangingPunct="1">
        <a:spcBef>
          <a:spcPct val="0"/>
        </a:spcBef>
        <a:buNone/>
        <a:defRPr sz="40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csai-online.org/spotlight/part-i-key-concept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csai-online.org/spotlight/assessment-design-toolki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presentation/d/1f3AoE2eu1EBUW_AFvWSqMLmXJRktqpRLdlH6RdG4EVk/edi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youtube.com/v/NWv1VdDeoRY"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drive.google.com/folderview?id=0B8_Hm7zmAbJSSHZreTVLMEZaMkE&amp;usp=sharing" TargetMode="External"/><Relationship Id="rId7" Type="http://schemas.openxmlformats.org/officeDocument/2006/relationships/diagramColors" Target="../diagrams/colors1.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www.csai-online.org/spotlight/assessment-design-toolkit" TargetMode="Externa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10.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8.xml"/><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1.png"/><Relationship Id="rId3" Type="http://schemas.openxmlformats.org/officeDocument/2006/relationships/image" Target="../media/image37.png"/><Relationship Id="rId7" Type="http://schemas.openxmlformats.org/officeDocument/2006/relationships/image" Target="../media/image46.png"/><Relationship Id="rId12" Type="http://schemas.openxmlformats.org/officeDocument/2006/relationships/image" Target="../media/image50.png"/><Relationship Id="rId2" Type="http://schemas.openxmlformats.org/officeDocument/2006/relationships/notesSlide" Target="../notesSlides/notesSlide59.xml"/><Relationship Id="rId1" Type="http://schemas.openxmlformats.org/officeDocument/2006/relationships/slideLayout" Target="../slideLayouts/slideLayout10.xml"/><Relationship Id="rId6" Type="http://schemas.openxmlformats.org/officeDocument/2006/relationships/image" Target="../media/image45.png"/><Relationship Id="rId11" Type="http://schemas.openxmlformats.org/officeDocument/2006/relationships/image" Target="../media/image49.png"/><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33.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jpe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0" y="1970694"/>
            <a:ext cx="9144000" cy="2743199"/>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800" b="0" i="0" u="none" strike="noStrike" cap="none" dirty="0">
                <a:solidFill>
                  <a:schemeClr val="lt1"/>
                </a:solidFill>
                <a:ea typeface="Source Sans Pro"/>
                <a:cs typeface="Source Sans Pro"/>
                <a:sym typeface="Source Sans Pro"/>
              </a:rPr>
              <a:t>EFFECTIVE ASSESSMENTS</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The Purposes of Assessment</a:t>
            </a:r>
          </a:p>
        </p:txBody>
      </p:sp>
      <p:sp>
        <p:nvSpPr>
          <p:cNvPr id="251" name="Shape 251"/>
          <p:cNvSpPr txBox="1">
            <a:spLocks noGrp="1"/>
          </p:cNvSpPr>
          <p:nvPr>
            <p:ph type="body" idx="4294967295"/>
          </p:nvPr>
        </p:nvSpPr>
        <p:spPr>
          <a:xfrm>
            <a:off x="0" y="1905000"/>
            <a:ext cx="4865688" cy="3857625"/>
          </a:xfrm>
          <a:prstGeom prst="rect">
            <a:avLst/>
          </a:prstGeom>
          <a:noFill/>
          <a:ln>
            <a:noFill/>
          </a:ln>
        </p:spPr>
        <p:txBody>
          <a:bodyPr lIns="91425" tIns="45700" rIns="91425" bIns="45700" anchor="t" anchorCtr="0">
            <a:noAutofit/>
          </a:bodyPr>
          <a:lstStyle/>
          <a:p>
            <a:pPr marL="457200" lvl="0" indent="-381000" rtl="0">
              <a:spcBef>
                <a:spcPts val="0"/>
              </a:spcBef>
              <a:buSzPct val="100000"/>
              <a:buFont typeface="Source Sans Pro"/>
            </a:pPr>
            <a:r>
              <a:rPr lang="en-US" sz="2400" dirty="0"/>
              <a:t>Think about ways you currently assess student learning throughout a unit of study.</a:t>
            </a:r>
          </a:p>
          <a:p>
            <a:pPr marL="914400" lvl="1" indent="-381000" rtl="0">
              <a:spcBef>
                <a:spcPts val="0"/>
              </a:spcBef>
              <a:buSzPct val="100000"/>
            </a:pPr>
            <a:r>
              <a:rPr lang="en-US" sz="2400" dirty="0"/>
              <a:t>Take one minute to w</a:t>
            </a:r>
            <a:r>
              <a:rPr lang="en-US" sz="2400" b="0" dirty="0"/>
              <a:t>rite</a:t>
            </a:r>
            <a:r>
              <a:rPr lang="en-US" sz="2400" dirty="0"/>
              <a:t> down as many as you can on </a:t>
            </a:r>
            <a:r>
              <a:rPr lang="en-US" sz="2400" b="0" dirty="0"/>
              <a:t>separate post-its </a:t>
            </a:r>
          </a:p>
          <a:p>
            <a:pPr marL="0" lvl="0" indent="0" rtl="0">
              <a:spcBef>
                <a:spcPts val="0"/>
              </a:spcBef>
              <a:buNone/>
            </a:pPr>
            <a:endParaRPr sz="2400" dirty="0"/>
          </a:p>
          <a:p>
            <a:pPr marL="0" marR="0" lvl="0" indent="0" algn="l" rtl="0">
              <a:spcBef>
                <a:spcPts val="0"/>
              </a:spcBef>
              <a:spcAft>
                <a:spcPts val="0"/>
              </a:spcAft>
              <a:buNone/>
            </a:pPr>
            <a:endParaRPr sz="2400" dirty="0"/>
          </a:p>
          <a:p>
            <a:pPr marL="0" marR="0" lvl="0" indent="0" algn="l" rtl="0">
              <a:spcBef>
                <a:spcPts val="0"/>
              </a:spcBef>
              <a:spcAft>
                <a:spcPts val="0"/>
              </a:spcAft>
              <a:buNone/>
            </a:pPr>
            <a:endParaRPr sz="2400" dirty="0"/>
          </a:p>
          <a:p>
            <a:pPr marL="0" marR="0" lvl="0" indent="0" algn="l" rtl="0">
              <a:spcBef>
                <a:spcPts val="0"/>
              </a:spcBef>
              <a:spcAft>
                <a:spcPts val="0"/>
              </a:spcAft>
              <a:buNone/>
            </a:pPr>
            <a:endParaRPr sz="2400" dirty="0"/>
          </a:p>
        </p:txBody>
      </p:sp>
      <p:pic>
        <p:nvPicPr>
          <p:cNvPr id="252" name="Shape 252"/>
          <p:cNvPicPr preferRelativeResize="0"/>
          <p:nvPr/>
        </p:nvPicPr>
        <p:blipFill rotWithShape="1">
          <a:blip r:embed="rId3">
            <a:alphaModFix/>
          </a:blip>
          <a:srcRect l="11162" t="9410" r="11694" b="12041"/>
          <a:stretch/>
        </p:blipFill>
        <p:spPr>
          <a:xfrm>
            <a:off x="5930254" y="2309577"/>
            <a:ext cx="2592375" cy="2639499"/>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prstGeom prst="rect">
            <a:avLst/>
          </a:prstGeom>
          <a:solidFill>
            <a:schemeClr val="accent1"/>
          </a:solidFill>
          <a:ln>
            <a:noFill/>
          </a:ln>
        </p:spPr>
        <p:txBody>
          <a:bodyPr lIns="457200" tIns="45700" rIns="91425" bIns="45700" anchor="ctr" anchorCtr="0">
            <a:noAutofit/>
          </a:bodyPr>
          <a:lstStyle/>
          <a:p>
            <a:pPr marL="22225" marR="0" lvl="0" indent="-9525"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The Purposes of Assessment</a:t>
            </a:r>
          </a:p>
        </p:txBody>
      </p:sp>
      <p:grpSp>
        <p:nvGrpSpPr>
          <p:cNvPr id="258" name="Shape 258"/>
          <p:cNvGrpSpPr/>
          <p:nvPr/>
        </p:nvGrpSpPr>
        <p:grpSpPr>
          <a:xfrm>
            <a:off x="2286005" y="1524002"/>
            <a:ext cx="4525963" cy="4038599"/>
            <a:chOff x="1851816" y="0"/>
            <a:chExt cx="4525963" cy="4525963"/>
          </a:xfrm>
        </p:grpSpPr>
        <p:sp>
          <p:nvSpPr>
            <p:cNvPr id="259" name="Shape 259"/>
            <p:cNvSpPr/>
            <p:nvPr/>
          </p:nvSpPr>
          <p:spPr>
            <a:xfrm>
              <a:off x="1851816" y="0"/>
              <a:ext cx="4525963" cy="4525963"/>
            </a:xfrm>
            <a:prstGeom prst="diamond">
              <a:avLst/>
            </a:prstGeom>
            <a:solidFill>
              <a:srgbClr val="DBE5F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0" name="Shape 260"/>
            <p:cNvSpPr/>
            <p:nvPr/>
          </p:nvSpPr>
          <p:spPr>
            <a:xfrm>
              <a:off x="2281783" y="429966"/>
              <a:ext cx="1765124" cy="1765124"/>
            </a:xfrm>
            <a:prstGeom prst="roundRect">
              <a:avLst>
                <a:gd name="adj" fmla="val 16667"/>
              </a:avLst>
            </a:prstGeom>
            <a:solidFill>
              <a:srgbClr val="44B278"/>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1" name="Shape 261"/>
            <p:cNvSpPr txBox="1"/>
            <p:nvPr/>
          </p:nvSpPr>
          <p:spPr>
            <a:xfrm>
              <a:off x="2367950" y="516131"/>
              <a:ext cx="1592791" cy="1592791"/>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US" sz="2000" b="0" i="0" u="none" strike="noStrike" cap="none" dirty="0">
                  <a:solidFill>
                    <a:srgbClr val="FFFFFF"/>
                  </a:solidFill>
                  <a:latin typeface="Franklin Gothic Book" pitchFamily="34" charset="0"/>
                  <a:ea typeface="Source Sans Pro"/>
                  <a:cs typeface="Source Sans Pro"/>
                  <a:sym typeface="Source Sans Pro"/>
                </a:rPr>
                <a:t>Diagnostic Assessment</a:t>
              </a:r>
            </a:p>
          </p:txBody>
        </p:sp>
        <p:sp>
          <p:nvSpPr>
            <p:cNvPr id="262" name="Shape 262"/>
            <p:cNvSpPr/>
            <p:nvPr/>
          </p:nvSpPr>
          <p:spPr>
            <a:xfrm>
              <a:off x="4182689" y="429966"/>
              <a:ext cx="1765124" cy="1765124"/>
            </a:xfrm>
            <a:prstGeom prst="roundRect">
              <a:avLst>
                <a:gd name="adj" fmla="val 16667"/>
              </a:avLst>
            </a:prstGeom>
            <a:solidFill>
              <a:srgbClr val="5B89C1"/>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3" name="Shape 263"/>
            <p:cNvSpPr txBox="1"/>
            <p:nvPr/>
          </p:nvSpPr>
          <p:spPr>
            <a:xfrm>
              <a:off x="4268855" y="516131"/>
              <a:ext cx="1592791" cy="1592791"/>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US" sz="2000" b="0" i="0" u="none" strike="noStrike" cap="none" dirty="0">
                  <a:solidFill>
                    <a:srgbClr val="FFFFFF"/>
                  </a:solidFill>
                  <a:latin typeface="Franklin Gothic Book" pitchFamily="34" charset="0"/>
                  <a:ea typeface="Source Sans Pro"/>
                  <a:cs typeface="Source Sans Pro"/>
                  <a:sym typeface="Source Sans Pro"/>
                </a:rPr>
                <a:t>Formative Assessment</a:t>
              </a:r>
            </a:p>
          </p:txBody>
        </p:sp>
        <p:sp>
          <p:nvSpPr>
            <p:cNvPr id="264" name="Shape 264"/>
            <p:cNvSpPr/>
            <p:nvPr/>
          </p:nvSpPr>
          <p:spPr>
            <a:xfrm>
              <a:off x="2281783" y="2330867"/>
              <a:ext cx="1765124" cy="1765124"/>
            </a:xfrm>
            <a:prstGeom prst="roundRect">
              <a:avLst>
                <a:gd name="adj" fmla="val 16667"/>
              </a:avLst>
            </a:prstGeom>
            <a:solidFill>
              <a:srgbClr val="355E8F"/>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5" name="Shape 265"/>
            <p:cNvSpPr txBox="1"/>
            <p:nvPr/>
          </p:nvSpPr>
          <p:spPr>
            <a:xfrm>
              <a:off x="2367950" y="2417033"/>
              <a:ext cx="1592791" cy="1592791"/>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US" sz="2000" b="0" i="0" u="none" strike="noStrike" cap="none" dirty="0">
                  <a:solidFill>
                    <a:srgbClr val="FFFFFF"/>
                  </a:solidFill>
                  <a:latin typeface="Franklin Gothic Book" pitchFamily="34" charset="0"/>
                  <a:ea typeface="Source Sans Pro"/>
                  <a:cs typeface="Source Sans Pro"/>
                  <a:sym typeface="Source Sans Pro"/>
                </a:rPr>
                <a:t>Interim Assessment</a:t>
              </a:r>
            </a:p>
          </p:txBody>
        </p:sp>
        <p:sp>
          <p:nvSpPr>
            <p:cNvPr id="266" name="Shape 266"/>
            <p:cNvSpPr/>
            <p:nvPr/>
          </p:nvSpPr>
          <p:spPr>
            <a:xfrm>
              <a:off x="4182689" y="2330867"/>
              <a:ext cx="1765124" cy="1765124"/>
            </a:xfrm>
            <a:prstGeom prst="roundRect">
              <a:avLst>
                <a:gd name="adj" fmla="val 16667"/>
              </a:avLst>
            </a:prstGeom>
            <a:solidFill>
              <a:srgbClr val="8D3737"/>
            </a:solid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7" name="Shape 267"/>
            <p:cNvSpPr txBox="1"/>
            <p:nvPr/>
          </p:nvSpPr>
          <p:spPr>
            <a:xfrm>
              <a:off x="4268855" y="2417033"/>
              <a:ext cx="1592791" cy="1592791"/>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US" sz="2000" b="0" i="0" u="none" strike="noStrike" cap="none" dirty="0">
                  <a:solidFill>
                    <a:srgbClr val="FFFFFF"/>
                  </a:solidFill>
                  <a:latin typeface="Franklin Gothic Book" pitchFamily="34" charset="0"/>
                  <a:ea typeface="Source Sans Pro"/>
                  <a:cs typeface="Source Sans Pro"/>
                  <a:sym typeface="Source Sans Pro"/>
                </a:rPr>
                <a:t>Summative Assessment</a:t>
              </a:r>
            </a:p>
          </p:txBody>
        </p:sp>
      </p:grpSp>
      <p:sp>
        <p:nvSpPr>
          <p:cNvPr id="268" name="Shape 268"/>
          <p:cNvSpPr/>
          <p:nvPr/>
        </p:nvSpPr>
        <p:spPr>
          <a:xfrm>
            <a:off x="1943925" y="1626351"/>
            <a:ext cx="5791200" cy="3654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1800" b="1" i="0" u="none" strike="noStrike" cap="none" dirty="0">
                <a:solidFill>
                  <a:schemeClr val="dk1"/>
                </a:solidFill>
                <a:latin typeface="Franklin Gothic Book" pitchFamily="34" charset="0"/>
                <a:ea typeface="Source Sans Pro"/>
                <a:cs typeface="Source Sans Pro"/>
                <a:sym typeface="Source Sans Pro"/>
              </a:rPr>
              <a:t>Diagnostic Assessment</a:t>
            </a:r>
            <a:r>
              <a:rPr lang="en-US" sz="1800" b="0" i="0" u="none" strike="noStrike" cap="none" dirty="0">
                <a:solidFill>
                  <a:schemeClr val="dk1"/>
                </a:solidFill>
                <a:latin typeface="Franklin Gothic Book" pitchFamily="34" charset="0"/>
                <a:ea typeface="Source Sans Pro"/>
                <a:cs typeface="Source Sans Pro"/>
                <a:sym typeface="Source Sans Pro"/>
              </a:rPr>
              <a:t>: Used to determine students</a:t>
            </a:r>
            <a:r>
              <a:rPr lang="en-US" sz="1800" b="0" i="0" u="none" strike="noStrike" cap="none" dirty="0">
                <a:solidFill>
                  <a:schemeClr val="dk1"/>
                </a:solidFill>
                <a:latin typeface="Calibri"/>
                <a:ea typeface="Calibri"/>
                <a:cs typeface="Calibri"/>
                <a:sym typeface="Calibri"/>
              </a:rPr>
              <a:t>’</a:t>
            </a:r>
            <a:r>
              <a:rPr lang="en-US" sz="1800" b="0" i="0" u="none" strike="noStrike" cap="none" dirty="0">
                <a:solidFill>
                  <a:schemeClr val="dk1"/>
                </a:solidFill>
                <a:latin typeface="Franklin Gothic Book" pitchFamily="34" charset="0"/>
                <a:ea typeface="Source Sans Pro"/>
                <a:cs typeface="Source Sans Pro"/>
                <a:sym typeface="Source Sans Pro"/>
              </a:rPr>
              <a:t> knowledge and skills before a unit of instruction.</a:t>
            </a:r>
          </a:p>
          <a:p>
            <a:pPr marL="0" marR="0" lvl="0" indent="0" algn="l" rtl="0">
              <a:lnSpc>
                <a:spcPct val="100000"/>
              </a:lnSpc>
              <a:spcBef>
                <a:spcPts val="0"/>
              </a:spcBef>
              <a:spcAft>
                <a:spcPts val="0"/>
              </a:spcAft>
              <a:buClr>
                <a:schemeClr val="dk1"/>
              </a:buClr>
              <a:buFont typeface="Arial"/>
              <a:buNone/>
            </a:pPr>
            <a:endParaRPr sz="1800" dirty="0">
              <a:solidFill>
                <a:schemeClr val="dk1"/>
              </a:solidFill>
              <a:latin typeface="Franklin Gothic Book" pitchFamily="34" charset="0"/>
              <a:ea typeface="Source Sans Pro"/>
              <a:cs typeface="Source Sans Pro"/>
              <a:sym typeface="Source Sans Pro"/>
            </a:endParaRPr>
          </a:p>
          <a:p>
            <a:pPr marL="0" marR="0" lvl="0" indent="0" algn="l" rtl="0">
              <a:lnSpc>
                <a:spcPct val="100000"/>
              </a:lnSpc>
              <a:spcBef>
                <a:spcPts val="0"/>
              </a:spcBef>
              <a:spcAft>
                <a:spcPts val="0"/>
              </a:spcAft>
              <a:buClr>
                <a:schemeClr val="dk1"/>
              </a:buClr>
              <a:buSzPct val="25000"/>
              <a:buFont typeface="Source Sans Pro"/>
              <a:buNone/>
            </a:pPr>
            <a:r>
              <a:rPr lang="en-US" sz="1800" b="1" i="0" u="none" strike="noStrike" cap="none" dirty="0">
                <a:solidFill>
                  <a:schemeClr val="dk1"/>
                </a:solidFill>
                <a:latin typeface="Franklin Gothic Book" pitchFamily="34" charset="0"/>
                <a:ea typeface="Source Sans Pro"/>
                <a:cs typeface="Source Sans Pro"/>
                <a:sym typeface="Source Sans Pro"/>
              </a:rPr>
              <a:t>Formative Assessment</a:t>
            </a:r>
            <a:r>
              <a:rPr lang="en-US" sz="1800" b="0" i="0" u="none" strike="noStrike" cap="none" dirty="0">
                <a:solidFill>
                  <a:schemeClr val="dk1"/>
                </a:solidFill>
                <a:latin typeface="Franklin Gothic Book" pitchFamily="34" charset="0"/>
                <a:ea typeface="Source Sans Pro"/>
                <a:cs typeface="Source Sans Pro"/>
                <a:sym typeface="Source Sans Pro"/>
              </a:rPr>
              <a:t>: Used to monitor student learning and adjust ongoing instruction.</a:t>
            </a:r>
          </a:p>
          <a:p>
            <a:pPr marL="0" marR="0" lvl="0" indent="0" algn="l" rtl="0">
              <a:lnSpc>
                <a:spcPct val="100000"/>
              </a:lnSpc>
              <a:spcBef>
                <a:spcPts val="0"/>
              </a:spcBef>
              <a:spcAft>
                <a:spcPts val="0"/>
              </a:spcAft>
              <a:buClr>
                <a:schemeClr val="dk1"/>
              </a:buClr>
              <a:buFont typeface="Arial"/>
              <a:buNone/>
            </a:pPr>
            <a:endParaRPr sz="1800" dirty="0">
              <a:solidFill>
                <a:schemeClr val="dk1"/>
              </a:solidFill>
              <a:latin typeface="Franklin Gothic Book" pitchFamily="34" charset="0"/>
              <a:ea typeface="Source Sans Pro"/>
              <a:cs typeface="Source Sans Pro"/>
              <a:sym typeface="Source Sans Pro"/>
            </a:endParaRPr>
          </a:p>
          <a:p>
            <a:pPr marL="0" marR="0" lvl="0" indent="0" algn="l" rtl="0">
              <a:lnSpc>
                <a:spcPct val="100000"/>
              </a:lnSpc>
              <a:spcBef>
                <a:spcPts val="0"/>
              </a:spcBef>
              <a:spcAft>
                <a:spcPts val="0"/>
              </a:spcAft>
              <a:buClr>
                <a:schemeClr val="dk1"/>
              </a:buClr>
              <a:buSzPct val="25000"/>
              <a:buFont typeface="Source Sans Pro"/>
              <a:buNone/>
            </a:pPr>
            <a:r>
              <a:rPr lang="en-US" sz="1800" b="1" i="0" u="none" strike="noStrike" cap="none" dirty="0">
                <a:solidFill>
                  <a:schemeClr val="dk1"/>
                </a:solidFill>
                <a:latin typeface="Franklin Gothic Book" pitchFamily="34" charset="0"/>
                <a:ea typeface="Source Sans Pro"/>
                <a:cs typeface="Source Sans Pro"/>
                <a:sym typeface="Source Sans Pro"/>
              </a:rPr>
              <a:t>Interim Assessment</a:t>
            </a:r>
            <a:r>
              <a:rPr lang="en-US" sz="1800" b="0" i="0" u="none" strike="noStrike" cap="none" dirty="0">
                <a:solidFill>
                  <a:schemeClr val="dk1"/>
                </a:solidFill>
                <a:latin typeface="Franklin Gothic Book" pitchFamily="34" charset="0"/>
                <a:ea typeface="Source Sans Pro"/>
                <a:cs typeface="Source Sans Pro"/>
                <a:sym typeface="Source Sans Pro"/>
              </a:rPr>
              <a:t>: Measure students</a:t>
            </a:r>
            <a:r>
              <a:rPr lang="en-US" sz="1800" b="0" i="0" u="none" strike="noStrike" cap="none" dirty="0">
                <a:solidFill>
                  <a:schemeClr val="dk1"/>
                </a:solidFill>
                <a:latin typeface="Calibri"/>
                <a:ea typeface="Calibri"/>
                <a:cs typeface="Calibri"/>
                <a:sym typeface="Calibri"/>
              </a:rPr>
              <a:t>’</a:t>
            </a:r>
            <a:r>
              <a:rPr lang="en-US" sz="1800" b="0" i="0" u="none" strike="noStrike" cap="none" dirty="0">
                <a:solidFill>
                  <a:schemeClr val="dk1"/>
                </a:solidFill>
                <a:latin typeface="Franklin Gothic Book" pitchFamily="34" charset="0"/>
                <a:ea typeface="Source Sans Pro"/>
                <a:cs typeface="Source Sans Pro"/>
                <a:sym typeface="Source Sans Pro"/>
              </a:rPr>
              <a:t> knowledge and skills on a specific set of academic goals, typically within a particular time frame.   </a:t>
            </a:r>
          </a:p>
          <a:p>
            <a:pPr marL="0" marR="0" lvl="0" indent="0" algn="l" rtl="0">
              <a:lnSpc>
                <a:spcPct val="100000"/>
              </a:lnSpc>
              <a:spcBef>
                <a:spcPts val="0"/>
              </a:spcBef>
              <a:spcAft>
                <a:spcPts val="0"/>
              </a:spcAft>
              <a:buClr>
                <a:schemeClr val="dk1"/>
              </a:buClr>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Source Sans Pro"/>
              <a:buNone/>
            </a:pPr>
            <a:r>
              <a:rPr lang="en-US" sz="1800" b="1" i="0" u="none" strike="noStrike" cap="none" dirty="0">
                <a:solidFill>
                  <a:schemeClr val="dk1"/>
                </a:solidFill>
                <a:latin typeface="Franklin Gothic Book" pitchFamily="34" charset="0"/>
                <a:ea typeface="Source Sans Pro"/>
                <a:cs typeface="Source Sans Pro"/>
                <a:sym typeface="Source Sans Pro"/>
              </a:rPr>
              <a:t>Summative Assessment</a:t>
            </a:r>
            <a:r>
              <a:rPr lang="en-US" sz="1800" b="0" i="0" u="none" strike="noStrike" cap="none" dirty="0">
                <a:solidFill>
                  <a:schemeClr val="dk1"/>
                </a:solidFill>
                <a:latin typeface="Franklin Gothic Book" pitchFamily="34" charset="0"/>
                <a:ea typeface="Source Sans Pro"/>
                <a:cs typeface="Source Sans Pro"/>
                <a:sym typeface="Source Sans Pro"/>
              </a:rPr>
              <a:t>: Measure student mastery of standards at the end of a unit of instruction.</a:t>
            </a:r>
          </a:p>
        </p:txBody>
      </p:sp>
      <p:sp>
        <p:nvSpPr>
          <p:cNvPr id="269" name="Shape 269"/>
          <p:cNvSpPr txBox="1"/>
          <p:nvPr/>
        </p:nvSpPr>
        <p:spPr>
          <a:xfrm>
            <a:off x="-23025" y="5562525"/>
            <a:ext cx="9144000" cy="3078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u="sng" dirty="0">
                <a:solidFill>
                  <a:schemeClr val="hlink"/>
                </a:solidFill>
                <a:latin typeface="Franklin Gothic Book" pitchFamily="34" charset="0"/>
                <a:ea typeface="Source Sans Pro"/>
                <a:cs typeface="Source Sans Pro"/>
                <a:sym typeface="Source Sans Pro"/>
                <a:hlinkClick r:id="rId3"/>
              </a:rPr>
              <a:t>The Purposes of Assessment</a:t>
            </a:r>
            <a:endParaRPr lang="en-US" sz="1800" u="sng" dirty="0">
              <a:solidFill>
                <a:schemeClr val="hlink"/>
              </a:solidFill>
              <a:latin typeface="Franklin Gothic Book" pitchFamily="34" charset="0"/>
              <a:ea typeface="Source Sans Pro"/>
              <a:cs typeface="Source Sans Pro"/>
              <a:sym typeface="Source Sans Pro"/>
              <a:hlinkClick r:id="rId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58"/>
                                        </p:tgtEl>
                                      </p:cBhvr>
                                    </p:animEffect>
                                    <p:set>
                                      <p:cBhvr>
                                        <p:cTn id="7" dur="1" fill="hold">
                                          <p:stCondLst>
                                            <p:cond delay="500"/>
                                          </p:stCondLst>
                                        </p:cTn>
                                        <p:tgtEl>
                                          <p:spTgt spid="25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69"/>
                                        </p:tgtEl>
                                      </p:cBhvr>
                                    </p:animEffect>
                                    <p:set>
                                      <p:cBhvr>
                                        <p:cTn id="10" dur="1" fill="hold">
                                          <p:stCondLst>
                                            <p:cond delay="500"/>
                                          </p:stCondLst>
                                        </p:cTn>
                                        <p:tgtEl>
                                          <p:spTgt spid="269"/>
                                        </p:tgtEl>
                                        <p:attrNameLst>
                                          <p:attrName>style.visibility</p:attrName>
                                        </p:attrNameLst>
                                      </p:cBhvr>
                                      <p:to>
                                        <p:strVal val="hidden"/>
                                      </p:to>
                                    </p:set>
                                  </p:childTnLst>
                                </p:cTn>
                              </p:par>
                            </p:childTnLst>
                          </p:cTn>
                        </p:par>
                        <p:par>
                          <p:cTn id="11" fill="hold">
                            <p:stCondLst>
                              <p:cond delay="501"/>
                            </p:stCondLst>
                            <p:childTnLst>
                              <p:par>
                                <p:cTn id="12" presetID="10" presetClass="entr" presetSubtype="0" fill="hold" nodeType="afterEffect">
                                  <p:stCondLst>
                                    <p:cond delay="0"/>
                                  </p:stCondLst>
                                  <p:childTnLst>
                                    <p:set>
                                      <p:cBhvr>
                                        <p:cTn id="13" dur="1" fill="hold">
                                          <p:stCondLst>
                                            <p:cond delay="0"/>
                                          </p:stCondLst>
                                        </p:cTn>
                                        <p:tgtEl>
                                          <p:spTgt spid="268">
                                            <p:txEl>
                                              <p:pRg st="0" end="0"/>
                                            </p:txEl>
                                          </p:spTgt>
                                        </p:tgtEl>
                                        <p:attrNameLst>
                                          <p:attrName>style.visibility</p:attrName>
                                        </p:attrNameLst>
                                      </p:cBhvr>
                                      <p:to>
                                        <p:strVal val="visible"/>
                                      </p:to>
                                    </p:set>
                                    <p:animEffect transition="in" filter="fade">
                                      <p:cBhvr>
                                        <p:cTn id="14" dur="500"/>
                                        <p:tgtEl>
                                          <p:spTgt spid="26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8">
                                            <p:txEl>
                                              <p:pRg st="2" end="2"/>
                                            </p:txEl>
                                          </p:spTgt>
                                        </p:tgtEl>
                                        <p:attrNameLst>
                                          <p:attrName>style.visibility</p:attrName>
                                        </p:attrNameLst>
                                      </p:cBhvr>
                                      <p:to>
                                        <p:strVal val="visible"/>
                                      </p:to>
                                    </p:set>
                                    <p:animEffect transition="in" filter="fade">
                                      <p:cBhvr>
                                        <p:cTn id="19" dur="500"/>
                                        <p:tgtEl>
                                          <p:spTgt spid="26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8">
                                            <p:txEl>
                                              <p:pRg st="4" end="4"/>
                                            </p:txEl>
                                          </p:spTgt>
                                        </p:tgtEl>
                                        <p:attrNameLst>
                                          <p:attrName>style.visibility</p:attrName>
                                        </p:attrNameLst>
                                      </p:cBhvr>
                                      <p:to>
                                        <p:strVal val="visible"/>
                                      </p:to>
                                    </p:set>
                                    <p:animEffect transition="in" filter="fade">
                                      <p:cBhvr>
                                        <p:cTn id="24" dur="500"/>
                                        <p:tgtEl>
                                          <p:spTgt spid="26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8">
                                            <p:txEl>
                                              <p:pRg st="6" end="6"/>
                                            </p:txEl>
                                          </p:spTgt>
                                        </p:tgtEl>
                                        <p:attrNameLst>
                                          <p:attrName>style.visibility</p:attrName>
                                        </p:attrNameLst>
                                      </p:cBhvr>
                                      <p:to>
                                        <p:strVal val="visible"/>
                                      </p:to>
                                    </p:set>
                                    <p:animEffect transition="in" filter="fade">
                                      <p:cBhvr>
                                        <p:cTn id="29" dur="500"/>
                                        <p:tgtEl>
                                          <p:spTgt spid="2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The Purposes of Assessment Activity</a:t>
            </a:r>
          </a:p>
        </p:txBody>
      </p:sp>
      <p:sp>
        <p:nvSpPr>
          <p:cNvPr id="276" name="Shape 276"/>
          <p:cNvSpPr txBox="1">
            <a:spLocks noGrp="1"/>
          </p:cNvSpPr>
          <p:nvPr>
            <p:ph type="body" idx="4294967295"/>
          </p:nvPr>
        </p:nvSpPr>
        <p:spPr>
          <a:xfrm>
            <a:off x="0" y="1676400"/>
            <a:ext cx="4865688" cy="3857625"/>
          </a:xfrm>
          <a:prstGeom prst="rect">
            <a:avLst/>
          </a:prstGeom>
          <a:noFill/>
          <a:ln>
            <a:noFill/>
          </a:ln>
        </p:spPr>
        <p:txBody>
          <a:bodyPr lIns="91425" tIns="45700" rIns="91425" bIns="45700" anchor="t" anchorCtr="0">
            <a:noAutofit/>
          </a:bodyPr>
          <a:lstStyle/>
          <a:p>
            <a:pPr marL="457200" lvl="0" indent="-381000" rtl="0">
              <a:spcBef>
                <a:spcPts val="0"/>
              </a:spcBef>
              <a:buSzPct val="100000"/>
              <a:buAutoNum type="arabicPeriod"/>
            </a:pPr>
            <a:r>
              <a:rPr lang="en-US" sz="2400" dirty="0"/>
              <a:t>Return to post-its.</a:t>
            </a:r>
          </a:p>
          <a:p>
            <a:pPr marL="914400" lvl="1" indent="-381000" rtl="0">
              <a:spcBef>
                <a:spcPts val="0"/>
              </a:spcBef>
              <a:buSzPct val="100000"/>
            </a:pPr>
            <a:r>
              <a:rPr lang="en-US" sz="2400" dirty="0"/>
              <a:t>Sort assessments into </a:t>
            </a:r>
            <a:r>
              <a:rPr lang="en-US" sz="2400" dirty="0" smtClean="0"/>
              <a:t>purposes</a:t>
            </a:r>
          </a:p>
          <a:p>
            <a:pPr marL="533400" lvl="1" indent="0" rtl="0">
              <a:spcBef>
                <a:spcPts val="0"/>
              </a:spcBef>
              <a:buSzPct val="100000"/>
              <a:buNone/>
            </a:pPr>
            <a:endParaRPr lang="en-US" sz="2400" dirty="0"/>
          </a:p>
          <a:p>
            <a:pPr marL="457200" lvl="0" indent="0" rtl="0">
              <a:spcBef>
                <a:spcPts val="0"/>
              </a:spcBef>
              <a:buNone/>
            </a:pPr>
            <a:endParaRPr sz="2400" dirty="0"/>
          </a:p>
          <a:p>
            <a:pPr marL="76200" lvl="0" indent="0" rtl="0">
              <a:spcBef>
                <a:spcPts val="0"/>
              </a:spcBef>
              <a:buSzPct val="100000"/>
              <a:buNone/>
            </a:pPr>
            <a:r>
              <a:rPr lang="en-US" sz="2400" dirty="0" smtClean="0"/>
              <a:t>2.  Reflect</a:t>
            </a:r>
            <a:r>
              <a:rPr lang="en-US" sz="2400" dirty="0"/>
              <a:t>:</a:t>
            </a:r>
          </a:p>
          <a:p>
            <a:pPr marL="914400" lvl="1" indent="-381000" rtl="0">
              <a:spcBef>
                <a:spcPts val="0"/>
              </a:spcBef>
              <a:buSzPct val="100000"/>
              <a:buFont typeface="Source Sans Pro"/>
            </a:pPr>
            <a:r>
              <a:rPr lang="en-US" sz="2400" dirty="0"/>
              <a:t>Could you have sorted them differently? How and why? </a:t>
            </a:r>
          </a:p>
          <a:p>
            <a:pPr marL="0" marR="0" lvl="0" indent="0" algn="l" rtl="0">
              <a:spcBef>
                <a:spcPts val="0"/>
              </a:spcBef>
              <a:spcAft>
                <a:spcPts val="0"/>
              </a:spcAft>
              <a:buNone/>
            </a:pPr>
            <a:endParaRPr sz="2400" dirty="0"/>
          </a:p>
          <a:p>
            <a:pPr marL="0" marR="0" lvl="0" indent="0" algn="l" rtl="0">
              <a:spcBef>
                <a:spcPts val="0"/>
              </a:spcBef>
              <a:spcAft>
                <a:spcPts val="0"/>
              </a:spcAft>
              <a:buNone/>
            </a:pPr>
            <a:endParaRPr sz="2400" dirty="0">
              <a:solidFill>
                <a:srgbClr val="FF0000"/>
              </a:solidFill>
            </a:endParaRPr>
          </a:p>
        </p:txBody>
      </p:sp>
      <p:pic>
        <p:nvPicPr>
          <p:cNvPr id="277" name="Shape 277"/>
          <p:cNvPicPr preferRelativeResize="0"/>
          <p:nvPr/>
        </p:nvPicPr>
        <p:blipFill rotWithShape="1">
          <a:blip r:embed="rId3">
            <a:alphaModFix/>
          </a:blip>
          <a:srcRect l="11162" t="9410" r="11694" b="12041"/>
          <a:stretch/>
        </p:blipFill>
        <p:spPr>
          <a:xfrm>
            <a:off x="5930254" y="2309577"/>
            <a:ext cx="2592375" cy="2639499"/>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xEl>
                                              <p:pRg st="4" end="4"/>
                                            </p:txEl>
                                          </p:spTgt>
                                        </p:tgtEl>
                                        <p:attrNameLst>
                                          <p:attrName>style.visibility</p:attrName>
                                        </p:attrNameLst>
                                      </p:cBhvr>
                                      <p:to>
                                        <p:strVal val="visible"/>
                                      </p:to>
                                    </p:set>
                                    <p:animEffect transition="in" filter="fade">
                                      <p:cBhvr>
                                        <p:cTn id="7" dur="500"/>
                                        <p:tgtEl>
                                          <p:spTgt spid="27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6">
                                            <p:txEl>
                                              <p:pRg st="5" end="5"/>
                                            </p:txEl>
                                          </p:spTgt>
                                        </p:tgtEl>
                                        <p:attrNameLst>
                                          <p:attrName>style.visibility</p:attrName>
                                        </p:attrNameLst>
                                      </p:cBhvr>
                                      <p:to>
                                        <p:strVal val="visible"/>
                                      </p:to>
                                    </p:set>
                                    <p:animEffect transition="in" filter="fade">
                                      <p:cBhvr>
                                        <p:cTn id="10" dur="500"/>
                                        <p:tgtEl>
                                          <p:spTgt spid="2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Practice: Determining the Purpose</a:t>
            </a:r>
          </a:p>
        </p:txBody>
      </p:sp>
      <p:pic>
        <p:nvPicPr>
          <p:cNvPr id="284" name="Shape 284"/>
          <p:cNvPicPr preferRelativeResize="0"/>
          <p:nvPr/>
        </p:nvPicPr>
        <p:blipFill>
          <a:blip r:embed="rId3">
            <a:alphaModFix/>
          </a:blip>
          <a:stretch>
            <a:fillRect/>
          </a:stretch>
        </p:blipFill>
        <p:spPr>
          <a:xfrm>
            <a:off x="457204" y="1417653"/>
            <a:ext cx="8229599" cy="4678351"/>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idx="1"/>
          </p:nvPr>
        </p:nvSpPr>
        <p:spPr>
          <a:prstGeom prst="rect">
            <a:avLst/>
          </a:prstGeom>
        </p:spPr>
        <p:txBody>
          <a:bodyPr lIns="91425" tIns="91425" rIns="91425" bIns="91425" anchor="t" anchorCtr="0">
            <a:noAutofit/>
          </a:bodyPr>
          <a:lstStyle/>
          <a:p>
            <a:pPr marL="203200" lvl="0" indent="0" algn="ctr" rtl="0">
              <a:spcBef>
                <a:spcPts val="0"/>
              </a:spcBef>
              <a:buNone/>
            </a:pPr>
            <a:r>
              <a:rPr lang="en-US">
                <a:latin typeface="Calibri"/>
                <a:ea typeface="Calibri"/>
                <a:cs typeface="Calibri"/>
                <a:sym typeface="Calibri"/>
              </a:rPr>
              <a:t>Using the posters around the room, and table you created, respond to this question using the handout provided:</a:t>
            </a:r>
          </a:p>
          <a:p>
            <a:pPr marL="203200" lvl="0" indent="0" algn="ctr" rtl="0">
              <a:spcBef>
                <a:spcPts val="0"/>
              </a:spcBef>
              <a:buNone/>
            </a:pPr>
            <a:endParaRPr>
              <a:latin typeface="Calibri"/>
              <a:ea typeface="Calibri"/>
              <a:cs typeface="Calibri"/>
              <a:sym typeface="Calibri"/>
            </a:endParaRPr>
          </a:p>
          <a:p>
            <a:pPr marL="203200" lvl="0" indent="0" algn="ctr">
              <a:spcBef>
                <a:spcPts val="0"/>
              </a:spcBef>
              <a:buNone/>
            </a:pPr>
            <a:r>
              <a:rPr lang="en-US">
                <a:latin typeface="Calibri"/>
                <a:ea typeface="Calibri"/>
                <a:cs typeface="Calibri"/>
                <a:sym typeface="Calibri"/>
              </a:rPr>
              <a:t>What are the purposes of assessment?</a:t>
            </a:r>
          </a:p>
        </p:txBody>
      </p:sp>
      <p:sp>
        <p:nvSpPr>
          <p:cNvPr id="291" name="Shape 291"/>
          <p:cNvSpPr txBox="1">
            <a:spLocks noGrp="1"/>
          </p:cNvSpPr>
          <p:nvPr>
            <p:ph type="title"/>
          </p:nvPr>
        </p:nvSpPr>
        <p:spPr>
          <a:prstGeom prst="rect">
            <a:avLst/>
          </a:prstGeom>
          <a:solidFill>
            <a:schemeClr val="accent1"/>
          </a:solidFill>
        </p:spPr>
        <p:txBody>
          <a:bodyPr lIns="91425" tIns="91425" rIns="91425" bIns="91425" anchor="ctr" anchorCtr="0">
            <a:noAutofit/>
          </a:bodyPr>
          <a:lstStyle/>
          <a:p>
            <a:pPr lvl="0">
              <a:spcBef>
                <a:spcPts val="0"/>
              </a:spcBef>
              <a:buClr>
                <a:schemeClr val="dk1"/>
              </a:buClr>
              <a:buSzPct val="25000"/>
              <a:buFont typeface="Arial"/>
              <a:buNone/>
            </a:pPr>
            <a:r>
              <a:rPr lang="en-US" sz="3600" dirty="0"/>
              <a:t>Check for Understanding</a:t>
            </a: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idx="1"/>
          </p:nvPr>
        </p:nvSpPr>
        <p:spPr>
          <a:prstGeom prst="rect">
            <a:avLst/>
          </a:prstGeom>
        </p:spPr>
        <p:txBody>
          <a:bodyPr lIns="91425" tIns="91425" rIns="91425" bIns="91425" anchor="t" anchorCtr="0">
            <a:noAutofit/>
          </a:bodyPr>
          <a:lstStyle/>
          <a:p>
            <a:pPr marL="0" lvl="0" indent="0" rtl="0">
              <a:spcBef>
                <a:spcPts val="0"/>
              </a:spcBef>
              <a:buNone/>
            </a:pPr>
            <a:r>
              <a:rPr lang="en-US"/>
              <a:t>Assessment is a tool for learning when used</a:t>
            </a:r>
          </a:p>
          <a:p>
            <a:pPr marL="457200" lvl="0" indent="-228600" rtl="0">
              <a:spcBef>
                <a:spcPts val="0"/>
              </a:spcBef>
            </a:pPr>
            <a:r>
              <a:rPr lang="en-US"/>
              <a:t>to determine what students know</a:t>
            </a:r>
          </a:p>
          <a:p>
            <a:pPr marL="457200" lvl="0" indent="-228600" rtl="0">
              <a:spcBef>
                <a:spcPts val="0"/>
              </a:spcBef>
            </a:pPr>
            <a:r>
              <a:rPr lang="en-US"/>
              <a:t>to determine what students need to know</a:t>
            </a:r>
          </a:p>
          <a:p>
            <a:pPr marL="457200" lvl="0" indent="-228600" rtl="0">
              <a:spcBef>
                <a:spcPts val="0"/>
              </a:spcBef>
            </a:pPr>
            <a:r>
              <a:rPr lang="en-US"/>
              <a:t>to determine what students learned</a:t>
            </a:r>
          </a:p>
          <a:p>
            <a:pPr marL="457200" lvl="0" indent="-228600" rtl="0">
              <a:spcBef>
                <a:spcPts val="0"/>
              </a:spcBef>
            </a:pPr>
            <a:r>
              <a:rPr lang="en-US"/>
              <a:t>to plan instruction</a:t>
            </a:r>
          </a:p>
          <a:p>
            <a:pPr marL="457200" lvl="0" indent="-228600" rtl="0">
              <a:spcBef>
                <a:spcPts val="0"/>
              </a:spcBef>
            </a:pPr>
            <a:r>
              <a:rPr lang="en-US"/>
              <a:t>to help students gauge their progress</a:t>
            </a:r>
          </a:p>
        </p:txBody>
      </p:sp>
      <p:sp>
        <p:nvSpPr>
          <p:cNvPr id="298" name="Shape 298"/>
          <p:cNvSpPr txBox="1">
            <a:spLocks noGrp="1"/>
          </p:cNvSpPr>
          <p:nvPr>
            <p:ph type="title"/>
          </p:nvPr>
        </p:nvSpPr>
        <p:spPr>
          <a:prstGeom prst="rect">
            <a:avLst/>
          </a:prstGeom>
          <a:solidFill>
            <a:schemeClr val="accent1"/>
          </a:solidFill>
        </p:spPr>
        <p:txBody>
          <a:bodyPr lIns="91425" tIns="91425" rIns="91425" bIns="91425" anchor="ctr" anchorCtr="0">
            <a:noAutofit/>
          </a:bodyPr>
          <a:lstStyle/>
          <a:p>
            <a:pPr lvl="0">
              <a:spcBef>
                <a:spcPts val="0"/>
              </a:spcBef>
              <a:buNone/>
            </a:pPr>
            <a:r>
              <a:rPr lang="en-US" dirty="0"/>
              <a:t>Key Takeaways</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aphicFrame>
        <p:nvGraphicFramePr>
          <p:cNvPr id="304" name="Shape 304"/>
          <p:cNvGraphicFramePr/>
          <p:nvPr/>
        </p:nvGraphicFramePr>
        <p:xfrm>
          <a:off x="457204" y="1676402"/>
          <a:ext cx="8355725" cy="3431625"/>
        </p:xfrm>
        <a:graphic>
          <a:graphicData uri="http://schemas.openxmlformats.org/drawingml/2006/table">
            <a:tbl>
              <a:tblPr firstRow="1" bandRow="1">
                <a:noFill/>
                <a:tableStyleId>{A9797300-D537-4111-B57C-96F7D42C1E4A}</a:tableStyleId>
              </a:tblPr>
              <a:tblGrid>
                <a:gridCol w="8355725"/>
              </a:tblGrid>
              <a:tr h="723900">
                <a:tc>
                  <a:txBody>
                    <a:bodyPr/>
                    <a:lstStyle/>
                    <a:p>
                      <a:pPr marL="457200" marR="0" lvl="0" indent="-457200" algn="l" rtl="0">
                        <a:spcBef>
                          <a:spcPts val="0"/>
                        </a:spcBef>
                        <a:buClr>
                          <a:schemeClr val="dk1"/>
                        </a:buClr>
                        <a:buSzPct val="100000"/>
                        <a:buFont typeface="Arial"/>
                        <a:buChar char="•"/>
                      </a:pPr>
                      <a:r>
                        <a:rPr lang="en-US" sz="2400" b="0" dirty="0">
                          <a:solidFill>
                            <a:schemeClr val="dk1"/>
                          </a:solidFill>
                          <a:latin typeface="Franklin Gothic Book" pitchFamily="34" charset="0"/>
                          <a:ea typeface="Source Sans Pro"/>
                          <a:cs typeface="Source Sans Pro"/>
                          <a:sym typeface="Source Sans Pro"/>
                        </a:rPr>
                        <a:t>INTRODUCTION</a:t>
                      </a:r>
                    </a:p>
                  </a:txBody>
                  <a:tcPr marL="91450" marR="91450" marT="45725" marB="45725" anchor="ctr"/>
                </a:tc>
              </a:tr>
              <a:tr h="723900">
                <a:tc>
                  <a:txBody>
                    <a:bodyPr/>
                    <a:lstStyle/>
                    <a:p>
                      <a:pPr marL="457200" marR="0" lvl="0" indent="-457200" algn="l" rtl="0">
                        <a:lnSpc>
                          <a:spcPct val="100000"/>
                        </a:lnSpc>
                        <a:spcBef>
                          <a:spcPts val="0"/>
                        </a:spcBef>
                        <a:spcAft>
                          <a:spcPts val="0"/>
                        </a:spcAft>
                        <a:buClr>
                          <a:schemeClr val="dk1"/>
                        </a:buClr>
                        <a:buSzPct val="100000"/>
                        <a:buFont typeface="Arial"/>
                        <a:buChar char="•"/>
                      </a:pPr>
                      <a:r>
                        <a:rPr lang="en-US" sz="2400" b="0" dirty="0">
                          <a:solidFill>
                            <a:schemeClr val="dk1"/>
                          </a:solidFill>
                          <a:latin typeface="Franklin Gothic Book" pitchFamily="34" charset="0"/>
                          <a:ea typeface="Source Sans Pro"/>
                          <a:cs typeface="Source Sans Pro"/>
                          <a:sym typeface="Source Sans Pro"/>
                        </a:rPr>
                        <a:t>DETERMINING THE </a:t>
                      </a:r>
                      <a:r>
                        <a:rPr lang="en-US" sz="2400" b="1" dirty="0">
                          <a:solidFill>
                            <a:schemeClr val="dk1"/>
                          </a:solidFill>
                          <a:latin typeface="Franklin Gothic Book" pitchFamily="34" charset="0"/>
                          <a:ea typeface="Source Sans Pro"/>
                          <a:cs typeface="Source Sans Pro"/>
                          <a:sym typeface="Source Sans Pro"/>
                        </a:rPr>
                        <a:t>PURPOSE</a:t>
                      </a:r>
                      <a:r>
                        <a:rPr lang="en-US" sz="2400" b="0" dirty="0">
                          <a:solidFill>
                            <a:schemeClr val="dk1"/>
                          </a:solidFill>
                          <a:latin typeface="Franklin Gothic Book" pitchFamily="34" charset="0"/>
                          <a:ea typeface="Source Sans Pro"/>
                          <a:cs typeface="Source Sans Pro"/>
                          <a:sym typeface="Source Sans Pro"/>
                        </a:rPr>
                        <a:t> OF AN ASSESSMENT</a:t>
                      </a:r>
                    </a:p>
                  </a:txBody>
                  <a:tcPr marL="91450" marR="91450" marT="45725" marB="45725" anchor="ctr"/>
                </a:tc>
              </a:tr>
              <a:tr h="723900">
                <a:tc>
                  <a:txBody>
                    <a:bodyPr/>
                    <a:lstStyle/>
                    <a:p>
                      <a:pPr marL="457200" marR="0" lvl="0" indent="-457200" algn="l" rtl="0">
                        <a:spcBef>
                          <a:spcPts val="0"/>
                        </a:spcBef>
                        <a:buClr>
                          <a:schemeClr val="lt1"/>
                        </a:buClr>
                        <a:buSzPct val="100000"/>
                        <a:buFont typeface="Arial"/>
                        <a:buChar char="•"/>
                      </a:pPr>
                      <a:r>
                        <a:rPr lang="en-US" sz="2400" b="1" dirty="0">
                          <a:solidFill>
                            <a:schemeClr val="lt1"/>
                          </a:solidFill>
                          <a:latin typeface="Franklin Gothic Book" pitchFamily="34" charset="0"/>
                          <a:ea typeface="Source Sans Pro"/>
                          <a:cs typeface="Source Sans Pro"/>
                          <a:sym typeface="Source Sans Pro"/>
                        </a:rPr>
                        <a:t>IMPLEMENTING VALUABLE ASSESSMENT PRACTICES</a:t>
                      </a:r>
                    </a:p>
                  </a:txBody>
                  <a:tcPr marL="91450" marR="91450" marT="45725" marB="45725" anchor="ctr">
                    <a:solidFill>
                      <a:schemeClr val="dk2"/>
                    </a:solidFill>
                  </a:tcPr>
                </a:tc>
              </a:tr>
              <a:tr h="1259925">
                <a:tc>
                  <a:txBody>
                    <a:bodyPr/>
                    <a:lstStyle/>
                    <a:p>
                      <a:pPr marL="457200" marR="0" lvl="0" indent="-457200" algn="l" rtl="0">
                        <a:lnSpc>
                          <a:spcPct val="100000"/>
                        </a:lnSpc>
                        <a:spcBef>
                          <a:spcPts val="0"/>
                        </a:spcBef>
                        <a:spcAft>
                          <a:spcPts val="0"/>
                        </a:spcAft>
                        <a:buClr>
                          <a:schemeClr val="dk1"/>
                        </a:buClr>
                        <a:buSzPct val="100000"/>
                        <a:buFont typeface="Arial"/>
                        <a:buChar char="•"/>
                      </a:pPr>
                      <a:r>
                        <a:rPr lang="en-US" sz="2400" dirty="0">
                          <a:latin typeface="Franklin Gothic Book" pitchFamily="34" charset="0"/>
                          <a:ea typeface="Source Sans Pro"/>
                          <a:cs typeface="Source Sans Pro"/>
                          <a:sym typeface="Source Sans Pro"/>
                        </a:rPr>
                        <a:t>DESIGNING </a:t>
                      </a:r>
                      <a:r>
                        <a:rPr lang="en-US" sz="2400" b="1" dirty="0">
                          <a:latin typeface="Franklin Gothic Book" pitchFamily="34" charset="0"/>
                          <a:ea typeface="Source Sans Pro"/>
                          <a:cs typeface="Source Sans Pro"/>
                          <a:sym typeface="Source Sans Pro"/>
                        </a:rPr>
                        <a:t>ACCURATE</a:t>
                      </a:r>
                      <a:r>
                        <a:rPr lang="en-US" sz="2400" dirty="0">
                          <a:latin typeface="Franklin Gothic Book" pitchFamily="34" charset="0"/>
                          <a:ea typeface="Source Sans Pro"/>
                          <a:cs typeface="Source Sans Pro"/>
                          <a:sym typeface="Source Sans Pro"/>
                        </a:rPr>
                        <a:t> ASSESSMENTS</a:t>
                      </a:r>
                    </a:p>
                  </a:txBody>
                  <a:tcPr marL="91450" marR="91450" marT="45725" marB="45725" anchor="ctr"/>
                </a:tc>
              </a:tr>
            </a:tbl>
          </a:graphicData>
        </a:graphic>
      </p:graphicFrame>
      <p:sp>
        <p:nvSpPr>
          <p:cNvPr id="305" name="Shape 305"/>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Agenda</a:t>
            </a: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ctr" rtl="0">
              <a:spcBef>
                <a:spcPts val="480"/>
              </a:spcBef>
              <a:spcAft>
                <a:spcPts val="0"/>
              </a:spcAft>
              <a:buNone/>
            </a:pPr>
            <a:r>
              <a:rPr lang="en-US" sz="2600">
                <a:solidFill>
                  <a:srgbClr val="000000"/>
                </a:solidFill>
              </a:rPr>
              <a:t>Assessment practices which </a:t>
            </a:r>
          </a:p>
          <a:p>
            <a:pPr marL="0" marR="0" lvl="0" indent="0" algn="ctr" rtl="0">
              <a:spcBef>
                <a:spcPts val="480"/>
              </a:spcBef>
              <a:spcAft>
                <a:spcPts val="0"/>
              </a:spcAft>
              <a:buNone/>
            </a:pPr>
            <a:r>
              <a:rPr lang="en-US" sz="2600">
                <a:solidFill>
                  <a:srgbClr val="000000"/>
                </a:solidFill>
              </a:rPr>
              <a:t>create student ownership of learning include: </a:t>
            </a:r>
          </a:p>
          <a:p>
            <a:pPr marL="0" marR="0" lvl="0" indent="0" algn="ctr" rtl="0">
              <a:spcBef>
                <a:spcPts val="480"/>
              </a:spcBef>
              <a:spcAft>
                <a:spcPts val="0"/>
              </a:spcAft>
              <a:buNone/>
            </a:pPr>
            <a:endParaRPr sz="2400">
              <a:solidFill>
                <a:srgbClr val="38761D"/>
              </a:solidFill>
              <a:highlight>
                <a:srgbClr val="FFFF00"/>
              </a:highlight>
            </a:endParaRPr>
          </a:p>
          <a:p>
            <a:pPr marL="914400" marR="0" lvl="0" indent="-381000" algn="l" rtl="0">
              <a:spcBef>
                <a:spcPts val="480"/>
              </a:spcBef>
              <a:spcAft>
                <a:spcPts val="0"/>
              </a:spcAft>
              <a:buSzPct val="100000"/>
            </a:pPr>
            <a:r>
              <a:rPr lang="en-US" sz="2400" b="0"/>
              <a:t>Incorporating a </a:t>
            </a:r>
            <a:r>
              <a:rPr lang="en-US" sz="2400"/>
              <a:t>variety </a:t>
            </a:r>
            <a:r>
              <a:rPr lang="en-US" sz="2400" b="0"/>
              <a:t>of assessment approaches.</a:t>
            </a:r>
          </a:p>
          <a:p>
            <a:pPr marL="914400" marR="0" lvl="0" indent="-381000" algn="l" rtl="0">
              <a:spcBef>
                <a:spcPts val="480"/>
              </a:spcBef>
              <a:spcAft>
                <a:spcPts val="0"/>
              </a:spcAft>
              <a:buClr>
                <a:srgbClr val="000000"/>
              </a:buClr>
              <a:buSzPct val="100000"/>
            </a:pPr>
            <a:r>
              <a:rPr lang="en-US" sz="2400" b="0">
                <a:solidFill>
                  <a:srgbClr val="000000"/>
                </a:solidFill>
              </a:rPr>
              <a:t>Continuously providing task- involving </a:t>
            </a:r>
            <a:r>
              <a:rPr lang="en-US" sz="2400">
                <a:solidFill>
                  <a:srgbClr val="000000"/>
                </a:solidFill>
              </a:rPr>
              <a:t>feedback</a:t>
            </a:r>
            <a:r>
              <a:rPr lang="en-US" sz="2400" b="0">
                <a:solidFill>
                  <a:srgbClr val="000000"/>
                </a:solidFill>
              </a:rPr>
              <a:t>.</a:t>
            </a:r>
          </a:p>
          <a:p>
            <a:pPr marL="914400" marR="0" lvl="0" indent="-381000" algn="l" rtl="0">
              <a:spcBef>
                <a:spcPts val="480"/>
              </a:spcBef>
              <a:spcAft>
                <a:spcPts val="0"/>
              </a:spcAft>
              <a:buClr>
                <a:srgbClr val="000000"/>
              </a:buClr>
              <a:buSzPct val="100000"/>
            </a:pPr>
            <a:r>
              <a:rPr lang="en-US" sz="2400" b="0">
                <a:solidFill>
                  <a:srgbClr val="000000"/>
                </a:solidFill>
              </a:rPr>
              <a:t>Creating opportunities for </a:t>
            </a:r>
            <a:r>
              <a:rPr lang="en-US" sz="2400">
                <a:solidFill>
                  <a:srgbClr val="000000"/>
                </a:solidFill>
              </a:rPr>
              <a:t>productive struggle</a:t>
            </a:r>
            <a:r>
              <a:rPr lang="en-US" sz="2400" b="0">
                <a:solidFill>
                  <a:srgbClr val="000000"/>
                </a:solidFill>
              </a:rPr>
              <a:t>.</a:t>
            </a:r>
          </a:p>
          <a:p>
            <a:pPr marL="914400" marR="0" lvl="0" indent="-381000" algn="l" rtl="0">
              <a:spcBef>
                <a:spcPts val="480"/>
              </a:spcBef>
              <a:spcAft>
                <a:spcPts val="0"/>
              </a:spcAft>
              <a:buClr>
                <a:srgbClr val="000000"/>
              </a:buClr>
              <a:buSzPct val="100000"/>
            </a:pPr>
            <a:r>
              <a:rPr lang="en-US" sz="2400" b="0"/>
              <a:t>Developing and utilizing </a:t>
            </a:r>
            <a:r>
              <a:rPr lang="en-US" sz="2400"/>
              <a:t>common assessments</a:t>
            </a:r>
            <a:r>
              <a:rPr lang="en-US" sz="2400" b="0"/>
              <a:t> when practical.</a:t>
            </a:r>
          </a:p>
        </p:txBody>
      </p:sp>
      <p:sp>
        <p:nvSpPr>
          <p:cNvPr id="311" name="Shape 311"/>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dirty="0"/>
              <a:t>Implementing Valuable Assessment Practices</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dirty="0"/>
              <a:t>Teaching and Learning </a:t>
            </a:r>
            <a:r>
              <a:rPr lang="en-US" sz="3600" b="0" i="0" u="none" strike="noStrike" cap="none" dirty="0">
                <a:solidFill>
                  <a:schemeClr val="lt1"/>
                </a:solidFill>
                <a:ea typeface="Source Sans Pro"/>
                <a:cs typeface="Source Sans Pro"/>
                <a:sym typeface="Source Sans Pro"/>
              </a:rPr>
              <a:t> Cycle</a:t>
            </a:r>
          </a:p>
        </p:txBody>
      </p:sp>
      <p:sp>
        <p:nvSpPr>
          <p:cNvPr id="317" name="Shape 317"/>
          <p:cNvSpPr txBox="1"/>
          <p:nvPr/>
        </p:nvSpPr>
        <p:spPr>
          <a:xfrm>
            <a:off x="304800" y="1584438"/>
            <a:ext cx="4038600" cy="47061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SzPct val="25000"/>
              <a:buNone/>
            </a:pPr>
            <a:r>
              <a:rPr lang="en-US" sz="2000" b="1" i="0" u="none" strike="noStrike" cap="none" dirty="0">
                <a:solidFill>
                  <a:schemeClr val="dk1"/>
                </a:solidFill>
                <a:latin typeface="Franklin Gothic Book" pitchFamily="34" charset="0"/>
                <a:ea typeface="Source Sans Pro"/>
                <a:cs typeface="Source Sans Pro"/>
                <a:sym typeface="Source Sans Pro"/>
              </a:rPr>
              <a:t>A process by which teachers…</a:t>
            </a:r>
          </a:p>
          <a:p>
            <a:pPr marL="342900" marR="0" lvl="0" indent="-342900" algn="l" rtl="0">
              <a:lnSpc>
                <a:spcPct val="100000"/>
              </a:lnSpc>
              <a:spcBef>
                <a:spcPts val="360"/>
              </a:spcBef>
              <a:spcAft>
                <a:spcPts val="0"/>
              </a:spcAft>
              <a:buClr>
                <a:schemeClr val="accent5"/>
              </a:buClr>
              <a:buSzPct val="100000"/>
              <a:buFont typeface="Arial"/>
              <a:buChar char="•"/>
            </a:pPr>
            <a:r>
              <a:rPr lang="en-US" sz="1800" b="1" i="0" u="none" strike="noStrike" cap="none" dirty="0">
                <a:solidFill>
                  <a:schemeClr val="dk1"/>
                </a:solidFill>
                <a:latin typeface="Franklin Gothic Book" pitchFamily="34" charset="0"/>
                <a:ea typeface="Source Sans Pro"/>
                <a:cs typeface="Source Sans Pro"/>
                <a:sym typeface="Source Sans Pro"/>
              </a:rPr>
              <a:t>Plan – Develop curriculum, instruction, and assessments</a:t>
            </a:r>
          </a:p>
          <a:p>
            <a:pPr marL="342900" marR="0" lvl="0" indent="-342900" algn="l" rtl="0">
              <a:lnSpc>
                <a:spcPct val="100000"/>
              </a:lnSpc>
              <a:spcBef>
                <a:spcPts val="120"/>
              </a:spcBef>
              <a:spcAft>
                <a:spcPts val="0"/>
              </a:spcAft>
              <a:buClr>
                <a:schemeClr val="accent5"/>
              </a:buClr>
              <a:buFont typeface="Arial"/>
              <a:buNone/>
            </a:pPr>
            <a:endParaRPr sz="600" b="1" i="0" u="none" strike="noStrike" cap="none" dirty="0">
              <a:solidFill>
                <a:schemeClr val="dk1"/>
              </a:solidFill>
              <a:latin typeface="Franklin Gothic Book" pitchFamily="34" charset="0"/>
              <a:ea typeface="Source Sans Pro"/>
              <a:cs typeface="Source Sans Pro"/>
              <a:sym typeface="Source Sans Pro"/>
            </a:endParaRPr>
          </a:p>
          <a:p>
            <a:pPr marL="342900" marR="0" lvl="0" indent="-342900" algn="l" rtl="0">
              <a:lnSpc>
                <a:spcPct val="100000"/>
              </a:lnSpc>
              <a:spcBef>
                <a:spcPts val="360"/>
              </a:spcBef>
              <a:spcAft>
                <a:spcPts val="0"/>
              </a:spcAft>
              <a:buClr>
                <a:schemeClr val="accent5"/>
              </a:buClr>
              <a:buSzPct val="100000"/>
              <a:buFont typeface="Arial"/>
              <a:buChar char="•"/>
            </a:pPr>
            <a:r>
              <a:rPr lang="en-US" sz="1800" b="1" i="0" u="none" strike="noStrike" cap="none" dirty="0">
                <a:solidFill>
                  <a:schemeClr val="dk1"/>
                </a:solidFill>
                <a:latin typeface="Franklin Gothic Book" pitchFamily="34" charset="0"/>
                <a:ea typeface="Source Sans Pro"/>
                <a:cs typeface="Source Sans Pro"/>
                <a:sym typeface="Source Sans Pro"/>
              </a:rPr>
              <a:t>Implement – Teach</a:t>
            </a:r>
          </a:p>
          <a:p>
            <a:pPr marL="342900" marR="0" lvl="0" indent="-342900" algn="l" rtl="0">
              <a:lnSpc>
                <a:spcPct val="100000"/>
              </a:lnSpc>
              <a:spcBef>
                <a:spcPts val="120"/>
              </a:spcBef>
              <a:spcAft>
                <a:spcPts val="0"/>
              </a:spcAft>
              <a:buClr>
                <a:schemeClr val="accent5"/>
              </a:buClr>
              <a:buFont typeface="Arial"/>
              <a:buNone/>
            </a:pPr>
            <a:endParaRPr sz="600" b="1" i="0" u="none" strike="noStrike" cap="none" dirty="0">
              <a:solidFill>
                <a:schemeClr val="dk1"/>
              </a:solidFill>
              <a:latin typeface="Franklin Gothic Book" pitchFamily="34" charset="0"/>
              <a:ea typeface="Source Sans Pro"/>
              <a:cs typeface="Source Sans Pro"/>
              <a:sym typeface="Source Sans Pro"/>
            </a:endParaRPr>
          </a:p>
          <a:p>
            <a:pPr marL="342900" marR="0" lvl="0" indent="-342900" algn="l" rtl="0">
              <a:lnSpc>
                <a:spcPct val="100000"/>
              </a:lnSpc>
              <a:spcBef>
                <a:spcPts val="360"/>
              </a:spcBef>
              <a:spcAft>
                <a:spcPts val="0"/>
              </a:spcAft>
              <a:buClr>
                <a:schemeClr val="accent5"/>
              </a:buClr>
              <a:buSzPct val="100000"/>
              <a:buFont typeface="Arial"/>
              <a:buChar char="•"/>
            </a:pPr>
            <a:r>
              <a:rPr lang="en-US" sz="1800" b="1" i="0" u="none" strike="noStrike" cap="none" dirty="0">
                <a:solidFill>
                  <a:schemeClr val="dk1"/>
                </a:solidFill>
                <a:latin typeface="Franklin Gothic Book" pitchFamily="34" charset="0"/>
                <a:ea typeface="Source Sans Pro"/>
                <a:cs typeface="Source Sans Pro"/>
                <a:sym typeface="Source Sans Pro"/>
              </a:rPr>
              <a:t>Collect – Gather indicators of student progress </a:t>
            </a:r>
          </a:p>
          <a:p>
            <a:pPr marL="342900" marR="0" lvl="0" indent="-342900" algn="l" rtl="0">
              <a:lnSpc>
                <a:spcPct val="100000"/>
              </a:lnSpc>
              <a:spcBef>
                <a:spcPts val="120"/>
              </a:spcBef>
              <a:spcAft>
                <a:spcPts val="0"/>
              </a:spcAft>
              <a:buClr>
                <a:schemeClr val="accent5"/>
              </a:buClr>
              <a:buFont typeface="Arial"/>
              <a:buNone/>
            </a:pPr>
            <a:endParaRPr sz="600" b="1" i="0" u="none" strike="noStrike" cap="none" dirty="0">
              <a:solidFill>
                <a:schemeClr val="dk1"/>
              </a:solidFill>
              <a:latin typeface="Franklin Gothic Book" pitchFamily="34" charset="0"/>
              <a:ea typeface="Source Sans Pro"/>
              <a:cs typeface="Source Sans Pro"/>
              <a:sym typeface="Source Sans Pro"/>
            </a:endParaRPr>
          </a:p>
          <a:p>
            <a:pPr marL="342900" marR="0" lvl="0" indent="-342900" algn="l" rtl="0">
              <a:lnSpc>
                <a:spcPct val="100000"/>
              </a:lnSpc>
              <a:spcBef>
                <a:spcPts val="360"/>
              </a:spcBef>
              <a:spcAft>
                <a:spcPts val="0"/>
              </a:spcAft>
              <a:buClr>
                <a:schemeClr val="accent5"/>
              </a:buClr>
              <a:buSzPct val="100000"/>
              <a:buFont typeface="Arial"/>
              <a:buChar char="•"/>
            </a:pPr>
            <a:r>
              <a:rPr lang="en-US" sz="1800" b="1" i="0" u="none" strike="noStrike" cap="none" dirty="0">
                <a:solidFill>
                  <a:schemeClr val="dk1"/>
                </a:solidFill>
                <a:latin typeface="Franklin Gothic Book" pitchFamily="34" charset="0"/>
                <a:ea typeface="Source Sans Pro"/>
                <a:cs typeface="Source Sans Pro"/>
                <a:sym typeface="Source Sans Pro"/>
              </a:rPr>
              <a:t>Analyze – Identify trends, patterns,  and misconceptions; decide what  needs more reinforcement or</a:t>
            </a:r>
            <a:r>
              <a:rPr lang="en-US" sz="1800" b="1" dirty="0">
                <a:solidFill>
                  <a:schemeClr val="dk1"/>
                </a:solidFill>
                <a:latin typeface="Franklin Gothic Book" pitchFamily="34" charset="0"/>
                <a:ea typeface="Source Sans Pro"/>
                <a:cs typeface="Source Sans Pro"/>
                <a:sym typeface="Source Sans Pro"/>
              </a:rPr>
              <a:t> </a:t>
            </a:r>
            <a:r>
              <a:rPr lang="en-US" sz="1800" b="1" i="0" u="none" strike="noStrike" cap="none" dirty="0">
                <a:solidFill>
                  <a:schemeClr val="dk1"/>
                </a:solidFill>
                <a:latin typeface="Franklin Gothic Book" pitchFamily="34" charset="0"/>
                <a:ea typeface="Source Sans Pro"/>
                <a:cs typeface="Source Sans Pro"/>
                <a:sym typeface="Source Sans Pro"/>
              </a:rPr>
              <a:t>re-teaching </a:t>
            </a:r>
          </a:p>
          <a:p>
            <a:pPr marL="342900" marR="0" lvl="0" indent="-342900" algn="l" rtl="0">
              <a:lnSpc>
                <a:spcPct val="100000"/>
              </a:lnSpc>
              <a:spcBef>
                <a:spcPts val="120"/>
              </a:spcBef>
              <a:spcAft>
                <a:spcPts val="0"/>
              </a:spcAft>
              <a:buClr>
                <a:schemeClr val="accent5"/>
              </a:buClr>
              <a:buFont typeface="Arial"/>
              <a:buNone/>
            </a:pPr>
            <a:endParaRPr sz="600" b="1" i="0" u="none" strike="noStrike" cap="none" dirty="0">
              <a:solidFill>
                <a:schemeClr val="dk1"/>
              </a:solidFill>
              <a:latin typeface="Franklin Gothic Book" pitchFamily="34" charset="0"/>
              <a:ea typeface="Source Sans Pro"/>
              <a:cs typeface="Source Sans Pro"/>
              <a:sym typeface="Source Sans Pro"/>
            </a:endParaRPr>
          </a:p>
          <a:p>
            <a:pPr marL="342900" marR="0" lvl="0" indent="-342900" algn="l" rtl="0">
              <a:lnSpc>
                <a:spcPct val="100000"/>
              </a:lnSpc>
              <a:spcBef>
                <a:spcPts val="360"/>
              </a:spcBef>
              <a:spcAft>
                <a:spcPts val="0"/>
              </a:spcAft>
              <a:buClr>
                <a:schemeClr val="accent5"/>
              </a:buClr>
              <a:buSzPct val="100000"/>
              <a:buFont typeface="Arial"/>
              <a:buChar char="•"/>
            </a:pPr>
            <a:r>
              <a:rPr lang="en-US" sz="1800" b="1" i="0" u="none" strike="noStrike" cap="none" dirty="0">
                <a:solidFill>
                  <a:schemeClr val="dk1"/>
                </a:solidFill>
                <a:latin typeface="Franklin Gothic Book" pitchFamily="34" charset="0"/>
                <a:ea typeface="Source Sans Pro"/>
                <a:cs typeface="Source Sans Pro"/>
                <a:sym typeface="Source Sans Pro"/>
              </a:rPr>
              <a:t>Plan – Refine the plan based on analysis of the data</a:t>
            </a:r>
          </a:p>
        </p:txBody>
      </p:sp>
      <p:pic>
        <p:nvPicPr>
          <p:cNvPr id="409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14800" y="1584438"/>
            <a:ext cx="4852987" cy="444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animEffect transition="in" filter="fade">
                                      <p:cBhvr>
                                        <p:cTn id="7" dur="500"/>
                                        <p:tgtEl>
                                          <p:spTgt spid="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xEl>
                                              <p:pRg st="1" end="1"/>
                                            </p:txEl>
                                          </p:spTgt>
                                        </p:tgtEl>
                                        <p:attrNameLst>
                                          <p:attrName>style.visibility</p:attrName>
                                        </p:attrNameLst>
                                      </p:cBhvr>
                                      <p:to>
                                        <p:strVal val="visible"/>
                                      </p:to>
                                    </p:set>
                                    <p:animEffect transition="in" filter="fade">
                                      <p:cBhvr>
                                        <p:cTn id="12" dur="500"/>
                                        <p:tgtEl>
                                          <p:spTgt spid="3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
                                            <p:txEl>
                                              <p:pRg st="3" end="3"/>
                                            </p:txEl>
                                          </p:spTgt>
                                        </p:tgtEl>
                                        <p:attrNameLst>
                                          <p:attrName>style.visibility</p:attrName>
                                        </p:attrNameLst>
                                      </p:cBhvr>
                                      <p:to>
                                        <p:strVal val="visible"/>
                                      </p:to>
                                    </p:set>
                                    <p:animEffect transition="in" filter="fade">
                                      <p:cBhvr>
                                        <p:cTn id="17" dur="500"/>
                                        <p:tgtEl>
                                          <p:spTgt spid="31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
                                            <p:txEl>
                                              <p:pRg st="5" end="5"/>
                                            </p:txEl>
                                          </p:spTgt>
                                        </p:tgtEl>
                                        <p:attrNameLst>
                                          <p:attrName>style.visibility</p:attrName>
                                        </p:attrNameLst>
                                      </p:cBhvr>
                                      <p:to>
                                        <p:strVal val="visible"/>
                                      </p:to>
                                    </p:set>
                                    <p:animEffect transition="in" filter="fade">
                                      <p:cBhvr>
                                        <p:cTn id="22" dur="500"/>
                                        <p:tgtEl>
                                          <p:spTgt spid="31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7">
                                            <p:txEl>
                                              <p:pRg st="7" end="7"/>
                                            </p:txEl>
                                          </p:spTgt>
                                        </p:tgtEl>
                                        <p:attrNameLst>
                                          <p:attrName>style.visibility</p:attrName>
                                        </p:attrNameLst>
                                      </p:cBhvr>
                                      <p:to>
                                        <p:strVal val="visible"/>
                                      </p:to>
                                    </p:set>
                                    <p:animEffect transition="in" filter="fade">
                                      <p:cBhvr>
                                        <p:cTn id="27" dur="500"/>
                                        <p:tgtEl>
                                          <p:spTgt spid="31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7">
                                            <p:txEl>
                                              <p:pRg st="9" end="9"/>
                                            </p:txEl>
                                          </p:spTgt>
                                        </p:tgtEl>
                                        <p:attrNameLst>
                                          <p:attrName>style.visibility</p:attrName>
                                        </p:attrNameLst>
                                      </p:cBhvr>
                                      <p:to>
                                        <p:strVal val="visible"/>
                                      </p:to>
                                    </p:set>
                                    <p:animEffect transition="in" filter="fade">
                                      <p:cBhvr>
                                        <p:cTn id="32" dur="500"/>
                                        <p:tgtEl>
                                          <p:spTgt spid="3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idx="1"/>
          </p:nvPr>
        </p:nvSpPr>
        <p:spPr>
          <a:prstGeom prst="rect">
            <a:avLst/>
          </a:prstGeom>
        </p:spPr>
        <p:txBody>
          <a:bodyPr lIns="91425" tIns="91425" rIns="91425" bIns="91425" anchor="t" anchorCtr="0">
            <a:noAutofit/>
          </a:bodyPr>
          <a:lstStyle/>
          <a:p>
            <a:pPr marL="228600" lvl="0" indent="0" rtl="0">
              <a:spcBef>
                <a:spcPts val="0"/>
              </a:spcBef>
              <a:buNone/>
            </a:pPr>
            <a:endParaRPr lang="en-US" dirty="0"/>
          </a:p>
        </p:txBody>
      </p:sp>
      <p:sp>
        <p:nvSpPr>
          <p:cNvPr id="333" name="Shape 333"/>
          <p:cNvSpPr txBox="1">
            <a:spLocks noGrp="1"/>
          </p:cNvSpPr>
          <p:nvPr>
            <p:ph type="title"/>
          </p:nvPr>
        </p:nvSpPr>
        <p:spPr>
          <a:prstGeom prst="rect">
            <a:avLst/>
          </a:prstGeom>
          <a:solidFill>
            <a:schemeClr val="accent1"/>
          </a:solidFill>
        </p:spPr>
        <p:txBody>
          <a:bodyPr lIns="91425" tIns="91425" rIns="91425" bIns="91425" anchor="ctr" anchorCtr="0">
            <a:noAutofit/>
          </a:bodyPr>
          <a:lstStyle/>
          <a:p>
            <a:pPr lvl="0">
              <a:spcBef>
                <a:spcPts val="0"/>
              </a:spcBef>
              <a:buNone/>
            </a:pPr>
            <a:r>
              <a:rPr lang="en-US" sz="3600" dirty="0" smtClean="0"/>
              <a:t>Let’s Learn about the Olympics</a:t>
            </a:r>
            <a:endParaRPr lang="en-US" sz="3600" dirty="0"/>
          </a:p>
        </p:txBody>
      </p:sp>
      <p:pic>
        <p:nvPicPr>
          <p:cNvPr id="1026" name="Picture 2">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743200" y="1600200"/>
            <a:ext cx="3581400" cy="45080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Session Objectives</a:t>
            </a:r>
          </a:p>
        </p:txBody>
      </p:sp>
      <p:sp>
        <p:nvSpPr>
          <p:cNvPr id="151" name="Shape 151"/>
          <p:cNvSpPr txBox="1"/>
          <p:nvPr/>
        </p:nvSpPr>
        <p:spPr>
          <a:xfrm>
            <a:off x="804039" y="1671145"/>
            <a:ext cx="7740868" cy="46508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Source Sans Pro"/>
              <a:buNone/>
            </a:pPr>
            <a:r>
              <a:rPr lang="en-US" sz="2400" dirty="0">
                <a:solidFill>
                  <a:schemeClr val="dk1"/>
                </a:solidFill>
                <a:latin typeface="Franklin Gothic Book" pitchFamily="34" charset="0"/>
                <a:ea typeface="Source Sans Pro"/>
                <a:cs typeface="Source Sans Pro"/>
                <a:sym typeface="Source Sans Pro"/>
              </a:rPr>
              <a:t>Apply concepts from today’s presentation in planning concrete next steps towards…</a:t>
            </a:r>
          </a:p>
          <a:p>
            <a:pPr marL="342900" marR="0" lvl="0" indent="-342900" algn="l" rtl="0">
              <a:lnSpc>
                <a:spcPct val="100000"/>
              </a:lnSpc>
              <a:spcBef>
                <a:spcPts val="480"/>
              </a:spcBef>
              <a:spcAft>
                <a:spcPts val="0"/>
              </a:spcAft>
              <a:buClr>
                <a:schemeClr val="dk1"/>
              </a:buClr>
              <a:buSzPct val="100000"/>
              <a:buFont typeface="Arial"/>
              <a:buChar char="•"/>
            </a:pPr>
            <a:r>
              <a:rPr lang="en-US" sz="2400" i="0" u="none" strike="noStrike" cap="none" dirty="0">
                <a:solidFill>
                  <a:schemeClr val="dk1"/>
                </a:solidFill>
                <a:latin typeface="Franklin Gothic Book" pitchFamily="34" charset="0"/>
                <a:ea typeface="Source Sans Pro"/>
                <a:cs typeface="Source Sans Pro"/>
                <a:sym typeface="Source Sans Pro"/>
              </a:rPr>
              <a:t>determining the </a:t>
            </a:r>
            <a:r>
              <a:rPr lang="en-US" sz="2400" b="1" i="0" u="none" strike="noStrike" cap="none" dirty="0">
                <a:solidFill>
                  <a:schemeClr val="dk1"/>
                </a:solidFill>
                <a:latin typeface="Franklin Gothic Book" pitchFamily="34" charset="0"/>
                <a:ea typeface="Source Sans Pro"/>
                <a:cs typeface="Source Sans Pro"/>
                <a:sym typeface="Source Sans Pro"/>
              </a:rPr>
              <a:t>purpose </a:t>
            </a:r>
            <a:r>
              <a:rPr lang="en-US" sz="2400" i="0" u="none" strike="noStrike" cap="none" dirty="0">
                <a:solidFill>
                  <a:schemeClr val="dk1"/>
                </a:solidFill>
                <a:latin typeface="Franklin Gothic Book" pitchFamily="34" charset="0"/>
                <a:ea typeface="Source Sans Pro"/>
                <a:cs typeface="Source Sans Pro"/>
                <a:sym typeface="Source Sans Pro"/>
              </a:rPr>
              <a:t>of assessments in monitoring student learning.</a:t>
            </a:r>
          </a:p>
          <a:p>
            <a:pPr marL="342900" marR="0" lvl="0" indent="-342900" algn="l" rtl="0">
              <a:spcBef>
                <a:spcPts val="480"/>
              </a:spcBef>
              <a:spcAft>
                <a:spcPts val="0"/>
              </a:spcAft>
              <a:buClr>
                <a:schemeClr val="dk1"/>
              </a:buClr>
              <a:buSzPct val="100000"/>
              <a:buFont typeface="Arial"/>
              <a:buChar char="•"/>
            </a:pPr>
            <a:r>
              <a:rPr lang="en-US" sz="2400" dirty="0">
                <a:solidFill>
                  <a:schemeClr val="dk1"/>
                </a:solidFill>
                <a:latin typeface="Franklin Gothic Book" pitchFamily="34" charset="0"/>
                <a:ea typeface="Source Sans Pro"/>
                <a:cs typeface="Source Sans Pro"/>
                <a:sym typeface="Source Sans Pro"/>
              </a:rPr>
              <a:t>creating true </a:t>
            </a:r>
            <a:r>
              <a:rPr lang="en-US" sz="2400" b="1" dirty="0">
                <a:solidFill>
                  <a:schemeClr val="dk1"/>
                </a:solidFill>
                <a:latin typeface="Franklin Gothic Book" pitchFamily="34" charset="0"/>
                <a:ea typeface="Source Sans Pro"/>
                <a:cs typeface="Source Sans Pro"/>
                <a:sym typeface="Source Sans Pro"/>
              </a:rPr>
              <a:t>value</a:t>
            </a:r>
            <a:r>
              <a:rPr lang="en-US" sz="2400" dirty="0">
                <a:solidFill>
                  <a:schemeClr val="dk1"/>
                </a:solidFill>
                <a:latin typeface="Franklin Gothic Book" pitchFamily="34" charset="0"/>
                <a:ea typeface="Source Sans Pro"/>
                <a:cs typeface="Source Sans Pro"/>
                <a:sym typeface="Source Sans Pro"/>
              </a:rPr>
              <a:t> in assessing students by properly integrating them into the teaching and learning cycle. </a:t>
            </a:r>
          </a:p>
          <a:p>
            <a:pPr marL="342900" marR="0" lvl="0" indent="-342900" algn="l" rtl="0">
              <a:spcBef>
                <a:spcPts val="480"/>
              </a:spcBef>
              <a:spcAft>
                <a:spcPts val="0"/>
              </a:spcAft>
              <a:buClr>
                <a:schemeClr val="dk1"/>
              </a:buClr>
              <a:buSzPct val="100000"/>
              <a:buFont typeface="Arial"/>
              <a:buChar char="•"/>
            </a:pPr>
            <a:r>
              <a:rPr lang="en-US" sz="2400" dirty="0">
                <a:solidFill>
                  <a:schemeClr val="dk1"/>
                </a:solidFill>
                <a:latin typeface="Franklin Gothic Book" pitchFamily="34" charset="0"/>
                <a:ea typeface="Source Sans Pro"/>
                <a:cs typeface="Source Sans Pro"/>
                <a:sym typeface="Source Sans Pro"/>
              </a:rPr>
              <a:t>incorporating the five elements of assessment design in creating balanced and well-designed assessment items which </a:t>
            </a:r>
            <a:r>
              <a:rPr lang="en-US" sz="2400" b="1" dirty="0">
                <a:solidFill>
                  <a:schemeClr val="dk1"/>
                </a:solidFill>
                <a:latin typeface="Franklin Gothic Book" pitchFamily="34" charset="0"/>
                <a:ea typeface="Source Sans Pro"/>
                <a:cs typeface="Source Sans Pro"/>
                <a:sym typeface="Source Sans Pro"/>
              </a:rPr>
              <a:t>accurately</a:t>
            </a:r>
            <a:r>
              <a:rPr lang="en-US" sz="2400" dirty="0">
                <a:solidFill>
                  <a:schemeClr val="dk1"/>
                </a:solidFill>
                <a:latin typeface="Franklin Gothic Book" pitchFamily="34" charset="0"/>
                <a:ea typeface="Source Sans Pro"/>
                <a:cs typeface="Source Sans Pro"/>
                <a:sym typeface="Source Sans Pro"/>
              </a:rPr>
              <a:t> measure what students know and can do.</a:t>
            </a:r>
          </a:p>
          <a:p>
            <a:pPr marL="342900" marR="0" lvl="0" indent="-342900" algn="l" rtl="0">
              <a:lnSpc>
                <a:spcPct val="100000"/>
              </a:lnSpc>
              <a:spcBef>
                <a:spcPts val="320"/>
              </a:spcBef>
              <a:spcAft>
                <a:spcPts val="0"/>
              </a:spcAft>
              <a:buClr>
                <a:schemeClr val="dk1"/>
              </a:buClr>
              <a:buFont typeface="Arial"/>
              <a:buNone/>
            </a:pPr>
            <a:endParaRPr sz="1600" b="1" i="0" u="none" strike="noStrike" cap="none" dirty="0">
              <a:solidFill>
                <a:schemeClr val="dk1"/>
              </a:solidFill>
              <a:latin typeface="Franklin Gothic Book" pitchFamily="34" charset="0"/>
              <a:ea typeface="Source Sans Pro"/>
              <a:cs typeface="Source Sans Pro"/>
              <a:sym typeface="Source Sans Pro"/>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1630650" y="1074250"/>
            <a:ext cx="5882700" cy="2001900"/>
          </a:xfrm>
          <a:prstGeom prst="rect">
            <a:avLst/>
          </a:prstGeom>
          <a:solidFill>
            <a:schemeClr val="accent1"/>
          </a:solidFill>
        </p:spPr>
        <p:txBody>
          <a:bodyPr lIns="91425" tIns="91425" rIns="91425" bIns="91425" anchor="ctr" anchorCtr="0">
            <a:noAutofit/>
          </a:bodyPr>
          <a:lstStyle/>
          <a:p>
            <a:pPr lvl="0">
              <a:spcBef>
                <a:spcPts val="0"/>
              </a:spcBef>
              <a:buNone/>
            </a:pPr>
            <a:r>
              <a:rPr lang="en" dirty="0"/>
              <a:t>We’re off to the Olympics!</a:t>
            </a:r>
          </a:p>
        </p:txBody>
      </p:sp>
      <p:pic>
        <p:nvPicPr>
          <p:cNvPr id="105" name="Shape 105" descr="Image result for rio de janeiro olympics"/>
          <p:cNvPicPr preferRelativeResize="0"/>
          <p:nvPr/>
        </p:nvPicPr>
        <p:blipFill>
          <a:blip r:embed="rId3">
            <a:alphaModFix/>
          </a:blip>
          <a:stretch>
            <a:fillRect/>
          </a:stretch>
        </p:blipFill>
        <p:spPr>
          <a:xfrm>
            <a:off x="3368600" y="3273124"/>
            <a:ext cx="2648825" cy="2664874"/>
          </a:xfrm>
          <a:prstGeom prst="rect">
            <a:avLst/>
          </a:prstGeom>
          <a:noFill/>
          <a:ln>
            <a:noFill/>
          </a:ln>
        </p:spPr>
      </p:pic>
    </p:spTree>
    <p:extLst>
      <p:ext uri="{BB962C8B-B14F-4D97-AF65-F5344CB8AC3E}">
        <p14:creationId xmlns="" xmlns:p14="http://schemas.microsoft.com/office/powerpoint/2010/main" val="2946316130"/>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9" name="Content Placeholder 8"/>
          <p:cNvSpPr>
            <a:spLocks noGrp="1"/>
          </p:cNvSpPr>
          <p:nvPr>
            <p:ph idx="1"/>
          </p:nvPr>
        </p:nvSpPr>
        <p:spPr/>
        <p:txBody>
          <a:bodyPr/>
          <a:lstStyle/>
          <a:p>
            <a:pPr lvl="0">
              <a:spcBef>
                <a:spcPts val="0"/>
              </a:spcBef>
              <a:buNone/>
            </a:pPr>
            <a:r>
              <a:rPr lang="en" dirty="0" smtClean="0"/>
              <a:t>1.Kahoot.it</a:t>
            </a:r>
            <a:br>
              <a:rPr lang="en" dirty="0" smtClean="0"/>
            </a:br>
            <a:endParaRPr lang="en" dirty="0" smtClean="0"/>
          </a:p>
          <a:p>
            <a:pPr lvl="0">
              <a:spcBef>
                <a:spcPts val="0"/>
              </a:spcBef>
              <a:buNone/>
            </a:pPr>
            <a:r>
              <a:rPr lang="en" dirty="0" smtClean="0"/>
              <a:t>2. Type in game pin #</a:t>
            </a:r>
            <a:br>
              <a:rPr lang="en" dirty="0" smtClean="0"/>
            </a:br>
            <a:endParaRPr lang="en" dirty="0" smtClean="0"/>
          </a:p>
          <a:p>
            <a:pPr lvl="0">
              <a:spcBef>
                <a:spcPts val="0"/>
              </a:spcBef>
              <a:buNone/>
            </a:pPr>
            <a:r>
              <a:rPr lang="en" dirty="0" smtClean="0"/>
              <a:t>3. Type your first name and first letter of your last name</a:t>
            </a:r>
            <a:endParaRPr lang="en-US" dirty="0"/>
          </a:p>
        </p:txBody>
      </p:sp>
      <p:sp>
        <p:nvSpPr>
          <p:cNvPr id="8" name="Title 7"/>
          <p:cNvSpPr>
            <a:spLocks noGrp="1"/>
          </p:cNvSpPr>
          <p:nvPr>
            <p:ph type="title"/>
          </p:nvPr>
        </p:nvSpPr>
        <p:spPr>
          <a:solidFill>
            <a:schemeClr val="accent1"/>
          </a:solidFill>
        </p:spPr>
        <p:txBody>
          <a:bodyPr/>
          <a:lstStyle/>
          <a:p>
            <a:r>
              <a:rPr lang="en-US" dirty="0" smtClean="0"/>
              <a:t>What do we Know?</a:t>
            </a:r>
            <a:endParaRPr lang="en-US" dirty="0"/>
          </a:p>
        </p:txBody>
      </p:sp>
      <p:sp>
        <p:nvSpPr>
          <p:cNvPr id="111" name="Shape 111"/>
          <p:cNvSpPr txBox="1"/>
          <p:nvPr/>
        </p:nvSpPr>
        <p:spPr>
          <a:xfrm>
            <a:off x="838200" y="582400"/>
            <a:ext cx="7162800" cy="829800"/>
          </a:xfrm>
          <a:prstGeom prst="rect">
            <a:avLst/>
          </a:prstGeom>
          <a:noFill/>
          <a:ln>
            <a:noFill/>
          </a:ln>
        </p:spPr>
        <p:txBody>
          <a:bodyPr lIns="91425" tIns="91425" rIns="91425" bIns="91425" anchor="t" anchorCtr="0">
            <a:noAutofit/>
          </a:bodyPr>
          <a:lstStyle/>
          <a:p>
            <a:pPr lvl="0" algn="ctr">
              <a:spcBef>
                <a:spcPts val="0"/>
              </a:spcBef>
              <a:buNone/>
            </a:pPr>
            <a:endParaRPr lang="en" sz="4800" u="sng" dirty="0">
              <a:solidFill>
                <a:srgbClr val="F9AC08"/>
              </a:solidFill>
              <a:latin typeface="Shadows Into Light"/>
              <a:ea typeface="Shadows Into Light"/>
              <a:cs typeface="Shadows Into Light"/>
              <a:sym typeface="Shadows Into Light"/>
            </a:endParaRPr>
          </a:p>
        </p:txBody>
      </p:sp>
    </p:spTree>
    <p:extLst>
      <p:ext uri="{BB962C8B-B14F-4D97-AF65-F5344CB8AC3E}">
        <p14:creationId xmlns="" xmlns:p14="http://schemas.microsoft.com/office/powerpoint/2010/main" val="1707856845"/>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7" name="Shape 117"/>
          <p:cNvSpPr txBox="1">
            <a:spLocks noGrp="1"/>
          </p:cNvSpPr>
          <p:nvPr>
            <p:ph idx="1"/>
          </p:nvPr>
        </p:nvSpPr>
        <p:spPr>
          <a:prstGeom prst="rect">
            <a:avLst/>
          </a:prstGeom>
        </p:spPr>
        <p:txBody>
          <a:bodyPr lIns="91425" tIns="91425" rIns="91425" bIns="91425" anchor="t" anchorCtr="0">
            <a:noAutofit/>
          </a:bodyPr>
          <a:lstStyle/>
          <a:p>
            <a:pPr marL="457200" lvl="0" indent="-228600" rtl="0">
              <a:spcBef>
                <a:spcPts val="0"/>
              </a:spcBef>
            </a:pPr>
            <a:r>
              <a:rPr lang="en" dirty="0"/>
              <a:t>Describe places of interest in Rio De Janeiro. </a:t>
            </a:r>
          </a:p>
          <a:p>
            <a:pPr lvl="0" rtl="0">
              <a:spcBef>
                <a:spcPts val="0"/>
              </a:spcBef>
              <a:buNone/>
            </a:pPr>
            <a:endParaRPr dirty="0"/>
          </a:p>
          <a:p>
            <a:pPr marL="457200" lvl="0" indent="-228600" rtl="0">
              <a:spcBef>
                <a:spcPts val="0"/>
              </a:spcBef>
            </a:pPr>
            <a:r>
              <a:rPr lang="en" dirty="0"/>
              <a:t>Identify current political issues and how they are impacting the games. </a:t>
            </a:r>
          </a:p>
          <a:p>
            <a:pPr lvl="0" rtl="0">
              <a:spcBef>
                <a:spcPts val="0"/>
              </a:spcBef>
              <a:buNone/>
            </a:pPr>
            <a:endParaRPr dirty="0"/>
          </a:p>
          <a:p>
            <a:pPr marL="457200" lvl="0" indent="-228600" rtl="0">
              <a:spcBef>
                <a:spcPts val="0"/>
              </a:spcBef>
            </a:pPr>
            <a:r>
              <a:rPr lang="en" dirty="0"/>
              <a:t>Identify current headlines and how they are impacting people’s interest in the games. </a:t>
            </a:r>
          </a:p>
          <a:p>
            <a:pPr lvl="0" rtl="0">
              <a:spcBef>
                <a:spcPts val="0"/>
              </a:spcBef>
              <a:buNone/>
            </a:pPr>
            <a:endParaRPr dirty="0"/>
          </a:p>
          <a:p>
            <a:pPr lvl="0">
              <a:spcBef>
                <a:spcPts val="0"/>
              </a:spcBef>
              <a:buNone/>
            </a:pPr>
            <a:endParaRPr dirty="0"/>
          </a:p>
        </p:txBody>
      </p:sp>
      <p:sp>
        <p:nvSpPr>
          <p:cNvPr id="116" name="Shape 116"/>
          <p:cNvSpPr txBox="1">
            <a:spLocks noGrp="1"/>
          </p:cNvSpPr>
          <p:nvPr>
            <p:ph type="title"/>
          </p:nvPr>
        </p:nvSpPr>
        <p:spPr>
          <a:xfrm>
            <a:off x="609600" y="228600"/>
            <a:ext cx="8229600" cy="1143000"/>
          </a:xfrm>
          <a:prstGeom prst="rect">
            <a:avLst/>
          </a:prstGeom>
          <a:solidFill>
            <a:schemeClr val="accent1"/>
          </a:solidFill>
        </p:spPr>
        <p:txBody>
          <a:bodyPr lIns="91425" tIns="91425" rIns="91425" bIns="91425" anchor="b" anchorCtr="0">
            <a:noAutofit/>
          </a:bodyPr>
          <a:lstStyle/>
          <a:p>
            <a:pPr lvl="0">
              <a:spcBef>
                <a:spcPts val="0"/>
              </a:spcBef>
              <a:buNone/>
            </a:pPr>
            <a:r>
              <a:rPr lang="en" sz="4800" dirty="0"/>
              <a:t>Objectives</a:t>
            </a:r>
          </a:p>
        </p:txBody>
      </p:sp>
    </p:spTree>
    <p:extLst>
      <p:ext uri="{BB962C8B-B14F-4D97-AF65-F5344CB8AC3E}">
        <p14:creationId xmlns="" xmlns:p14="http://schemas.microsoft.com/office/powerpoint/2010/main" val="1126152172"/>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alpha val="88000"/>
          </a:schemeClr>
        </a:solidFill>
        <a:effectLst/>
      </p:bgPr>
    </p:bg>
    <p:spTree>
      <p:nvGrpSpPr>
        <p:cNvPr id="1" name="Shape 121"/>
        <p:cNvGrpSpPr/>
        <p:nvPr/>
      </p:nvGrpSpPr>
      <p:grpSpPr>
        <a:xfrm>
          <a:off x="0" y="0"/>
          <a:ext cx="0" cy="0"/>
          <a:chOff x="0" y="0"/>
          <a:chExt cx="0" cy="0"/>
        </a:xfrm>
      </p:grpSpPr>
      <p:sp>
        <p:nvSpPr>
          <p:cNvPr id="122" name="Shape 122"/>
          <p:cNvSpPr txBox="1">
            <a:spLocks noGrp="1"/>
          </p:cNvSpPr>
          <p:nvPr>
            <p:ph type="title"/>
          </p:nvPr>
        </p:nvSpPr>
        <p:spPr>
          <a:prstGeom prst="rect">
            <a:avLst/>
          </a:prstGeom>
        </p:spPr>
        <p:txBody>
          <a:bodyPr lIns="91425" tIns="91425" rIns="91425" bIns="91425" anchor="ctr" anchorCtr="0">
            <a:noAutofit/>
          </a:bodyPr>
          <a:lstStyle/>
          <a:p>
            <a:pPr lvl="0" rtl="0">
              <a:spcBef>
                <a:spcPts val="0"/>
              </a:spcBef>
              <a:buNone/>
            </a:pPr>
            <a:r>
              <a:rPr lang="en" sz="30000">
                <a:latin typeface="+mn-lt"/>
              </a:rPr>
              <a:t>Z</a:t>
            </a:r>
          </a:p>
        </p:txBody>
      </p:sp>
      <p:sp>
        <p:nvSpPr>
          <p:cNvPr id="124" name="Shape 124"/>
          <p:cNvSpPr txBox="1"/>
          <p:nvPr/>
        </p:nvSpPr>
        <p:spPr>
          <a:xfrm>
            <a:off x="71800" y="123600"/>
            <a:ext cx="2648950" cy="946500"/>
          </a:xfrm>
          <a:prstGeom prst="rect">
            <a:avLst/>
          </a:prstGeom>
          <a:noFill/>
          <a:ln>
            <a:noFill/>
          </a:ln>
        </p:spPr>
        <p:txBody>
          <a:bodyPr lIns="91425" tIns="91425" rIns="91425" bIns="91425" anchor="t" anchorCtr="0">
            <a:noAutofit/>
          </a:bodyPr>
          <a:lstStyle/>
          <a:p>
            <a:pPr lvl="0" rtl="0">
              <a:spcBef>
                <a:spcPts val="0"/>
              </a:spcBef>
              <a:buNone/>
            </a:pPr>
            <a:r>
              <a:rPr lang="en" sz="4800" b="1" u="sng" dirty="0">
                <a:latin typeface="+mn-lt"/>
                <a:ea typeface="Amatic SC"/>
                <a:cs typeface="Amatic SC"/>
                <a:sym typeface="Amatic SC"/>
              </a:rPr>
              <a:t>Z Chart</a:t>
            </a:r>
          </a:p>
        </p:txBody>
      </p:sp>
      <p:sp>
        <p:nvSpPr>
          <p:cNvPr id="125" name="Shape 125"/>
          <p:cNvSpPr txBox="1"/>
          <p:nvPr/>
        </p:nvSpPr>
        <p:spPr>
          <a:xfrm>
            <a:off x="71800" y="1687625"/>
            <a:ext cx="2826300" cy="3264900"/>
          </a:xfrm>
          <a:prstGeom prst="rect">
            <a:avLst/>
          </a:prstGeom>
          <a:noFill/>
          <a:ln>
            <a:noFill/>
          </a:ln>
        </p:spPr>
        <p:txBody>
          <a:bodyPr lIns="91425" tIns="91425" rIns="91425" bIns="91425" anchor="t" anchorCtr="0">
            <a:noAutofit/>
          </a:bodyPr>
          <a:lstStyle/>
          <a:p>
            <a:pPr lvl="0" rtl="0">
              <a:spcBef>
                <a:spcPts val="0"/>
              </a:spcBef>
              <a:buNone/>
            </a:pPr>
            <a:r>
              <a:rPr lang="en" sz="2800" b="1" dirty="0">
                <a:latin typeface="+mn-lt"/>
                <a:ea typeface="Amatic SC"/>
                <a:cs typeface="Amatic SC"/>
                <a:sym typeface="Amatic SC"/>
              </a:rPr>
              <a:t>Three important ideas </a:t>
            </a:r>
            <a:r>
              <a:rPr lang="en" sz="2800" b="1" dirty="0" smtClean="0">
                <a:latin typeface="+mn-lt"/>
                <a:ea typeface="Amatic SC"/>
                <a:cs typeface="Amatic SC"/>
                <a:sym typeface="Amatic SC"/>
              </a:rPr>
              <a:t>associated </a:t>
            </a:r>
            <a:r>
              <a:rPr lang="en" sz="2800" b="1" dirty="0">
                <a:latin typeface="+mn-lt"/>
                <a:ea typeface="Amatic SC"/>
                <a:cs typeface="Amatic SC"/>
                <a:sym typeface="Amatic SC"/>
              </a:rPr>
              <a:t>with  your topic</a:t>
            </a:r>
          </a:p>
          <a:p>
            <a:pPr lvl="0" rtl="0">
              <a:spcBef>
                <a:spcPts val="0"/>
              </a:spcBef>
              <a:buNone/>
            </a:pPr>
            <a:r>
              <a:rPr lang="en" sz="2800" b="1" dirty="0">
                <a:latin typeface="+mn-lt"/>
                <a:ea typeface="Amatic SC"/>
                <a:cs typeface="Amatic SC"/>
                <a:sym typeface="Amatic SC"/>
              </a:rPr>
              <a:t>1.</a:t>
            </a:r>
          </a:p>
          <a:p>
            <a:pPr lvl="0" rtl="0">
              <a:spcBef>
                <a:spcPts val="0"/>
              </a:spcBef>
              <a:buNone/>
            </a:pPr>
            <a:r>
              <a:rPr lang="en" sz="2800" b="1" dirty="0">
                <a:latin typeface="+mn-lt"/>
                <a:ea typeface="Amatic SC"/>
                <a:cs typeface="Amatic SC"/>
                <a:sym typeface="Amatic SC"/>
              </a:rPr>
              <a:t>2.</a:t>
            </a:r>
          </a:p>
          <a:p>
            <a:pPr lvl="0" rtl="0">
              <a:spcBef>
                <a:spcPts val="0"/>
              </a:spcBef>
              <a:buNone/>
            </a:pPr>
            <a:r>
              <a:rPr lang="en" sz="2800" b="1" dirty="0">
                <a:latin typeface="+mn-lt"/>
                <a:ea typeface="Amatic SC"/>
                <a:cs typeface="Amatic SC"/>
                <a:sym typeface="Amatic SC"/>
              </a:rPr>
              <a:t>3.</a:t>
            </a:r>
          </a:p>
        </p:txBody>
      </p:sp>
      <p:cxnSp>
        <p:nvCxnSpPr>
          <p:cNvPr id="126" name="Shape 126"/>
          <p:cNvCxnSpPr/>
          <p:nvPr/>
        </p:nvCxnSpPr>
        <p:spPr>
          <a:xfrm rot="10800000" flipH="1">
            <a:off x="1543950" y="3454025"/>
            <a:ext cx="2797500" cy="40800"/>
          </a:xfrm>
          <a:prstGeom prst="straightConnector1">
            <a:avLst/>
          </a:prstGeom>
          <a:noFill/>
          <a:ln w="9525" cap="flat" cmpd="sng">
            <a:solidFill>
              <a:schemeClr val="dk2"/>
            </a:solidFill>
            <a:prstDash val="solid"/>
            <a:round/>
            <a:headEnd type="none" w="lg" len="lg"/>
            <a:tailEnd type="triangle" w="lg" len="lg"/>
          </a:ln>
        </p:spPr>
      </p:cxnSp>
      <p:sp>
        <p:nvSpPr>
          <p:cNvPr id="127" name="Shape 127"/>
          <p:cNvSpPr txBox="1"/>
          <p:nvPr/>
        </p:nvSpPr>
        <p:spPr>
          <a:xfrm>
            <a:off x="6381950" y="2362200"/>
            <a:ext cx="2762050" cy="1744101"/>
          </a:xfrm>
          <a:prstGeom prst="rect">
            <a:avLst/>
          </a:prstGeom>
          <a:noFill/>
          <a:ln>
            <a:noFill/>
          </a:ln>
        </p:spPr>
        <p:txBody>
          <a:bodyPr lIns="91425" tIns="91425" rIns="91425" bIns="91425" anchor="t" anchorCtr="0">
            <a:noAutofit/>
          </a:bodyPr>
          <a:lstStyle/>
          <a:p>
            <a:pPr lvl="0" rtl="0">
              <a:spcBef>
                <a:spcPts val="0"/>
              </a:spcBef>
              <a:buNone/>
            </a:pPr>
            <a:r>
              <a:rPr lang="en" sz="2400" b="1" dirty="0">
                <a:latin typeface="+mn-lt"/>
                <a:ea typeface="Amatic SC"/>
                <a:cs typeface="Amatic SC"/>
                <a:sym typeface="Amatic SC"/>
              </a:rPr>
              <a:t>Picture representation(s) of your </a:t>
            </a:r>
            <a:r>
              <a:rPr lang="en" sz="2400" b="1" dirty="0" smtClean="0">
                <a:latin typeface="+mn-lt"/>
                <a:ea typeface="Amatic SC"/>
                <a:cs typeface="Amatic SC"/>
                <a:sym typeface="Amatic SC"/>
              </a:rPr>
              <a:t>topic</a:t>
            </a:r>
            <a:endParaRPr lang="en" sz="2400" b="1" dirty="0">
              <a:latin typeface="+mn-lt"/>
              <a:ea typeface="Amatic SC"/>
              <a:cs typeface="Amatic SC"/>
              <a:sym typeface="Amatic SC"/>
            </a:endParaRPr>
          </a:p>
        </p:txBody>
      </p:sp>
      <p:cxnSp>
        <p:nvCxnSpPr>
          <p:cNvPr id="128" name="Shape 128"/>
          <p:cNvCxnSpPr/>
          <p:nvPr/>
        </p:nvCxnSpPr>
        <p:spPr>
          <a:xfrm rot="10800000">
            <a:off x="5264000" y="3320075"/>
            <a:ext cx="1218300" cy="0"/>
          </a:xfrm>
          <a:prstGeom prst="straightConnector1">
            <a:avLst/>
          </a:prstGeom>
          <a:noFill/>
          <a:ln w="9525" cap="flat" cmpd="sng">
            <a:solidFill>
              <a:schemeClr val="dk2"/>
            </a:solidFill>
            <a:prstDash val="solid"/>
            <a:round/>
            <a:headEnd type="none" w="lg" len="lg"/>
            <a:tailEnd type="triangle" w="lg" len="lg"/>
          </a:ln>
        </p:spPr>
      </p:cxnSp>
      <p:sp>
        <p:nvSpPr>
          <p:cNvPr id="129" name="Shape 129"/>
          <p:cNvSpPr txBox="1"/>
          <p:nvPr/>
        </p:nvSpPr>
        <p:spPr>
          <a:xfrm>
            <a:off x="6381950" y="322200"/>
            <a:ext cx="2732700" cy="946500"/>
          </a:xfrm>
          <a:prstGeom prst="rect">
            <a:avLst/>
          </a:prstGeom>
          <a:noFill/>
          <a:ln>
            <a:noFill/>
          </a:ln>
        </p:spPr>
        <p:txBody>
          <a:bodyPr lIns="91425" tIns="91425" rIns="91425" bIns="91425" anchor="t" anchorCtr="0">
            <a:noAutofit/>
          </a:bodyPr>
          <a:lstStyle/>
          <a:p>
            <a:pPr lvl="0" rtl="0">
              <a:spcBef>
                <a:spcPts val="0"/>
              </a:spcBef>
              <a:buNone/>
            </a:pPr>
            <a:r>
              <a:rPr lang="en" sz="2800" b="1" dirty="0">
                <a:latin typeface="+mn-lt"/>
                <a:ea typeface="Amatic SC"/>
                <a:cs typeface="Amatic SC"/>
                <a:sym typeface="Amatic SC"/>
              </a:rPr>
              <a:t>The “gist” of your topic</a:t>
            </a:r>
          </a:p>
        </p:txBody>
      </p:sp>
      <p:cxnSp>
        <p:nvCxnSpPr>
          <p:cNvPr id="130" name="Shape 130"/>
          <p:cNvCxnSpPr/>
          <p:nvPr/>
        </p:nvCxnSpPr>
        <p:spPr>
          <a:xfrm flipH="1">
            <a:off x="5893500" y="1194150"/>
            <a:ext cx="354900" cy="252300"/>
          </a:xfrm>
          <a:prstGeom prst="straightConnector1">
            <a:avLst/>
          </a:prstGeom>
          <a:noFill/>
          <a:ln w="9525" cap="flat" cmpd="sng">
            <a:solidFill>
              <a:schemeClr val="dk2"/>
            </a:solidFill>
            <a:prstDash val="solid"/>
            <a:round/>
            <a:headEnd type="none" w="lg" len="lg"/>
            <a:tailEnd type="triangle" w="lg" len="lg"/>
          </a:ln>
        </p:spPr>
      </p:cxnSp>
      <p:sp>
        <p:nvSpPr>
          <p:cNvPr id="131" name="Shape 131"/>
          <p:cNvSpPr txBox="1"/>
          <p:nvPr/>
        </p:nvSpPr>
        <p:spPr>
          <a:xfrm>
            <a:off x="1750725" y="6084995"/>
            <a:ext cx="5678100" cy="583500"/>
          </a:xfrm>
          <a:prstGeom prst="rect">
            <a:avLst/>
          </a:prstGeom>
          <a:noFill/>
          <a:ln>
            <a:noFill/>
          </a:ln>
        </p:spPr>
        <p:txBody>
          <a:bodyPr lIns="91425" tIns="91425" rIns="91425" bIns="91425" anchor="t" anchorCtr="0">
            <a:noAutofit/>
          </a:bodyPr>
          <a:lstStyle/>
          <a:p>
            <a:pPr lvl="0" algn="ctr" rtl="0">
              <a:spcBef>
                <a:spcPts val="0"/>
              </a:spcBef>
              <a:buNone/>
            </a:pPr>
            <a:r>
              <a:rPr lang="en" sz="3000" b="1" dirty="0">
                <a:latin typeface="+mn-lt"/>
                <a:ea typeface="Amatic SC"/>
                <a:cs typeface="Amatic SC"/>
                <a:sym typeface="Amatic SC"/>
              </a:rPr>
              <a:t>Why is this important?</a:t>
            </a:r>
            <a:r>
              <a:rPr lang="en" sz="3000" dirty="0">
                <a:latin typeface="+mn-lt"/>
                <a:ea typeface="Amatic SC"/>
                <a:cs typeface="Amatic SC"/>
                <a:sym typeface="Amatic SC"/>
              </a:rPr>
              <a:t> </a:t>
            </a:r>
          </a:p>
        </p:txBody>
      </p:sp>
      <p:cxnSp>
        <p:nvCxnSpPr>
          <p:cNvPr id="132" name="Shape 132"/>
          <p:cNvCxnSpPr>
            <a:stCxn id="131" idx="0"/>
          </p:cNvCxnSpPr>
          <p:nvPr/>
        </p:nvCxnSpPr>
        <p:spPr>
          <a:xfrm rot="10800000">
            <a:off x="4577775" y="5517095"/>
            <a:ext cx="12000" cy="567900"/>
          </a:xfrm>
          <a:prstGeom prst="straightConnector1">
            <a:avLst/>
          </a:prstGeom>
          <a:noFill/>
          <a:ln w="9525" cap="flat" cmpd="sng">
            <a:solidFill>
              <a:schemeClr val="dk2"/>
            </a:solidFill>
            <a:prstDash val="solid"/>
            <a:round/>
            <a:headEnd type="none" w="lg" len="lg"/>
            <a:tailEnd type="triangle" w="lg" len="lg"/>
          </a:ln>
        </p:spPr>
      </p:cxnSp>
      <p:sp>
        <p:nvSpPr>
          <p:cNvPr id="133" name="Shape 133"/>
          <p:cNvSpPr txBox="1"/>
          <p:nvPr/>
        </p:nvSpPr>
        <p:spPr>
          <a:xfrm>
            <a:off x="3682150" y="322200"/>
            <a:ext cx="1333500" cy="444900"/>
          </a:xfrm>
          <a:prstGeom prst="rect">
            <a:avLst/>
          </a:prstGeom>
          <a:noFill/>
          <a:ln>
            <a:noFill/>
          </a:ln>
        </p:spPr>
        <p:txBody>
          <a:bodyPr lIns="91425" tIns="91425" rIns="91425" bIns="91425" anchor="t" anchorCtr="0">
            <a:noAutofit/>
          </a:bodyPr>
          <a:lstStyle/>
          <a:p>
            <a:pPr lvl="0" rtl="0">
              <a:spcBef>
                <a:spcPts val="0"/>
              </a:spcBef>
              <a:buNone/>
            </a:pPr>
            <a:r>
              <a:rPr lang="en" sz="2800" b="1" dirty="0">
                <a:latin typeface="+mn-lt"/>
                <a:ea typeface="Amatic SC"/>
                <a:cs typeface="Amatic SC"/>
                <a:sym typeface="Amatic SC"/>
              </a:rPr>
              <a:t>Title</a:t>
            </a:r>
          </a:p>
        </p:txBody>
      </p:sp>
      <p:cxnSp>
        <p:nvCxnSpPr>
          <p:cNvPr id="134" name="Shape 134"/>
          <p:cNvCxnSpPr>
            <a:stCxn id="133" idx="2"/>
          </p:cNvCxnSpPr>
          <p:nvPr/>
        </p:nvCxnSpPr>
        <p:spPr>
          <a:xfrm flipH="1">
            <a:off x="4303600" y="767100"/>
            <a:ext cx="45300" cy="322500"/>
          </a:xfrm>
          <a:prstGeom prst="straightConnector1">
            <a:avLst/>
          </a:prstGeom>
          <a:noFill/>
          <a:ln w="9525" cap="flat" cmpd="sng">
            <a:solidFill>
              <a:schemeClr val="dk2"/>
            </a:solidFill>
            <a:prstDash val="solid"/>
            <a:round/>
            <a:headEnd type="none" w="lg" len="lg"/>
            <a:tailEnd type="triangle" w="lg" len="lg"/>
          </a:ln>
        </p:spPr>
      </p:cxnSp>
      <p:pic>
        <p:nvPicPr>
          <p:cNvPr id="135" name="Shape 135" descr="Olympic Rings On White Free Stock Photo HD - Public Domain Pictures"/>
          <p:cNvPicPr preferRelativeResize="0"/>
          <p:nvPr/>
        </p:nvPicPr>
        <p:blipFill>
          <a:blip r:embed="rId3">
            <a:alphaModFix/>
          </a:blip>
          <a:stretch>
            <a:fillRect/>
          </a:stretch>
        </p:blipFill>
        <p:spPr>
          <a:xfrm>
            <a:off x="6858000" y="4257803"/>
            <a:ext cx="1967349" cy="1389443"/>
          </a:xfrm>
          <a:prstGeom prst="rect">
            <a:avLst/>
          </a:prstGeom>
          <a:noFill/>
          <a:ln>
            <a:noFill/>
          </a:ln>
        </p:spPr>
      </p:pic>
    </p:spTree>
    <p:extLst>
      <p:ext uri="{BB962C8B-B14F-4D97-AF65-F5344CB8AC3E}">
        <p14:creationId xmlns="" xmlns:p14="http://schemas.microsoft.com/office/powerpoint/2010/main" val="855954938"/>
      </p:ext>
    </p:extLst>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prstGeom prst="rect">
            <a:avLst/>
          </a:prstGeom>
          <a:solidFill>
            <a:schemeClr val="accent1"/>
          </a:solidFill>
        </p:spPr>
        <p:txBody>
          <a:bodyPr lIns="91425" tIns="91425" rIns="91425" bIns="91425" anchor="b" anchorCtr="0">
            <a:noAutofit/>
          </a:bodyPr>
          <a:lstStyle/>
          <a:p>
            <a:pPr lvl="0" rtl="0">
              <a:spcBef>
                <a:spcPts val="0"/>
              </a:spcBef>
              <a:buNone/>
            </a:pPr>
            <a:r>
              <a:rPr lang="en" sz="3600" dirty="0" smtClean="0"/>
              <a:t>With Your Group...</a:t>
            </a:r>
            <a:endParaRPr lang="en" sz="3600" dirty="0"/>
          </a:p>
        </p:txBody>
      </p:sp>
      <p:sp>
        <p:nvSpPr>
          <p:cNvPr id="8" name="TextBox 7"/>
          <p:cNvSpPr txBox="1"/>
          <p:nvPr/>
        </p:nvSpPr>
        <p:spPr>
          <a:xfrm>
            <a:off x="762000" y="1379577"/>
            <a:ext cx="8610600" cy="5478423"/>
          </a:xfrm>
          <a:prstGeom prst="rect">
            <a:avLst/>
          </a:prstGeom>
          <a:noFill/>
        </p:spPr>
        <p:txBody>
          <a:bodyPr wrap="square" rtlCol="0">
            <a:spAutoFit/>
          </a:bodyPr>
          <a:lstStyle/>
          <a:p>
            <a:pPr marL="457200" lvl="0" indent="-609600">
              <a:lnSpc>
                <a:spcPct val="200000"/>
              </a:lnSpc>
              <a:buClr>
                <a:schemeClr val="dk2"/>
              </a:buClr>
              <a:buSzPct val="100000"/>
              <a:buAutoNum type="arabicPeriod"/>
            </a:pPr>
            <a:r>
              <a:rPr lang="en" sz="2400" b="1" dirty="0" smtClean="0">
                <a:solidFill>
                  <a:schemeClr val="dk2"/>
                </a:solidFill>
                <a:latin typeface="+mn-lt"/>
              </a:rPr>
              <a:t>Research</a:t>
            </a:r>
          </a:p>
          <a:p>
            <a:pPr marL="457200" lvl="0" indent="-609600">
              <a:lnSpc>
                <a:spcPct val="200000"/>
              </a:lnSpc>
              <a:buClr>
                <a:schemeClr val="dk2"/>
              </a:buClr>
              <a:buSzPct val="100000"/>
              <a:buAutoNum type="arabicPeriod"/>
            </a:pPr>
            <a:r>
              <a:rPr lang="en" sz="2400" b="1" dirty="0" smtClean="0">
                <a:solidFill>
                  <a:schemeClr val="dk2"/>
                </a:solidFill>
                <a:latin typeface="+mn-lt"/>
              </a:rPr>
              <a:t>Complete “Z” Chart</a:t>
            </a:r>
          </a:p>
          <a:p>
            <a:pPr marL="457200" indent="-609600">
              <a:lnSpc>
                <a:spcPct val="200000"/>
              </a:lnSpc>
              <a:buClr>
                <a:schemeClr val="dk2"/>
              </a:buClr>
              <a:buSzPct val="100000"/>
              <a:buFontTx/>
              <a:buAutoNum type="arabicPeriod"/>
            </a:pPr>
            <a:r>
              <a:rPr lang="en" sz="2400" b="1" dirty="0" smtClean="0">
                <a:solidFill>
                  <a:schemeClr val="dk2"/>
                </a:solidFill>
                <a:latin typeface="+mn-lt"/>
                <a:ea typeface="Shadows Into Light"/>
                <a:cs typeface="Shadows Into Light"/>
                <a:sym typeface="Shadows Into Light"/>
              </a:rPr>
              <a:t>Plan Presentation</a:t>
            </a:r>
          </a:p>
          <a:p>
            <a:pPr marL="457200" indent="-609600">
              <a:lnSpc>
                <a:spcPct val="200000"/>
              </a:lnSpc>
              <a:buClr>
                <a:schemeClr val="dk2"/>
              </a:buClr>
              <a:buSzPct val="100000"/>
              <a:buFontTx/>
              <a:buAutoNum type="arabicPeriod"/>
            </a:pPr>
            <a:r>
              <a:rPr lang="en" sz="2400" b="1" dirty="0" smtClean="0">
                <a:solidFill>
                  <a:srgbClr val="FFD966"/>
                </a:solidFill>
                <a:latin typeface="+mn-lt"/>
              </a:rPr>
              <a:t> </a:t>
            </a:r>
            <a:r>
              <a:rPr lang="en" sz="2400" b="1" dirty="0" smtClean="0">
                <a:solidFill>
                  <a:schemeClr val="dk2"/>
                </a:solidFill>
                <a:latin typeface="+mn-lt"/>
                <a:ea typeface="Shadows Into Light"/>
                <a:cs typeface="Shadows Into Light"/>
                <a:sym typeface="Shadows Into Light"/>
              </a:rPr>
              <a:t>Practice and Critique</a:t>
            </a:r>
          </a:p>
          <a:p>
            <a:pPr marL="457200" lvl="0" indent="-609600">
              <a:lnSpc>
                <a:spcPct val="200000"/>
              </a:lnSpc>
              <a:buClr>
                <a:schemeClr val="dk2"/>
              </a:buClr>
              <a:buSzPct val="100000"/>
              <a:buFontTx/>
              <a:buAutoNum type="arabicPeriod"/>
            </a:pPr>
            <a:r>
              <a:rPr lang="en" sz="2400" b="1" dirty="0" smtClean="0">
                <a:solidFill>
                  <a:schemeClr val="dk2"/>
                </a:solidFill>
                <a:latin typeface="+mn-lt"/>
                <a:ea typeface="Shadows Into Light"/>
                <a:cs typeface="Shadows Into Light"/>
                <a:sym typeface="Shadows Into Light"/>
              </a:rPr>
              <a:t>Refine</a:t>
            </a:r>
          </a:p>
          <a:p>
            <a:pPr marL="457200" indent="-609600">
              <a:lnSpc>
                <a:spcPct val="200000"/>
              </a:lnSpc>
              <a:buClr>
                <a:schemeClr val="dk2"/>
              </a:buClr>
              <a:buSzPct val="100000"/>
              <a:buFontTx/>
              <a:buAutoNum type="arabicPeriod"/>
            </a:pPr>
            <a:endParaRPr lang="en" sz="2400" b="1" dirty="0" smtClean="0">
              <a:solidFill>
                <a:schemeClr val="dk2"/>
              </a:solidFill>
              <a:latin typeface="Shadows Into Light"/>
              <a:ea typeface="Shadows Into Light"/>
              <a:cs typeface="Shadows Into Light"/>
              <a:sym typeface="Shadows Into Light"/>
            </a:endParaRPr>
          </a:p>
          <a:p>
            <a:pPr marL="457200" lvl="0" indent="-609600">
              <a:lnSpc>
                <a:spcPct val="200000"/>
              </a:lnSpc>
              <a:buClr>
                <a:schemeClr val="dk2"/>
              </a:buClr>
              <a:buSzPct val="100000"/>
              <a:buAutoNum type="arabicPeriod"/>
            </a:pPr>
            <a:endParaRPr lang="en" sz="2400" b="1" dirty="0" smtClean="0">
              <a:solidFill>
                <a:schemeClr val="dk2"/>
              </a:solidFill>
            </a:endParaRPr>
          </a:p>
          <a:p>
            <a:pPr marL="457200" lvl="0" indent="-609600">
              <a:buClr>
                <a:schemeClr val="dk2"/>
              </a:buClr>
              <a:buSzPct val="100000"/>
              <a:buAutoNum type="arabicPeriod"/>
            </a:pPr>
            <a:endParaRPr lang="en" b="1" dirty="0">
              <a:solidFill>
                <a:schemeClr val="dk2"/>
              </a:solidFill>
            </a:endParaRPr>
          </a:p>
        </p:txBody>
      </p:sp>
    </p:spTree>
    <p:extLst>
      <p:ext uri="{BB962C8B-B14F-4D97-AF65-F5344CB8AC3E}">
        <p14:creationId xmlns="" xmlns:p14="http://schemas.microsoft.com/office/powerpoint/2010/main" val="2490247818"/>
      </p:ext>
    </p:extLst>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Shape 151"/>
          <p:cNvSpPr txBox="1">
            <a:spLocks noGrp="1"/>
          </p:cNvSpPr>
          <p:nvPr>
            <p:ph idx="1"/>
          </p:nvPr>
        </p:nvSpPr>
        <p:spPr>
          <a:prstGeom prst="rect">
            <a:avLst/>
          </a:prstGeom>
        </p:spPr>
        <p:txBody>
          <a:bodyPr lIns="91425" tIns="91425" rIns="91425" bIns="91425" anchor="t" anchorCtr="0">
            <a:noAutofit/>
          </a:bodyPr>
          <a:lstStyle/>
          <a:p>
            <a:pPr lvl="0">
              <a:spcBef>
                <a:spcPts val="0"/>
              </a:spcBef>
              <a:buNone/>
            </a:pPr>
            <a:r>
              <a:rPr lang="en"/>
              <a:t>   </a:t>
            </a:r>
          </a:p>
        </p:txBody>
      </p:sp>
      <p:sp>
        <p:nvSpPr>
          <p:cNvPr id="150" name="Shape 150"/>
          <p:cNvSpPr txBox="1">
            <a:spLocks noGrp="1"/>
          </p:cNvSpPr>
          <p:nvPr>
            <p:ph type="title"/>
          </p:nvPr>
        </p:nvSpPr>
        <p:spPr>
          <a:prstGeom prst="rect">
            <a:avLst/>
          </a:prstGeom>
          <a:solidFill>
            <a:schemeClr val="accent1"/>
          </a:solidFill>
        </p:spPr>
        <p:txBody>
          <a:bodyPr lIns="91425" tIns="91425" rIns="91425" bIns="91425" anchor="b" anchorCtr="0">
            <a:noAutofit/>
          </a:bodyPr>
          <a:lstStyle/>
          <a:p>
            <a:pPr lvl="0">
              <a:spcBef>
                <a:spcPts val="0"/>
              </a:spcBef>
              <a:buNone/>
            </a:pPr>
            <a:r>
              <a:rPr lang="en" dirty="0"/>
              <a:t>Graphic Organizer </a:t>
            </a:r>
          </a:p>
        </p:txBody>
      </p:sp>
      <p:pic>
        <p:nvPicPr>
          <p:cNvPr id="152" name="Shape 152" descr="Olympic Rings On White Free Stock Photo HD - Public Domain Pictures"/>
          <p:cNvPicPr preferRelativeResize="0"/>
          <p:nvPr/>
        </p:nvPicPr>
        <p:blipFill>
          <a:blip r:embed="rId3">
            <a:alphaModFix/>
          </a:blip>
          <a:stretch>
            <a:fillRect/>
          </a:stretch>
        </p:blipFill>
        <p:spPr>
          <a:xfrm>
            <a:off x="1371600" y="2209800"/>
            <a:ext cx="6691800" cy="4355724"/>
          </a:xfrm>
          <a:prstGeom prst="rect">
            <a:avLst/>
          </a:prstGeom>
          <a:noFill/>
          <a:ln>
            <a:noFill/>
          </a:ln>
        </p:spPr>
      </p:pic>
      <p:sp>
        <p:nvSpPr>
          <p:cNvPr id="153" name="Shape 153"/>
          <p:cNvSpPr txBox="1"/>
          <p:nvPr/>
        </p:nvSpPr>
        <p:spPr>
          <a:xfrm>
            <a:off x="1905000" y="2590800"/>
            <a:ext cx="1125000" cy="359100"/>
          </a:xfrm>
          <a:prstGeom prst="rect">
            <a:avLst/>
          </a:prstGeom>
          <a:noFill/>
          <a:ln>
            <a:noFill/>
          </a:ln>
        </p:spPr>
        <p:txBody>
          <a:bodyPr lIns="91425" tIns="91425" rIns="91425" bIns="91425" anchor="t" anchorCtr="0">
            <a:noAutofit/>
          </a:bodyPr>
          <a:lstStyle/>
          <a:p>
            <a:pPr lvl="0">
              <a:spcBef>
                <a:spcPts val="0"/>
              </a:spcBef>
              <a:buNone/>
            </a:pPr>
            <a:r>
              <a:rPr lang="en" dirty="0">
                <a:latin typeface="Franklin Gothic Book" pitchFamily="34" charset="0"/>
                <a:ea typeface="Varela Round"/>
                <a:cs typeface="Varela Round"/>
                <a:sym typeface="Varela Round"/>
              </a:rPr>
              <a:t>Geography</a:t>
            </a:r>
          </a:p>
        </p:txBody>
      </p:sp>
      <p:sp>
        <p:nvSpPr>
          <p:cNvPr id="154" name="Shape 154"/>
          <p:cNvSpPr txBox="1"/>
          <p:nvPr/>
        </p:nvSpPr>
        <p:spPr>
          <a:xfrm>
            <a:off x="4267200" y="2590800"/>
            <a:ext cx="885600" cy="359100"/>
          </a:xfrm>
          <a:prstGeom prst="rect">
            <a:avLst/>
          </a:prstGeom>
          <a:noFill/>
          <a:ln>
            <a:noFill/>
          </a:ln>
        </p:spPr>
        <p:txBody>
          <a:bodyPr lIns="91425" tIns="91425" rIns="91425" bIns="91425" anchor="t" anchorCtr="0">
            <a:noAutofit/>
          </a:bodyPr>
          <a:lstStyle/>
          <a:p>
            <a:pPr lvl="0">
              <a:spcBef>
                <a:spcPts val="0"/>
              </a:spcBef>
              <a:buNone/>
            </a:pPr>
            <a:r>
              <a:rPr lang="en" dirty="0">
                <a:latin typeface="Franklin Gothic Book" pitchFamily="34" charset="0"/>
                <a:ea typeface="Varela Round"/>
                <a:cs typeface="Varela Round"/>
                <a:sym typeface="Varela Round"/>
              </a:rPr>
              <a:t>Politics</a:t>
            </a:r>
          </a:p>
        </p:txBody>
      </p:sp>
      <p:sp>
        <p:nvSpPr>
          <p:cNvPr id="155" name="Shape 155"/>
          <p:cNvSpPr txBox="1"/>
          <p:nvPr/>
        </p:nvSpPr>
        <p:spPr>
          <a:xfrm>
            <a:off x="6248400" y="2590800"/>
            <a:ext cx="1125000" cy="275400"/>
          </a:xfrm>
          <a:prstGeom prst="rect">
            <a:avLst/>
          </a:prstGeom>
          <a:noFill/>
          <a:ln>
            <a:noFill/>
          </a:ln>
        </p:spPr>
        <p:txBody>
          <a:bodyPr lIns="91425" tIns="91425" rIns="91425" bIns="91425" anchor="t" anchorCtr="0">
            <a:noAutofit/>
          </a:bodyPr>
          <a:lstStyle/>
          <a:p>
            <a:pPr lvl="0">
              <a:spcBef>
                <a:spcPts val="0"/>
              </a:spcBef>
              <a:buNone/>
            </a:pPr>
            <a:r>
              <a:rPr lang="en" dirty="0">
                <a:latin typeface="Franklin Gothic Book" pitchFamily="34" charset="0"/>
                <a:ea typeface="Varela Round"/>
                <a:cs typeface="Varela Round"/>
                <a:sym typeface="Varela Round"/>
              </a:rPr>
              <a:t>Headlines</a:t>
            </a:r>
          </a:p>
        </p:txBody>
      </p:sp>
      <p:sp>
        <p:nvSpPr>
          <p:cNvPr id="156" name="Shape 156"/>
          <p:cNvSpPr txBox="1"/>
          <p:nvPr/>
        </p:nvSpPr>
        <p:spPr>
          <a:xfrm>
            <a:off x="3124200" y="4572000"/>
            <a:ext cx="1184700" cy="275400"/>
          </a:xfrm>
          <a:prstGeom prst="rect">
            <a:avLst/>
          </a:prstGeom>
          <a:noFill/>
          <a:ln>
            <a:noFill/>
          </a:ln>
        </p:spPr>
        <p:txBody>
          <a:bodyPr lIns="91425" tIns="91425" rIns="91425" bIns="91425" anchor="t" anchorCtr="0">
            <a:noAutofit/>
          </a:bodyPr>
          <a:lstStyle/>
          <a:p>
            <a:pPr lvl="0" algn="ctr">
              <a:spcBef>
                <a:spcPts val="0"/>
              </a:spcBef>
              <a:buNone/>
            </a:pPr>
            <a:r>
              <a:rPr lang="en" dirty="0">
                <a:latin typeface="Franklin Gothic Book" pitchFamily="34" charset="0"/>
                <a:ea typeface="Varela Round"/>
                <a:cs typeface="Varela Round"/>
                <a:sym typeface="Varela Round"/>
              </a:rPr>
              <a:t>Impact</a:t>
            </a:r>
          </a:p>
        </p:txBody>
      </p:sp>
      <p:sp>
        <p:nvSpPr>
          <p:cNvPr id="157" name="Shape 157"/>
          <p:cNvSpPr txBox="1"/>
          <p:nvPr/>
        </p:nvSpPr>
        <p:spPr>
          <a:xfrm>
            <a:off x="5105400" y="4572000"/>
            <a:ext cx="1232700" cy="275400"/>
          </a:xfrm>
          <a:prstGeom prst="rect">
            <a:avLst/>
          </a:prstGeom>
          <a:noFill/>
          <a:ln>
            <a:noFill/>
          </a:ln>
        </p:spPr>
        <p:txBody>
          <a:bodyPr lIns="91425" tIns="91425" rIns="91425" bIns="91425" anchor="t" anchorCtr="0">
            <a:noAutofit/>
          </a:bodyPr>
          <a:lstStyle/>
          <a:p>
            <a:pPr lvl="0">
              <a:spcBef>
                <a:spcPts val="0"/>
              </a:spcBef>
              <a:buNone/>
            </a:pPr>
            <a:r>
              <a:rPr lang="en" dirty="0">
                <a:latin typeface="Franklin Gothic Book" pitchFamily="34" charset="0"/>
                <a:ea typeface="Varela Round"/>
                <a:cs typeface="Varela Round"/>
                <a:sym typeface="Varela Round"/>
              </a:rPr>
              <a:t>Questions</a:t>
            </a:r>
          </a:p>
        </p:txBody>
      </p:sp>
    </p:spTree>
    <p:extLst>
      <p:ext uri="{BB962C8B-B14F-4D97-AF65-F5344CB8AC3E}">
        <p14:creationId xmlns="" xmlns:p14="http://schemas.microsoft.com/office/powerpoint/2010/main" val="2487655976"/>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prstGeom prst="rect">
            <a:avLst/>
          </a:prstGeom>
          <a:solidFill>
            <a:schemeClr val="accent1"/>
          </a:solidFill>
        </p:spPr>
        <p:txBody>
          <a:bodyPr lIns="91425" tIns="91425" rIns="91425" bIns="91425" anchor="b" anchorCtr="0">
            <a:noAutofit/>
          </a:bodyPr>
          <a:lstStyle/>
          <a:p>
            <a:pPr lvl="0" rtl="0">
              <a:spcBef>
                <a:spcPts val="0"/>
              </a:spcBef>
              <a:buNone/>
            </a:pPr>
            <a:r>
              <a:rPr lang="en" dirty="0"/>
              <a:t>Here we go!</a:t>
            </a:r>
          </a:p>
        </p:txBody>
      </p:sp>
      <p:sp>
        <p:nvSpPr>
          <p:cNvPr id="163" name="Shape 163"/>
          <p:cNvSpPr/>
          <p:nvPr/>
        </p:nvSpPr>
        <p:spPr>
          <a:xfrm>
            <a:off x="907499" y="2545650"/>
            <a:ext cx="2517600" cy="1766700"/>
          </a:xfrm>
          <a:prstGeom prst="homePlate">
            <a:avLst>
              <a:gd name="adj" fmla="val 30129"/>
            </a:avLst>
          </a:prstGeom>
          <a:solidFill>
            <a:schemeClr val="tx2"/>
          </a:solidFill>
          <a:ln w="9525" cap="flat" cmpd="sng">
            <a:solidFill>
              <a:srgbClr val="505670"/>
            </a:solidFill>
            <a:prstDash val="dash"/>
            <a:round/>
            <a:headEnd type="none" w="med" len="med"/>
            <a:tailEnd type="none" w="med" len="med"/>
          </a:ln>
        </p:spPr>
        <p:txBody>
          <a:bodyPr lIns="91425" tIns="91425" rIns="91425" bIns="91425" anchor="ctr" anchorCtr="0">
            <a:noAutofit/>
          </a:bodyPr>
          <a:lstStyle/>
          <a:p>
            <a:pPr lvl="0" algn="ctr">
              <a:spcBef>
                <a:spcPts val="0"/>
              </a:spcBef>
              <a:buNone/>
            </a:pPr>
            <a:r>
              <a:rPr lang="en" sz="2400" dirty="0">
                <a:solidFill>
                  <a:srgbClr val="FFFFFF"/>
                </a:solidFill>
                <a:latin typeface="+mn-lt"/>
                <a:ea typeface="Varela Round"/>
                <a:cs typeface="Varela Round"/>
                <a:sym typeface="Varela Round"/>
              </a:rPr>
              <a:t>presentation</a:t>
            </a:r>
          </a:p>
        </p:txBody>
      </p:sp>
      <p:sp>
        <p:nvSpPr>
          <p:cNvPr id="164" name="Shape 164"/>
          <p:cNvSpPr/>
          <p:nvPr/>
        </p:nvSpPr>
        <p:spPr>
          <a:xfrm>
            <a:off x="3115450" y="2545650"/>
            <a:ext cx="2566200" cy="1766700"/>
          </a:xfrm>
          <a:prstGeom prst="chevron">
            <a:avLst>
              <a:gd name="adj" fmla="val 29853"/>
            </a:avLst>
          </a:prstGeom>
          <a:solidFill>
            <a:schemeClr val="accent5"/>
          </a:solidFill>
          <a:ln w="9525" cap="flat" cmpd="sng">
            <a:solidFill>
              <a:srgbClr val="505670"/>
            </a:solidFill>
            <a:prstDash val="dash"/>
            <a:round/>
            <a:headEnd type="none" w="med" len="med"/>
            <a:tailEnd type="none" w="med" len="med"/>
          </a:ln>
        </p:spPr>
        <p:txBody>
          <a:bodyPr lIns="91425" tIns="91425" rIns="91425" bIns="91425" anchor="ctr" anchorCtr="0">
            <a:noAutofit/>
          </a:bodyPr>
          <a:lstStyle/>
          <a:p>
            <a:pPr lvl="0" algn="ctr">
              <a:spcBef>
                <a:spcPts val="0"/>
              </a:spcBef>
              <a:buNone/>
            </a:pPr>
            <a:r>
              <a:rPr lang="en" sz="2400" dirty="0">
                <a:solidFill>
                  <a:srgbClr val="FFFFFF"/>
                </a:solidFill>
                <a:latin typeface="+mn-lt"/>
                <a:ea typeface="Varela Round"/>
                <a:cs typeface="Varela Round"/>
                <a:sym typeface="Varela Round"/>
              </a:rPr>
              <a:t>gallery walk</a:t>
            </a:r>
          </a:p>
        </p:txBody>
      </p:sp>
      <p:sp>
        <p:nvSpPr>
          <p:cNvPr id="165" name="Shape 165"/>
          <p:cNvSpPr/>
          <p:nvPr/>
        </p:nvSpPr>
        <p:spPr>
          <a:xfrm>
            <a:off x="5300150" y="2545650"/>
            <a:ext cx="2971499" cy="1766700"/>
          </a:xfrm>
          <a:prstGeom prst="chevron">
            <a:avLst>
              <a:gd name="adj" fmla="val 29853"/>
            </a:avLst>
          </a:prstGeom>
          <a:solidFill>
            <a:schemeClr val="accent1"/>
          </a:solidFill>
          <a:ln w="9525" cap="flat" cmpd="sng">
            <a:solidFill>
              <a:srgbClr val="505670"/>
            </a:solidFill>
            <a:prstDash val="dash"/>
            <a:round/>
            <a:headEnd type="none" w="med" len="med"/>
            <a:tailEnd type="none" w="med" len="med"/>
          </a:ln>
        </p:spPr>
        <p:txBody>
          <a:bodyPr lIns="91425" tIns="91425" rIns="91425" bIns="91425" anchor="ctr" anchorCtr="0">
            <a:noAutofit/>
          </a:bodyPr>
          <a:lstStyle/>
          <a:p>
            <a:pPr lvl="0" algn="ctr">
              <a:spcBef>
                <a:spcPts val="0"/>
              </a:spcBef>
              <a:buNone/>
            </a:pPr>
            <a:r>
              <a:rPr lang="en" sz="2400">
                <a:solidFill>
                  <a:srgbClr val="FFFFFF"/>
                </a:solidFill>
                <a:latin typeface="+mn-lt"/>
                <a:ea typeface="Varela Round"/>
                <a:cs typeface="Varela Round"/>
                <a:sym typeface="Varela Round"/>
              </a:rPr>
              <a:t>assessment</a:t>
            </a:r>
          </a:p>
        </p:txBody>
      </p:sp>
    </p:spTree>
    <p:extLst>
      <p:ext uri="{BB962C8B-B14F-4D97-AF65-F5344CB8AC3E}">
        <p14:creationId xmlns="" xmlns:p14="http://schemas.microsoft.com/office/powerpoint/2010/main" val="440366295"/>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prstGeom prst="rect">
            <a:avLst/>
          </a:prstGeom>
          <a:solidFill>
            <a:schemeClr val="accent1"/>
          </a:solidFill>
        </p:spPr>
        <p:txBody>
          <a:bodyPr lIns="91425" tIns="91425" rIns="91425" bIns="91425" anchor="b" anchorCtr="0">
            <a:noAutofit/>
          </a:bodyPr>
          <a:lstStyle/>
          <a:p>
            <a:pPr lvl="0" rtl="0">
              <a:spcBef>
                <a:spcPts val="0"/>
              </a:spcBef>
              <a:buNone/>
            </a:pPr>
            <a:r>
              <a:rPr lang="en" sz="4800" dirty="0"/>
              <a:t>Show us what you know!</a:t>
            </a:r>
          </a:p>
        </p:txBody>
      </p:sp>
      <p:sp>
        <p:nvSpPr>
          <p:cNvPr id="5" name="Text Placeholder 4"/>
          <p:cNvSpPr>
            <a:spLocks noGrp="1"/>
          </p:cNvSpPr>
          <p:nvPr>
            <p:ph type="body" idx="4294967295"/>
          </p:nvPr>
        </p:nvSpPr>
        <p:spPr>
          <a:xfrm>
            <a:off x="5113338" y="1949450"/>
            <a:ext cx="4030662" cy="4619625"/>
          </a:xfrm>
        </p:spPr>
        <p:txBody>
          <a:bodyPr/>
          <a:lstStyle/>
          <a:p>
            <a:pPr lvl="0"/>
            <a:r>
              <a:rPr lang="en" dirty="0" smtClean="0"/>
              <a:t>Write a one minute essay on what you’ve learned. Be sure to include how the politics, places of interest and headlines are impacting the games. </a:t>
            </a:r>
          </a:p>
          <a:p>
            <a:endParaRPr lang="en-US" dirty="0"/>
          </a:p>
        </p:txBody>
      </p:sp>
      <p:pic>
        <p:nvPicPr>
          <p:cNvPr id="172" name="Shape 172" descr="Olympic Rings On White Free Stock Photo HD - Public Domain Pictures"/>
          <p:cNvPicPr preferRelativeResize="0"/>
          <p:nvPr/>
        </p:nvPicPr>
        <p:blipFill>
          <a:blip r:embed="rId3">
            <a:alphaModFix/>
          </a:blip>
          <a:stretch>
            <a:fillRect/>
          </a:stretch>
        </p:blipFill>
        <p:spPr>
          <a:xfrm>
            <a:off x="914400" y="2286000"/>
            <a:ext cx="3444699" cy="2622700"/>
          </a:xfrm>
          <a:prstGeom prst="rect">
            <a:avLst/>
          </a:prstGeom>
          <a:noFill/>
          <a:ln>
            <a:noFill/>
          </a:ln>
        </p:spPr>
      </p:pic>
    </p:spTree>
    <p:extLst>
      <p:ext uri="{BB962C8B-B14F-4D97-AF65-F5344CB8AC3E}">
        <p14:creationId xmlns="" xmlns:p14="http://schemas.microsoft.com/office/powerpoint/2010/main" val="483460512"/>
      </p:ext>
    </p:extLst>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74634"/>
            <a:ext cx="8229600" cy="944566"/>
          </a:xfrm>
          <a:prstGeom prst="rect">
            <a:avLst/>
          </a:prstGeom>
          <a:solidFill>
            <a:schemeClr val="accent1"/>
          </a:solidFill>
          <a:ln>
            <a:noFill/>
          </a:ln>
        </p:spPr>
        <p:txBody>
          <a:bodyPr lIns="91425" tIns="45700" rIns="91425" bIns="45700" anchor="t" anchorCtr="0">
            <a:noAutofit/>
          </a:bodyPr>
          <a:lstStyle/>
          <a:p>
            <a:pPr lvl="0" rtl="0">
              <a:spcBef>
                <a:spcPts val="0"/>
              </a:spcBef>
              <a:buClr>
                <a:schemeClr val="dk1"/>
              </a:buClr>
              <a:buSzPct val="27500"/>
              <a:buFont typeface="Arial"/>
              <a:buNone/>
            </a:pPr>
            <a:r>
              <a:rPr lang="en-US" dirty="0"/>
              <a:t>Monitoring and Adjusting Instruction</a:t>
            </a:r>
          </a:p>
          <a:p>
            <a:pPr marL="0" marR="0" lvl="0" indent="0" rtl="0">
              <a:spcBef>
                <a:spcPts val="0"/>
              </a:spcBef>
              <a:spcAft>
                <a:spcPts val="0"/>
              </a:spcAft>
              <a:buClr>
                <a:schemeClr val="lt1"/>
              </a:buClr>
              <a:buSzPct val="25000"/>
              <a:buFont typeface="Arial"/>
              <a:buNone/>
            </a:pPr>
            <a:endParaRPr sz="3000" b="1" dirty="0"/>
          </a:p>
        </p:txBody>
      </p:sp>
      <p:sp>
        <p:nvSpPr>
          <p:cNvPr id="339" name="Shape 339"/>
          <p:cNvSpPr/>
          <p:nvPr/>
        </p:nvSpPr>
        <p:spPr>
          <a:xfrm>
            <a:off x="2811396" y="1746771"/>
            <a:ext cx="3303900" cy="4127700"/>
          </a:xfrm>
          <a:prstGeom prst="diamond">
            <a:avLst/>
          </a:prstGeom>
          <a:solidFill>
            <a:srgbClr val="DBE5F1"/>
          </a:solidFill>
          <a:ln>
            <a:noFill/>
          </a:ln>
        </p:spPr>
        <p:txBody>
          <a:bodyPr lIns="91425" tIns="91425" rIns="91425" bIns="91425" anchor="ctr" anchorCtr="0">
            <a:noAutofit/>
          </a:bodyPr>
          <a:lstStyle/>
          <a:p>
            <a:pPr marL="0" marR="0" lvl="0"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0" name="Shape 340"/>
          <p:cNvSpPr/>
          <p:nvPr/>
        </p:nvSpPr>
        <p:spPr>
          <a:xfrm>
            <a:off x="3089504" y="2082616"/>
            <a:ext cx="1267800" cy="1584000"/>
          </a:xfrm>
          <a:prstGeom prst="rect">
            <a:avLst/>
          </a:prstGeom>
          <a:solidFill>
            <a:srgbClr val="8064A2"/>
          </a:solidFill>
          <a:ln>
            <a:noFill/>
          </a:ln>
        </p:spPr>
        <p:txBody>
          <a:bodyPr lIns="91425" tIns="91425" rIns="91425" bIns="91425" anchor="ctr" anchorCtr="0">
            <a:noAutofit/>
          </a:bodyPr>
          <a:lstStyle/>
          <a:p>
            <a:pPr marL="0" marR="0" lvl="0"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1" name="Shape 341"/>
          <p:cNvSpPr txBox="1"/>
          <p:nvPr/>
        </p:nvSpPr>
        <p:spPr>
          <a:xfrm>
            <a:off x="3057058" y="1979839"/>
            <a:ext cx="1288200" cy="1711199"/>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US" sz="1000" b="1" i="0" u="none" strike="noStrike" cap="none" dirty="0">
                <a:solidFill>
                  <a:srgbClr val="FFFFFF"/>
                </a:solidFill>
                <a:latin typeface="Franklin Gothic Book" pitchFamily="34" charset="0"/>
                <a:ea typeface="Source Sans Pro"/>
                <a:cs typeface="Source Sans Pro"/>
                <a:sym typeface="Source Sans Pro"/>
              </a:rPr>
              <a:t>Diagnostic Assessment</a:t>
            </a:r>
          </a:p>
          <a:p>
            <a:pPr marL="0" marR="0" lvl="0" indent="0" algn="ctr" rtl="0">
              <a:lnSpc>
                <a:spcPct val="90000"/>
              </a:lnSpc>
              <a:spcBef>
                <a:spcPts val="738"/>
              </a:spcBef>
              <a:spcAft>
                <a:spcPts val="738"/>
              </a:spcAft>
              <a:buClr>
                <a:srgbClr val="FFFFFF"/>
              </a:buClr>
              <a:buSzPct val="25000"/>
              <a:buFont typeface="Arial"/>
              <a:buNone/>
            </a:pPr>
            <a:r>
              <a:rPr lang="en-US" sz="1000" b="0" i="0" u="none" strike="noStrike" cap="none" dirty="0">
                <a:solidFill>
                  <a:srgbClr val="FFFFFF"/>
                </a:solidFill>
                <a:latin typeface="Franklin Gothic Book" pitchFamily="34" charset="0"/>
                <a:ea typeface="Source Sans Pro"/>
                <a:cs typeface="Source Sans Pro"/>
                <a:sym typeface="Source Sans Pro"/>
              </a:rPr>
              <a:t>Quizzes, formulated items used for baseline or pre-tests</a:t>
            </a:r>
          </a:p>
        </p:txBody>
      </p:sp>
      <p:sp>
        <p:nvSpPr>
          <p:cNvPr id="342" name="Shape 342"/>
          <p:cNvSpPr/>
          <p:nvPr/>
        </p:nvSpPr>
        <p:spPr>
          <a:xfrm>
            <a:off x="4424418" y="2082616"/>
            <a:ext cx="1267800" cy="1584000"/>
          </a:xfrm>
          <a:prstGeom prst="rect">
            <a:avLst/>
          </a:prstGeom>
          <a:solidFill>
            <a:srgbClr val="9BBB59"/>
          </a:solidFill>
          <a:ln>
            <a:noFill/>
          </a:ln>
        </p:spPr>
        <p:txBody>
          <a:bodyPr lIns="91425" tIns="91425" rIns="91425" bIns="91425" anchor="ctr" anchorCtr="0">
            <a:noAutofit/>
          </a:bodyPr>
          <a:lstStyle/>
          <a:p>
            <a:pPr marL="0" marR="0" lvl="0"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3" name="Shape 343"/>
          <p:cNvSpPr txBox="1"/>
          <p:nvPr/>
        </p:nvSpPr>
        <p:spPr>
          <a:xfrm>
            <a:off x="4424418" y="2079723"/>
            <a:ext cx="1288200" cy="16419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US" sz="1000" b="1" i="0" u="none" strike="noStrike" cap="none" dirty="0">
                <a:solidFill>
                  <a:srgbClr val="FFFFFF"/>
                </a:solidFill>
                <a:latin typeface="Franklin Gothic Book" pitchFamily="34" charset="0"/>
                <a:ea typeface="Source Sans Pro"/>
                <a:cs typeface="Source Sans Pro"/>
                <a:sym typeface="Source Sans Pro"/>
              </a:rPr>
              <a:t>Formative Assessment</a:t>
            </a:r>
          </a:p>
          <a:p>
            <a:pPr marL="0" marR="0" lvl="0" indent="0" algn="ctr" rtl="0">
              <a:lnSpc>
                <a:spcPct val="90000"/>
              </a:lnSpc>
              <a:spcBef>
                <a:spcPts val="738"/>
              </a:spcBef>
              <a:spcAft>
                <a:spcPts val="738"/>
              </a:spcAft>
              <a:buClr>
                <a:srgbClr val="FFFFFF"/>
              </a:buClr>
              <a:buSzPct val="25000"/>
              <a:buFont typeface="Arial"/>
              <a:buNone/>
            </a:pPr>
            <a:r>
              <a:rPr lang="en-US" sz="1000" b="0" i="0" u="none" strike="noStrike" cap="none" dirty="0">
                <a:solidFill>
                  <a:srgbClr val="FFFFFF"/>
                </a:solidFill>
                <a:latin typeface="Franklin Gothic Book" pitchFamily="34" charset="0"/>
                <a:ea typeface="Source Sans Pro"/>
                <a:cs typeface="Source Sans Pro"/>
                <a:sym typeface="Source Sans Pro"/>
              </a:rPr>
              <a:t>Quizzes, checks for understanding, exit tickets</a:t>
            </a:r>
          </a:p>
        </p:txBody>
      </p:sp>
      <p:grpSp>
        <p:nvGrpSpPr>
          <p:cNvPr id="344" name="Shape 344"/>
          <p:cNvGrpSpPr/>
          <p:nvPr/>
        </p:nvGrpSpPr>
        <p:grpSpPr>
          <a:xfrm>
            <a:off x="4459067" y="3761711"/>
            <a:ext cx="1268301" cy="1584197"/>
            <a:chOff x="4180325" y="3807573"/>
            <a:chExt cx="1765207" cy="1905000"/>
          </a:xfrm>
        </p:grpSpPr>
        <p:sp>
          <p:nvSpPr>
            <p:cNvPr id="345" name="Shape 345"/>
            <p:cNvSpPr/>
            <p:nvPr/>
          </p:nvSpPr>
          <p:spPr>
            <a:xfrm>
              <a:off x="4180332" y="3900967"/>
              <a:ext cx="1765200" cy="1765200"/>
            </a:xfrm>
            <a:prstGeom prst="rect">
              <a:avLst/>
            </a:prstGeom>
            <a:solidFill>
              <a:srgbClr val="C0504D"/>
            </a:solidFill>
            <a:ln>
              <a:noFill/>
            </a:ln>
          </p:spPr>
          <p:txBody>
            <a:bodyPr lIns="91425" tIns="91425" rIns="91425" bIns="91425" anchor="ctr" anchorCtr="0">
              <a:noAutofit/>
            </a:bodyPr>
            <a:lstStyle/>
            <a:p>
              <a:pPr marL="0" marR="0" lvl="0"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6" name="Shape 346"/>
            <p:cNvSpPr txBox="1"/>
            <p:nvPr/>
          </p:nvSpPr>
          <p:spPr>
            <a:xfrm>
              <a:off x="4180325" y="3807573"/>
              <a:ext cx="1765200" cy="1905000"/>
            </a:xfrm>
            <a:prstGeom prst="rect">
              <a:avLst/>
            </a:prstGeom>
            <a:solidFill>
              <a:srgbClr val="C0504D"/>
            </a:solidFill>
            <a:ln>
              <a:noFill/>
            </a:ln>
          </p:spPr>
          <p:txBody>
            <a:bodyPr lIns="80000" tIns="80000" rIns="80000" bIns="800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US" sz="1000" b="1" i="0" u="none" strike="noStrike" cap="none" dirty="0">
                  <a:solidFill>
                    <a:srgbClr val="FFFFFF"/>
                  </a:solidFill>
                  <a:latin typeface="Franklin Gothic Book" pitchFamily="34" charset="0"/>
                  <a:ea typeface="Source Sans Pro"/>
                  <a:cs typeface="Source Sans Pro"/>
                  <a:sym typeface="Source Sans Pro"/>
                </a:rPr>
                <a:t>Interim Assessment</a:t>
              </a:r>
            </a:p>
            <a:p>
              <a:pPr marL="0" marR="0" lvl="0" indent="0" algn="ctr" rtl="0">
                <a:lnSpc>
                  <a:spcPct val="90000"/>
                </a:lnSpc>
                <a:spcBef>
                  <a:spcPts val="735"/>
                </a:spcBef>
                <a:spcAft>
                  <a:spcPts val="735"/>
                </a:spcAft>
                <a:buClr>
                  <a:srgbClr val="FFFFFF"/>
                </a:buClr>
                <a:buSzPct val="25000"/>
                <a:buFont typeface="Arial"/>
                <a:buNone/>
              </a:pPr>
              <a:r>
                <a:rPr lang="en-US" sz="1000" b="0" i="0" u="none" strike="noStrike" cap="none" dirty="0">
                  <a:solidFill>
                    <a:srgbClr val="FFFFFF"/>
                  </a:solidFill>
                  <a:latin typeface="Franklin Gothic Book" pitchFamily="34" charset="0"/>
                  <a:ea typeface="Source Sans Pro"/>
                  <a:cs typeface="Source Sans Pro"/>
                  <a:sym typeface="Source Sans Pro"/>
                </a:rPr>
                <a:t>District-wide benchmarks, unit assessments</a:t>
              </a:r>
            </a:p>
          </p:txBody>
        </p:sp>
      </p:grpSp>
      <p:sp>
        <p:nvSpPr>
          <p:cNvPr id="347" name="Shape 347"/>
          <p:cNvSpPr/>
          <p:nvPr/>
        </p:nvSpPr>
        <p:spPr>
          <a:xfrm>
            <a:off x="3089504" y="3761843"/>
            <a:ext cx="1267800" cy="1584000"/>
          </a:xfrm>
          <a:prstGeom prst="rect">
            <a:avLst/>
          </a:prstGeom>
          <a:solidFill>
            <a:srgbClr val="4BACC6"/>
          </a:solidFill>
          <a:ln>
            <a:noFill/>
          </a:ln>
        </p:spPr>
        <p:txBody>
          <a:bodyPr lIns="91425" tIns="91425" rIns="91425" bIns="91425" anchor="ctr" anchorCtr="0">
            <a:noAutofit/>
          </a:bodyPr>
          <a:lstStyle/>
          <a:p>
            <a:pPr marL="0" marR="0" lvl="0" indent="0" algn="l" rtl="0">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8" name="Shape 348"/>
          <p:cNvSpPr txBox="1"/>
          <p:nvPr/>
        </p:nvSpPr>
        <p:spPr>
          <a:xfrm>
            <a:off x="3037359" y="3757500"/>
            <a:ext cx="1371900" cy="1592400"/>
          </a:xfrm>
          <a:prstGeom prst="rect">
            <a:avLst/>
          </a:prstGeom>
          <a:noFill/>
          <a:ln>
            <a:noFill/>
          </a:ln>
        </p:spPr>
        <p:txBody>
          <a:bodyPr lIns="80000" tIns="80000" rIns="80000" bIns="800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US" sz="1100" b="1" i="0" u="none" strike="noStrike" cap="none" dirty="0">
                <a:solidFill>
                  <a:srgbClr val="FFFFFF"/>
                </a:solidFill>
                <a:latin typeface="Franklin Gothic Book" pitchFamily="34" charset="0"/>
                <a:ea typeface="Source Sans Pro"/>
                <a:cs typeface="Source Sans Pro"/>
                <a:sym typeface="Source Sans Pro"/>
              </a:rPr>
              <a:t>S</a:t>
            </a:r>
            <a:r>
              <a:rPr lang="en-US" sz="1000" b="1" i="0" u="none" strike="noStrike" cap="none" dirty="0">
                <a:solidFill>
                  <a:srgbClr val="FFFFFF"/>
                </a:solidFill>
                <a:latin typeface="Franklin Gothic Book" pitchFamily="34" charset="0"/>
                <a:ea typeface="Source Sans Pro"/>
                <a:cs typeface="Source Sans Pro"/>
                <a:sym typeface="Source Sans Pro"/>
              </a:rPr>
              <a:t>ummative Assessment</a:t>
            </a:r>
          </a:p>
          <a:p>
            <a:pPr marL="0" marR="0" lvl="0" indent="0" algn="ctr" rtl="0">
              <a:lnSpc>
                <a:spcPct val="90000"/>
              </a:lnSpc>
              <a:spcBef>
                <a:spcPts val="738"/>
              </a:spcBef>
              <a:spcAft>
                <a:spcPts val="738"/>
              </a:spcAft>
              <a:buClr>
                <a:srgbClr val="FFFFFF"/>
              </a:buClr>
              <a:buSzPct val="25000"/>
              <a:buFont typeface="Arial"/>
              <a:buNone/>
            </a:pPr>
            <a:r>
              <a:rPr lang="en-US" sz="1000" b="0" i="0" u="none" strike="noStrike" cap="none" dirty="0">
                <a:solidFill>
                  <a:srgbClr val="FFFFFF"/>
                </a:solidFill>
                <a:latin typeface="Franklin Gothic Book" pitchFamily="34" charset="0"/>
                <a:ea typeface="Source Sans Pro"/>
                <a:cs typeface="Source Sans Pro"/>
                <a:sym typeface="Source Sans Pro"/>
              </a:rPr>
              <a:t>State tests, portfolios, SGOs, benchmarks, mid-terms, final assessments</a:t>
            </a:r>
          </a:p>
        </p:txBody>
      </p:sp>
      <p:sp>
        <p:nvSpPr>
          <p:cNvPr id="349" name="Shape 349"/>
          <p:cNvSpPr txBox="1"/>
          <p:nvPr/>
        </p:nvSpPr>
        <p:spPr>
          <a:xfrm rot="-1156">
            <a:off x="1532053" y="4526127"/>
            <a:ext cx="892200" cy="730800"/>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1125"/>
              </a:spcAft>
              <a:buClr>
                <a:srgbClr val="FFFFFF"/>
              </a:buClr>
              <a:buFont typeface="Arial"/>
              <a:buNone/>
            </a:pPr>
            <a:endParaRPr/>
          </a:p>
        </p:txBody>
      </p:sp>
      <p:sp>
        <p:nvSpPr>
          <p:cNvPr id="350" name="Shape 350"/>
          <p:cNvSpPr/>
          <p:nvPr/>
        </p:nvSpPr>
        <p:spPr>
          <a:xfrm rot="4990865">
            <a:off x="3895996" y="4310086"/>
            <a:ext cx="1316411" cy="3041130"/>
          </a:xfrm>
          <a:prstGeom prst="curvedLeftArrow">
            <a:avLst>
              <a:gd name="adj1" fmla="val 24999"/>
              <a:gd name="adj2" fmla="val 50011"/>
              <a:gd name="adj3" fmla="val 24116"/>
            </a:avLst>
          </a:prstGeom>
          <a:solidFill>
            <a:srgbClr val="EEECE1"/>
          </a:solidFill>
          <a:ln>
            <a:noFill/>
          </a:ln>
        </p:spPr>
        <p:txBody>
          <a:bodyPr lIns="91425" tIns="91425" rIns="91425" bIns="91425" anchor="ctr" anchorCtr="0">
            <a:noAutofit/>
          </a:bodyPr>
          <a:lstStyle/>
          <a:p>
            <a:pPr marL="0" marR="0" lvl="0" indent="0" algn="l" rtl="0">
              <a:spcBef>
                <a:spcPts val="0"/>
              </a:spcBef>
              <a:spcAft>
                <a:spcPts val="0"/>
              </a:spcAft>
              <a:buNone/>
            </a:pPr>
            <a:endParaRPr sz="1800" b="0" i="0" u="none" strike="noStrike" cap="none" dirty="0">
              <a:solidFill>
                <a:srgbClr val="000000"/>
              </a:solidFill>
              <a:latin typeface="Franklin Gothic Book" pitchFamily="34" charset="0"/>
              <a:ea typeface="Source Sans Pro"/>
              <a:cs typeface="Source Sans Pro"/>
              <a:sym typeface="Source Sans Pro"/>
            </a:endParaRPr>
          </a:p>
        </p:txBody>
      </p:sp>
      <p:sp>
        <p:nvSpPr>
          <p:cNvPr id="351" name="Shape 351"/>
          <p:cNvSpPr/>
          <p:nvPr/>
        </p:nvSpPr>
        <p:spPr>
          <a:xfrm rot="-2062249">
            <a:off x="5416528" y="1337049"/>
            <a:ext cx="1253572" cy="3270391"/>
          </a:xfrm>
          <a:prstGeom prst="curvedLeftArrow">
            <a:avLst>
              <a:gd name="adj1" fmla="val 24997"/>
              <a:gd name="adj2" fmla="val 49993"/>
              <a:gd name="adj3" fmla="val 25000"/>
            </a:avLst>
          </a:prstGeom>
          <a:solidFill>
            <a:srgbClr val="EEECE1"/>
          </a:solidFill>
          <a:ln>
            <a:noFill/>
          </a:ln>
        </p:spPr>
        <p:txBody>
          <a:bodyPr lIns="91425" tIns="91425" rIns="91425" bIns="91425" anchor="ctr" anchorCtr="0">
            <a:noAutofit/>
          </a:bodyPr>
          <a:lstStyle/>
          <a:p>
            <a:pPr marL="0" marR="0" lvl="0" indent="0" algn="l" rtl="0">
              <a:spcBef>
                <a:spcPts val="0"/>
              </a:spcBef>
              <a:spcAft>
                <a:spcPts val="0"/>
              </a:spcAft>
              <a:buNone/>
            </a:pPr>
            <a:endParaRPr sz="1800" b="0" i="0" u="none" strike="noStrike" cap="none" dirty="0">
              <a:solidFill>
                <a:srgbClr val="000000"/>
              </a:solidFill>
              <a:latin typeface="Franklin Gothic Book" pitchFamily="34" charset="0"/>
              <a:ea typeface="Source Sans Pro"/>
              <a:cs typeface="Source Sans Pro"/>
              <a:sym typeface="Source Sans Pro"/>
            </a:endParaRPr>
          </a:p>
        </p:txBody>
      </p:sp>
      <p:sp>
        <p:nvSpPr>
          <p:cNvPr id="352" name="Shape 352"/>
          <p:cNvSpPr/>
          <p:nvPr/>
        </p:nvSpPr>
        <p:spPr>
          <a:xfrm rot="-8463928">
            <a:off x="2716481" y="1054140"/>
            <a:ext cx="1250731" cy="3183617"/>
          </a:xfrm>
          <a:prstGeom prst="curvedLeftArrow">
            <a:avLst>
              <a:gd name="adj1" fmla="val 24994"/>
              <a:gd name="adj2" fmla="val 49998"/>
              <a:gd name="adj3" fmla="val 25000"/>
            </a:avLst>
          </a:prstGeom>
          <a:solidFill>
            <a:srgbClr val="EEECE1"/>
          </a:solidFill>
          <a:ln>
            <a:noFill/>
          </a:ln>
        </p:spPr>
        <p:txBody>
          <a:bodyPr lIns="91425" tIns="91425" rIns="91425" bIns="91425" anchor="ctr" anchorCtr="0">
            <a:noAutofit/>
          </a:bodyPr>
          <a:lstStyle/>
          <a:p>
            <a:pPr marL="0" marR="0" lvl="0" indent="0" algn="l" rtl="0">
              <a:spcBef>
                <a:spcPts val="0"/>
              </a:spcBef>
              <a:spcAft>
                <a:spcPts val="0"/>
              </a:spcAft>
              <a:buNone/>
            </a:pPr>
            <a:endParaRPr sz="1800" b="0" i="0" u="none" strike="noStrike" cap="none" dirty="0">
              <a:solidFill>
                <a:srgbClr val="000000"/>
              </a:solidFill>
              <a:latin typeface="Franklin Gothic Book" pitchFamily="34" charset="0"/>
              <a:ea typeface="Source Sans Pro"/>
              <a:cs typeface="Source Sans Pro"/>
              <a:sym typeface="Source Sans Pro"/>
            </a:endParaRPr>
          </a:p>
        </p:txBody>
      </p:sp>
      <p:sp>
        <p:nvSpPr>
          <p:cNvPr id="353" name="Shape 353"/>
          <p:cNvSpPr txBox="1"/>
          <p:nvPr/>
        </p:nvSpPr>
        <p:spPr>
          <a:xfrm rot="-1156">
            <a:off x="6702638" y="3086523"/>
            <a:ext cx="892200" cy="961500"/>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1125"/>
              </a:spcAft>
              <a:buClr>
                <a:srgbClr val="FFFFFF"/>
              </a:buClr>
              <a:buFont typeface="Arial"/>
              <a:buNone/>
            </a:pPr>
            <a:endParaRPr/>
          </a:p>
        </p:txBody>
      </p:sp>
      <p:sp>
        <p:nvSpPr>
          <p:cNvPr id="354" name="Shape 354"/>
          <p:cNvSpPr txBox="1"/>
          <p:nvPr/>
        </p:nvSpPr>
        <p:spPr>
          <a:xfrm rot="-1621567">
            <a:off x="2568768" y="1477725"/>
            <a:ext cx="1317131" cy="562197"/>
          </a:xfrm>
          <a:prstGeom prst="rect">
            <a:avLst/>
          </a:prstGeom>
          <a:noFill/>
          <a:ln>
            <a:noFill/>
          </a:ln>
        </p:spPr>
        <p:txBody>
          <a:bodyPr lIns="91425" tIns="91425" rIns="91425" bIns="91425" anchor="t" anchorCtr="0">
            <a:noAutofit/>
          </a:bodyPr>
          <a:lstStyle/>
          <a:p>
            <a:pPr lvl="0" rtl="0">
              <a:spcBef>
                <a:spcPts val="0"/>
              </a:spcBef>
              <a:buNone/>
            </a:pPr>
            <a:r>
              <a:rPr lang="en-US" sz="2400" b="1" dirty="0">
                <a:solidFill>
                  <a:srgbClr val="1D4B74"/>
                </a:solidFill>
                <a:latin typeface="Franklin Gothic Book" pitchFamily="34" charset="0"/>
                <a:ea typeface="Source Sans Pro"/>
                <a:cs typeface="Source Sans Pro"/>
                <a:sym typeface="Source Sans Pro"/>
              </a:rPr>
              <a:t>Plan</a:t>
            </a:r>
          </a:p>
        </p:txBody>
      </p:sp>
      <p:sp>
        <p:nvSpPr>
          <p:cNvPr id="355" name="Shape 355"/>
          <p:cNvSpPr txBox="1"/>
          <p:nvPr/>
        </p:nvSpPr>
        <p:spPr>
          <a:xfrm rot="2218059">
            <a:off x="5091874" y="2074074"/>
            <a:ext cx="2532243" cy="518127"/>
          </a:xfrm>
          <a:prstGeom prst="rect">
            <a:avLst/>
          </a:prstGeom>
          <a:noFill/>
          <a:ln>
            <a:noFill/>
          </a:ln>
        </p:spPr>
        <p:txBody>
          <a:bodyPr lIns="91425" tIns="91425" rIns="91425" bIns="91425" anchor="t" anchorCtr="0">
            <a:noAutofit/>
          </a:bodyPr>
          <a:lstStyle/>
          <a:p>
            <a:pPr lvl="0" rtl="0">
              <a:spcBef>
                <a:spcPts val="0"/>
              </a:spcBef>
              <a:buNone/>
            </a:pPr>
            <a:r>
              <a:rPr lang="en-US" sz="2400" b="1" dirty="0">
                <a:solidFill>
                  <a:srgbClr val="1D4B74"/>
                </a:solidFill>
                <a:latin typeface="Franklin Gothic Book" pitchFamily="34" charset="0"/>
                <a:ea typeface="Source Sans Pro"/>
                <a:cs typeface="Source Sans Pro"/>
                <a:sym typeface="Source Sans Pro"/>
              </a:rPr>
              <a:t>Implement</a:t>
            </a:r>
          </a:p>
        </p:txBody>
      </p:sp>
      <p:sp>
        <p:nvSpPr>
          <p:cNvPr id="356" name="Shape 356"/>
          <p:cNvSpPr txBox="1"/>
          <p:nvPr/>
        </p:nvSpPr>
        <p:spPr>
          <a:xfrm rot="-1425915">
            <a:off x="4836679" y="5142861"/>
            <a:ext cx="1637011" cy="547331"/>
          </a:xfrm>
          <a:prstGeom prst="rect">
            <a:avLst/>
          </a:prstGeom>
          <a:noFill/>
          <a:ln>
            <a:noFill/>
          </a:ln>
        </p:spPr>
        <p:txBody>
          <a:bodyPr lIns="91425" tIns="91425" rIns="91425" bIns="91425" anchor="t" anchorCtr="0">
            <a:noAutofit/>
          </a:bodyPr>
          <a:lstStyle/>
          <a:p>
            <a:pPr lvl="0" rtl="0">
              <a:spcBef>
                <a:spcPts val="0"/>
              </a:spcBef>
              <a:buNone/>
            </a:pPr>
            <a:r>
              <a:rPr lang="en-US" sz="2400" b="1" dirty="0">
                <a:solidFill>
                  <a:srgbClr val="1D4B74"/>
                </a:solidFill>
                <a:latin typeface="Franklin Gothic Book" pitchFamily="34" charset="0"/>
                <a:ea typeface="Source Sans Pro"/>
                <a:cs typeface="Source Sans Pro"/>
                <a:sym typeface="Source Sans Pro"/>
              </a:rPr>
              <a:t>Collect</a:t>
            </a:r>
          </a:p>
        </p:txBody>
      </p:sp>
      <p:sp>
        <p:nvSpPr>
          <p:cNvPr id="357" name="Shape 357"/>
          <p:cNvSpPr txBox="1"/>
          <p:nvPr/>
        </p:nvSpPr>
        <p:spPr>
          <a:xfrm rot="2051787">
            <a:off x="2318000" y="5369521"/>
            <a:ext cx="2155926" cy="889561"/>
          </a:xfrm>
          <a:prstGeom prst="rect">
            <a:avLst/>
          </a:prstGeom>
          <a:noFill/>
          <a:ln>
            <a:noFill/>
          </a:ln>
        </p:spPr>
        <p:txBody>
          <a:bodyPr lIns="91425" tIns="91425" rIns="91425" bIns="91425" anchor="t" anchorCtr="0">
            <a:noAutofit/>
          </a:bodyPr>
          <a:lstStyle/>
          <a:p>
            <a:pPr lvl="0" rtl="0">
              <a:spcBef>
                <a:spcPts val="0"/>
              </a:spcBef>
              <a:buNone/>
            </a:pPr>
            <a:r>
              <a:rPr lang="en-US" sz="2400" b="1" dirty="0">
                <a:solidFill>
                  <a:srgbClr val="1D4B74"/>
                </a:solidFill>
                <a:latin typeface="Franklin Gothic Book" pitchFamily="34" charset="0"/>
                <a:ea typeface="Source Sans Pro"/>
                <a:cs typeface="Source Sans Pro"/>
                <a:sym typeface="Source Sans Pro"/>
              </a:rPr>
              <a:t>Analyze</a:t>
            </a: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4" name="Shape 364"/>
          <p:cNvSpPr txBox="1">
            <a:spLocks noGrp="1"/>
          </p:cNvSpPr>
          <p:nvPr>
            <p:ph idx="1"/>
          </p:nvPr>
        </p:nvSpPr>
        <p:spPr>
          <a:xfrm>
            <a:off x="4654074" y="1523175"/>
            <a:ext cx="3956525" cy="4526100"/>
          </a:xfrm>
          <a:prstGeom prst="rect">
            <a:avLst/>
          </a:prstGeom>
        </p:spPr>
        <p:txBody>
          <a:bodyPr lIns="91425" tIns="91425" rIns="91425" bIns="91425" anchor="t" anchorCtr="0">
            <a:noAutofit/>
          </a:bodyPr>
          <a:lstStyle/>
          <a:p>
            <a:pPr marL="0" lvl="0" indent="-69850">
              <a:spcBef>
                <a:spcPts val="360"/>
              </a:spcBef>
              <a:buClr>
                <a:schemeClr val="dk1"/>
              </a:buClr>
              <a:buSzPct val="36666"/>
              <a:buFont typeface="Arial"/>
              <a:buNone/>
            </a:pPr>
            <a:r>
              <a:rPr lang="en-US" sz="3000" dirty="0" smtClean="0">
                <a:solidFill>
                  <a:schemeClr val="dk2"/>
                </a:solidFill>
                <a:latin typeface="Calibri"/>
                <a:ea typeface="Calibri"/>
                <a:cs typeface="Calibri"/>
                <a:sym typeface="Calibri"/>
              </a:rPr>
              <a:t>Review the Effective Assessment Strategy Grid</a:t>
            </a:r>
          </a:p>
          <a:p>
            <a:pPr marL="0" lvl="0" indent="-69850">
              <a:spcBef>
                <a:spcPts val="360"/>
              </a:spcBef>
              <a:buClr>
                <a:schemeClr val="dk1"/>
              </a:buClr>
              <a:buSzPct val="36666"/>
              <a:buFont typeface="Arial"/>
              <a:buNone/>
            </a:pPr>
            <a:endParaRPr lang="en-US" sz="3000" dirty="0" smtClean="0">
              <a:solidFill>
                <a:schemeClr val="dk2"/>
              </a:solidFill>
              <a:latin typeface="Calibri"/>
              <a:ea typeface="Calibri"/>
              <a:cs typeface="Calibri"/>
              <a:sym typeface="Calibri"/>
            </a:endParaRPr>
          </a:p>
          <a:p>
            <a:pPr marL="0" lvl="0" indent="-69850">
              <a:spcBef>
                <a:spcPts val="360"/>
              </a:spcBef>
              <a:buClr>
                <a:schemeClr val="dk1"/>
              </a:buClr>
              <a:buSzPct val="36666"/>
              <a:buFont typeface="Arial"/>
              <a:buNone/>
            </a:pPr>
            <a:r>
              <a:rPr lang="en-US" sz="3000" dirty="0" smtClean="0">
                <a:solidFill>
                  <a:schemeClr val="dk2"/>
                </a:solidFill>
                <a:latin typeface="Calibri"/>
                <a:ea typeface="Calibri"/>
                <a:cs typeface="Calibri"/>
                <a:sym typeface="Calibri"/>
              </a:rPr>
              <a:t>Indicate one new strategy you would like to use and explain how you would use it in your classroom.</a:t>
            </a:r>
            <a:endParaRPr dirty="0"/>
          </a:p>
        </p:txBody>
      </p:sp>
      <p:sp>
        <p:nvSpPr>
          <p:cNvPr id="363" name="Shape 363"/>
          <p:cNvSpPr txBox="1">
            <a:spLocks noGrp="1"/>
          </p:cNvSpPr>
          <p:nvPr>
            <p:ph type="title"/>
          </p:nvPr>
        </p:nvSpPr>
        <p:spPr>
          <a:prstGeom prst="rect">
            <a:avLst/>
          </a:prstGeom>
          <a:solidFill>
            <a:schemeClr val="accent1"/>
          </a:solidFill>
        </p:spPr>
        <p:txBody>
          <a:bodyPr lIns="91425" tIns="91425" rIns="91425" bIns="91425" anchor="ctr" anchorCtr="0">
            <a:noAutofit/>
          </a:bodyPr>
          <a:lstStyle/>
          <a:p>
            <a:pPr lvl="0">
              <a:spcBef>
                <a:spcPts val="0"/>
              </a:spcBef>
              <a:buNone/>
            </a:pPr>
            <a:r>
              <a:rPr lang="en-US" dirty="0"/>
              <a:t>Incorporate a Variety of Approaches</a:t>
            </a:r>
          </a:p>
        </p:txBody>
      </p:sp>
      <p:pic>
        <p:nvPicPr>
          <p:cNvPr id="2" name="Picture 1" descr="Screen Shot 2016-05-31 at 10.36.37 AM.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33600" y="3657600"/>
            <a:ext cx="2286000" cy="2874211"/>
          </a:xfrm>
          <a:prstGeom prst="rect">
            <a:avLst/>
          </a:prstGeom>
        </p:spPr>
      </p:pic>
      <p:pic>
        <p:nvPicPr>
          <p:cNvPr id="3" name="Picture 2" descr="Screen Shot 2016-05-31 at 10.37.59 AM.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81000" y="1676400"/>
            <a:ext cx="2286000" cy="3091295"/>
          </a:xfrm>
          <a:prstGeom prst="rect">
            <a:avLst/>
          </a:prstGeom>
        </p:spPr>
      </p:pic>
      <p:sp>
        <p:nvSpPr>
          <p:cNvPr id="4" name="TextBox 3"/>
          <p:cNvSpPr txBox="1"/>
          <p:nvPr/>
        </p:nvSpPr>
        <p:spPr>
          <a:xfrm>
            <a:off x="2590800" y="1905000"/>
            <a:ext cx="1905000" cy="1323439"/>
          </a:xfrm>
          <a:prstGeom prst="rect">
            <a:avLst/>
          </a:prstGeom>
          <a:noFill/>
        </p:spPr>
        <p:txBody>
          <a:bodyPr wrap="square" rtlCol="0">
            <a:spAutoFit/>
          </a:bodyPr>
          <a:lstStyle/>
          <a:p>
            <a:pPr algn="ctr"/>
            <a:r>
              <a:rPr lang="en-US" sz="2000" dirty="0" smtClean="0"/>
              <a:t>Resources we love for assessment strategies!</a:t>
            </a:r>
            <a:endParaRPr lang="en-US" sz="2000" dirty="0"/>
          </a:p>
        </p:txBody>
      </p:sp>
      <p:pic>
        <p:nvPicPr>
          <p:cNvPr id="6" name="Picture 5" descr="Screen Shot 2016-05-31 at 10.54.04 AM.png"/>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81000" y="4882675"/>
            <a:ext cx="1621877" cy="1649136"/>
          </a:xfrm>
          <a:prstGeom prst="rect">
            <a:avLst/>
          </a:prstGeom>
        </p:spPr>
      </p:pic>
    </p:spTree>
    <p:extLst>
      <p:ext uri="{BB962C8B-B14F-4D97-AF65-F5344CB8AC3E}">
        <p14:creationId xmlns="" xmlns:p14="http://schemas.microsoft.com/office/powerpoint/2010/main" val="2473781872"/>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aphicFrame>
        <p:nvGraphicFramePr>
          <p:cNvPr id="157" name="Shape 157"/>
          <p:cNvGraphicFramePr/>
          <p:nvPr/>
        </p:nvGraphicFramePr>
        <p:xfrm>
          <a:off x="457204" y="1768367"/>
          <a:ext cx="8450325" cy="3840502"/>
        </p:xfrm>
        <a:graphic>
          <a:graphicData uri="http://schemas.openxmlformats.org/drawingml/2006/table">
            <a:tbl>
              <a:tblPr firstRow="1" bandRow="1">
                <a:noFill/>
                <a:tableStyleId>{A9797300-D537-4111-B57C-96F7D42C1E4A}</a:tableStyleId>
              </a:tblPr>
              <a:tblGrid>
                <a:gridCol w="8450325"/>
              </a:tblGrid>
              <a:tr h="457211">
                <a:tc>
                  <a:txBody>
                    <a:bodyPr/>
                    <a:lstStyle/>
                    <a:p>
                      <a:pPr marL="457200" marR="0" lvl="0" indent="-457200" algn="l" rtl="0">
                        <a:spcBef>
                          <a:spcPts val="0"/>
                        </a:spcBef>
                        <a:buClr>
                          <a:schemeClr val="lt1"/>
                        </a:buClr>
                        <a:buSzPct val="100000"/>
                        <a:buFont typeface="Arial"/>
                        <a:buChar char="•"/>
                      </a:pPr>
                      <a:r>
                        <a:rPr lang="en-US" sz="2400" b="1" u="none" strike="noStrike" cap="none" dirty="0">
                          <a:solidFill>
                            <a:schemeClr val="lt1"/>
                          </a:solidFill>
                          <a:latin typeface="Franklin Gothic Book" pitchFamily="34" charset="0"/>
                          <a:ea typeface="Source Sans Pro"/>
                          <a:cs typeface="Source Sans Pro"/>
                          <a:sym typeface="Source Sans Pro"/>
                        </a:rPr>
                        <a:t>INTRODUCTION</a:t>
                      </a:r>
                    </a:p>
                  </a:txBody>
                  <a:tcPr marL="91450" marR="91450" marT="45725" marB="45725" anchor="ctr">
                    <a:solidFill>
                      <a:schemeClr val="dk2"/>
                    </a:solidFill>
                  </a:tcPr>
                </a:tc>
              </a:tr>
              <a:tr h="3383291">
                <a:tc>
                  <a:txBody>
                    <a:bodyPr/>
                    <a:lstStyle/>
                    <a:p>
                      <a:pPr marL="457200" marR="0" lvl="0" indent="-457200" algn="l" rtl="0">
                        <a:spcBef>
                          <a:spcPts val="0"/>
                        </a:spcBef>
                        <a:buClr>
                          <a:schemeClr val="dk1"/>
                        </a:buClr>
                        <a:buSzPct val="25000"/>
                        <a:buFont typeface="Arial"/>
                        <a:buNone/>
                      </a:pPr>
                      <a:endParaRPr sz="2400" u="none" strike="noStrike" cap="none" dirty="0">
                        <a:latin typeface="Franklin Gothic Book" pitchFamily="34" charset="0"/>
                        <a:ea typeface="Source Sans Pro"/>
                        <a:cs typeface="Source Sans Pro"/>
                        <a:sym typeface="Source Sans Pro"/>
                      </a:endParaRPr>
                    </a:p>
                    <a:p>
                      <a:pPr marL="457200" marR="0" lvl="0" indent="-457200" algn="l" rtl="0">
                        <a:spcBef>
                          <a:spcPts val="0"/>
                        </a:spcBef>
                        <a:buClr>
                          <a:schemeClr val="dk1"/>
                        </a:buClr>
                        <a:buSzPct val="100000"/>
                        <a:buFont typeface="Arial"/>
                        <a:buChar char="•"/>
                      </a:pPr>
                      <a:r>
                        <a:rPr lang="en-US" sz="2400" u="none" strike="noStrike" cap="none" dirty="0">
                          <a:latin typeface="Franklin Gothic Book" pitchFamily="34" charset="0"/>
                          <a:ea typeface="Source Sans Pro"/>
                          <a:cs typeface="Source Sans Pro"/>
                          <a:sym typeface="Source Sans Pro"/>
                        </a:rPr>
                        <a:t>DETERMINING THE </a:t>
                      </a:r>
                      <a:r>
                        <a:rPr lang="en-US" sz="2400" b="1" u="none" strike="noStrike" cap="none" dirty="0">
                          <a:latin typeface="Franklin Gothic Book" pitchFamily="34" charset="0"/>
                          <a:ea typeface="Source Sans Pro"/>
                          <a:cs typeface="Source Sans Pro"/>
                          <a:sym typeface="Source Sans Pro"/>
                        </a:rPr>
                        <a:t>PURPOSE</a:t>
                      </a:r>
                      <a:r>
                        <a:rPr lang="en-US" sz="2400" u="none" strike="noStrike" cap="none" dirty="0">
                          <a:latin typeface="Franklin Gothic Book" pitchFamily="34" charset="0"/>
                          <a:ea typeface="Source Sans Pro"/>
                          <a:cs typeface="Source Sans Pro"/>
                          <a:sym typeface="Source Sans Pro"/>
                        </a:rPr>
                        <a:t> OF AN ASSESSMENT</a:t>
                      </a:r>
                    </a:p>
                    <a:p>
                      <a:pPr marL="457200" marR="0" lvl="0" indent="-457200" algn="l" rtl="0">
                        <a:spcBef>
                          <a:spcPts val="0"/>
                        </a:spcBef>
                        <a:buClr>
                          <a:schemeClr val="dk1"/>
                        </a:buClr>
                        <a:buSzPct val="100000"/>
                        <a:buFont typeface="Arial"/>
                        <a:buNone/>
                      </a:pPr>
                      <a:endParaRPr sz="2400" b="0" i="0" u="none" strike="noStrike" cap="none" dirty="0">
                        <a:solidFill>
                          <a:schemeClr val="dk1"/>
                        </a:solidFill>
                        <a:latin typeface="Franklin Gothic Book" pitchFamily="34" charset="0"/>
                        <a:ea typeface="Source Sans Pro"/>
                        <a:cs typeface="Source Sans Pro"/>
                        <a:sym typeface="Source Sans Pro"/>
                      </a:endParaRPr>
                    </a:p>
                    <a:p>
                      <a:pPr marL="457200" marR="0" lvl="0" indent="-457200" algn="l" rtl="0">
                        <a:spcBef>
                          <a:spcPts val="0"/>
                        </a:spcBef>
                        <a:spcAft>
                          <a:spcPts val="0"/>
                        </a:spcAft>
                        <a:buClr>
                          <a:schemeClr val="dk1"/>
                        </a:buClr>
                        <a:buSzPct val="100000"/>
                        <a:buFont typeface="Arial"/>
                        <a:buChar char="•"/>
                      </a:pPr>
                      <a:r>
                        <a:rPr lang="en-US" sz="2400" dirty="0">
                          <a:latin typeface="Franklin Gothic Book" pitchFamily="34" charset="0"/>
                          <a:ea typeface="Source Sans Pro"/>
                          <a:cs typeface="Source Sans Pro"/>
                          <a:sym typeface="Source Sans Pro"/>
                        </a:rPr>
                        <a:t>IMPLEMENTING </a:t>
                      </a:r>
                      <a:r>
                        <a:rPr lang="en-US" sz="2400" b="1" dirty="0">
                          <a:latin typeface="Franklin Gothic Book" pitchFamily="34" charset="0"/>
                          <a:ea typeface="Source Sans Pro"/>
                          <a:cs typeface="Source Sans Pro"/>
                          <a:sym typeface="Source Sans Pro"/>
                        </a:rPr>
                        <a:t>VALUABLE</a:t>
                      </a:r>
                      <a:r>
                        <a:rPr lang="en-US" sz="2400" dirty="0">
                          <a:latin typeface="Franklin Gothic Book" pitchFamily="34" charset="0"/>
                          <a:ea typeface="Source Sans Pro"/>
                          <a:cs typeface="Source Sans Pro"/>
                          <a:sym typeface="Source Sans Pro"/>
                        </a:rPr>
                        <a:t> </a:t>
                      </a:r>
                      <a:r>
                        <a:rPr lang="en-US" sz="2400" u="none" strike="noStrike" cap="none" dirty="0">
                          <a:latin typeface="Franklin Gothic Book" pitchFamily="34" charset="0"/>
                          <a:ea typeface="Source Sans Pro"/>
                          <a:cs typeface="Source Sans Pro"/>
                          <a:sym typeface="Source Sans Pro"/>
                        </a:rPr>
                        <a:t>ASSESSMENT PRACTICES</a:t>
                      </a:r>
                    </a:p>
                    <a:p>
                      <a:pPr marL="457200" marR="0" lvl="0" indent="-457200" algn="l" rtl="0">
                        <a:lnSpc>
                          <a:spcPct val="100000"/>
                        </a:lnSpc>
                        <a:spcBef>
                          <a:spcPts val="0"/>
                        </a:spcBef>
                        <a:spcAft>
                          <a:spcPts val="0"/>
                        </a:spcAft>
                        <a:buClr>
                          <a:schemeClr val="dk1"/>
                        </a:buClr>
                        <a:buSzPct val="100000"/>
                        <a:buFont typeface="Arial"/>
                        <a:buNone/>
                      </a:pPr>
                      <a:endParaRPr sz="2400" b="0" i="0" u="none" strike="noStrike" cap="none" dirty="0">
                        <a:solidFill>
                          <a:schemeClr val="dk1"/>
                        </a:solidFill>
                        <a:latin typeface="Franklin Gothic Book" pitchFamily="34" charset="0"/>
                        <a:ea typeface="Source Sans Pro"/>
                        <a:cs typeface="Source Sans Pro"/>
                        <a:sym typeface="Source Sans Pro"/>
                      </a:endParaRPr>
                    </a:p>
                    <a:p>
                      <a:pPr marL="457200" marR="0" lvl="0" indent="-457200" algn="l" rtl="0">
                        <a:spcBef>
                          <a:spcPts val="0"/>
                        </a:spcBef>
                        <a:buClr>
                          <a:schemeClr val="dk1"/>
                        </a:buClr>
                        <a:buSzPct val="100000"/>
                        <a:buFont typeface="Arial"/>
                        <a:buChar char="•"/>
                      </a:pPr>
                      <a:r>
                        <a:rPr lang="en-US" sz="2400" u="none" strike="noStrike" cap="none" dirty="0">
                          <a:latin typeface="Franklin Gothic Book" pitchFamily="34" charset="0"/>
                          <a:ea typeface="Source Sans Pro"/>
                          <a:cs typeface="Source Sans Pro"/>
                          <a:sym typeface="Source Sans Pro"/>
                        </a:rPr>
                        <a:t>DESIGNING </a:t>
                      </a:r>
                      <a:r>
                        <a:rPr lang="en-US" sz="2400" b="1" u="none" strike="noStrike" cap="none" dirty="0">
                          <a:latin typeface="Franklin Gothic Book" pitchFamily="34" charset="0"/>
                          <a:ea typeface="Source Sans Pro"/>
                          <a:cs typeface="Source Sans Pro"/>
                          <a:sym typeface="Source Sans Pro"/>
                        </a:rPr>
                        <a:t>ACCURATE</a:t>
                      </a:r>
                      <a:r>
                        <a:rPr lang="en-US" sz="2400" u="none" strike="noStrike" cap="none" dirty="0">
                          <a:latin typeface="Franklin Gothic Book" pitchFamily="34" charset="0"/>
                          <a:ea typeface="Source Sans Pro"/>
                          <a:cs typeface="Source Sans Pro"/>
                          <a:sym typeface="Source Sans Pro"/>
                        </a:rPr>
                        <a:t> ASSESSMENTS</a:t>
                      </a:r>
                    </a:p>
                    <a:p>
                      <a:pPr marL="457200" marR="0" lvl="0" indent="-457200" algn="l" rtl="0">
                        <a:spcBef>
                          <a:spcPts val="0"/>
                        </a:spcBef>
                        <a:spcAft>
                          <a:spcPts val="0"/>
                        </a:spcAft>
                        <a:buClr>
                          <a:schemeClr val="dk1"/>
                        </a:buClr>
                        <a:buSzPct val="25000"/>
                        <a:buFont typeface="Arial"/>
                        <a:buNone/>
                      </a:pPr>
                      <a:endParaRPr sz="2400" u="none" strike="noStrike" cap="none" dirty="0">
                        <a:latin typeface="Franklin Gothic Book" pitchFamily="34" charset="0"/>
                        <a:ea typeface="Source Sans Pro"/>
                        <a:cs typeface="Source Sans Pro"/>
                        <a:sym typeface="Source Sans Pro"/>
                      </a:endParaRPr>
                    </a:p>
                    <a:p>
                      <a:pPr marL="457200" marR="0" lvl="0" indent="-457200" algn="l" rtl="0">
                        <a:lnSpc>
                          <a:spcPct val="100000"/>
                        </a:lnSpc>
                        <a:spcBef>
                          <a:spcPts val="0"/>
                        </a:spcBef>
                        <a:spcAft>
                          <a:spcPts val="0"/>
                        </a:spcAft>
                        <a:buClr>
                          <a:schemeClr val="dk1"/>
                        </a:buClr>
                        <a:buSzPct val="100000"/>
                        <a:buFont typeface="Arial"/>
                        <a:buNone/>
                      </a:pPr>
                      <a:endParaRPr sz="2400" b="0" u="none" strike="noStrike" cap="none" dirty="0">
                        <a:solidFill>
                          <a:schemeClr val="dk1"/>
                        </a:solidFill>
                        <a:latin typeface="Franklin Gothic Book" pitchFamily="34" charset="0"/>
                        <a:ea typeface="Source Sans Pro"/>
                        <a:cs typeface="Source Sans Pro"/>
                        <a:sym typeface="Source Sans Pro"/>
                      </a:endParaRPr>
                    </a:p>
                    <a:p>
                      <a:pPr marL="457200" marR="0" lvl="0" indent="-457200" algn="l" rtl="0">
                        <a:spcBef>
                          <a:spcPts val="0"/>
                        </a:spcBef>
                        <a:buClr>
                          <a:schemeClr val="dk1"/>
                        </a:buClr>
                        <a:buSzPct val="100000"/>
                        <a:buFont typeface="Arial"/>
                        <a:buNone/>
                      </a:pPr>
                      <a:endParaRPr sz="2400" u="none" strike="noStrike" cap="none" dirty="0">
                        <a:latin typeface="Franklin Gothic Book" pitchFamily="34" charset="0"/>
                        <a:ea typeface="Source Sans Pro"/>
                        <a:cs typeface="Source Sans Pro"/>
                        <a:sym typeface="Source Sans Pro"/>
                      </a:endParaRPr>
                    </a:p>
                  </a:txBody>
                  <a:tcPr marL="91450" marR="91450" marT="45725" marB="45725" anchor="ctr"/>
                </a:tc>
              </a:tr>
            </a:tbl>
          </a:graphicData>
        </a:graphic>
      </p:graphicFrame>
      <p:sp>
        <p:nvSpPr>
          <p:cNvPr id="158" name="Shape 158"/>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Agenda</a:t>
            </a: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idx="1"/>
          </p:nvPr>
        </p:nvSpPr>
        <p:spPr>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p:txBody>
      </p:sp>
      <p:sp>
        <p:nvSpPr>
          <p:cNvPr id="372" name="Shape 372"/>
          <p:cNvSpPr txBox="1">
            <a:spLocks noGrp="1"/>
          </p:cNvSpPr>
          <p:nvPr>
            <p:ph type="title"/>
          </p:nvPr>
        </p:nvSpPr>
        <p:spPr>
          <a:prstGeom prst="rect">
            <a:avLst/>
          </a:prstGeom>
          <a:solidFill>
            <a:schemeClr val="accent1"/>
          </a:solidFill>
        </p:spPr>
        <p:txBody>
          <a:bodyPr lIns="91425" tIns="91425" rIns="91425" bIns="91425" anchor="ctr" anchorCtr="0">
            <a:noAutofit/>
          </a:bodyPr>
          <a:lstStyle/>
          <a:p>
            <a:pPr lvl="0">
              <a:spcBef>
                <a:spcPts val="0"/>
              </a:spcBef>
              <a:buNone/>
            </a:pPr>
            <a:r>
              <a:rPr lang="en-US" dirty="0"/>
              <a:t>Provide Valuable Feedback</a:t>
            </a:r>
          </a:p>
        </p:txBody>
      </p:sp>
      <p:sp>
        <p:nvSpPr>
          <p:cNvPr id="373" name="Shape 373">
            <a:hlinkClick r:id="rId3"/>
          </p:cNvPr>
          <p:cNvSpPr/>
          <p:nvPr/>
        </p:nvSpPr>
        <p:spPr>
          <a:xfrm>
            <a:off x="1371600" y="1462951"/>
            <a:ext cx="6400800" cy="4800600"/>
          </a:xfrm>
          <a:prstGeom prst="rect">
            <a:avLst/>
          </a:prstGeom>
          <a:blipFill>
            <a:blip r:embed="rId4">
              <a:alphaModFix/>
            </a:blip>
            <a:stretch>
              <a:fillRect/>
            </a:stretch>
          </a:blipFill>
          <a:ln>
            <a:noFill/>
          </a:ln>
        </p:spPr>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304800" y="1600200"/>
            <a:ext cx="8686800" cy="4526100"/>
          </a:xfrm>
        </p:spPr>
        <p:txBody>
          <a:bodyPr>
            <a:normAutofit fontScale="85000" lnSpcReduction="10000"/>
          </a:bodyPr>
          <a:lstStyle/>
          <a:p>
            <a:pPr marL="203200" indent="0" algn="ctr">
              <a:buNone/>
            </a:pPr>
            <a:r>
              <a:rPr lang="en-US" dirty="0" smtClean="0"/>
              <a:t>Feedback Should Be More Work For The Recipient Than The Donor</a:t>
            </a:r>
          </a:p>
          <a:p>
            <a:pPr marL="203200" indent="0">
              <a:buNone/>
            </a:pPr>
            <a:endParaRPr lang="en-US" dirty="0"/>
          </a:p>
          <a:p>
            <a:pPr lvl="1"/>
            <a:r>
              <a:rPr lang="en-US" dirty="0" smtClean="0">
                <a:latin typeface="Franklin Gothic Book" pitchFamily="34" charset="0"/>
              </a:rPr>
              <a:t>Focus on the reaction of the students, not the feedback.</a:t>
            </a:r>
          </a:p>
          <a:p>
            <a:pPr lvl="1"/>
            <a:r>
              <a:rPr lang="en-US" dirty="0" smtClean="0">
                <a:latin typeface="Franklin Gothic Book" pitchFamily="34" charset="0"/>
              </a:rPr>
              <a:t>Develop a growth mindset in your students.</a:t>
            </a:r>
          </a:p>
          <a:p>
            <a:pPr lvl="1"/>
            <a:r>
              <a:rPr lang="en-US" dirty="0" smtClean="0">
                <a:latin typeface="Franklin Gothic Book" pitchFamily="34" charset="0"/>
              </a:rPr>
              <a:t>Design feedback as part of a system.</a:t>
            </a:r>
          </a:p>
          <a:p>
            <a:pPr lvl="1"/>
            <a:r>
              <a:rPr lang="en-US" dirty="0" smtClean="0">
                <a:latin typeface="Franklin Gothic Book" pitchFamily="34" charset="0"/>
              </a:rPr>
              <a:t>Focus more on longer time for feedback.</a:t>
            </a:r>
          </a:p>
          <a:p>
            <a:pPr lvl="1"/>
            <a:r>
              <a:rPr lang="en-US" dirty="0" smtClean="0">
                <a:latin typeface="Franklin Gothic Book" pitchFamily="34" charset="0"/>
              </a:rPr>
              <a:t>Concentrate on personal bests, not efforts or ranks.</a:t>
            </a:r>
          </a:p>
          <a:p>
            <a:pPr lvl="1"/>
            <a:r>
              <a:rPr lang="en-US" dirty="0" smtClean="0">
                <a:latin typeface="Franklin Gothic Book" pitchFamily="34" charset="0"/>
              </a:rPr>
              <a:t>Make feedback into detective work.</a:t>
            </a:r>
          </a:p>
          <a:p>
            <a:pPr lvl="1"/>
            <a:r>
              <a:rPr lang="en-US" b="0" dirty="0" smtClean="0">
                <a:latin typeface="Franklin Gothic Book" pitchFamily="34" charset="0"/>
              </a:rPr>
              <a:t>Provide comment-only grading.</a:t>
            </a:r>
            <a:endParaRPr lang="en-US" dirty="0" smtClean="0">
              <a:latin typeface="Franklin Gothic Book" pitchFamily="34" charset="0"/>
            </a:endParaRPr>
          </a:p>
          <a:p>
            <a:pPr lvl="1"/>
            <a:r>
              <a:rPr lang="en-US" dirty="0" smtClean="0">
                <a:latin typeface="Franklin Gothic Book" pitchFamily="34" charset="0"/>
              </a:rPr>
              <a:t>Use focused feedback.</a:t>
            </a:r>
          </a:p>
          <a:p>
            <a:endParaRPr lang="en-US" dirty="0"/>
          </a:p>
        </p:txBody>
      </p:sp>
      <p:sp>
        <p:nvSpPr>
          <p:cNvPr id="3" name="Title 2"/>
          <p:cNvSpPr>
            <a:spLocks noGrp="1"/>
          </p:cNvSpPr>
          <p:nvPr>
            <p:ph type="title"/>
          </p:nvPr>
        </p:nvSpPr>
        <p:spPr>
          <a:solidFill>
            <a:schemeClr val="accent1"/>
          </a:solidFill>
        </p:spPr>
        <p:txBody>
          <a:bodyPr/>
          <a:lstStyle/>
          <a:p>
            <a:r>
              <a:rPr lang="en-US" dirty="0" smtClean="0"/>
              <a:t>Feedback Activity</a:t>
            </a:r>
            <a:endParaRPr lang="en-US" dirty="0"/>
          </a:p>
        </p:txBody>
      </p:sp>
    </p:spTree>
    <p:extLst>
      <p:ext uri="{BB962C8B-B14F-4D97-AF65-F5344CB8AC3E}">
        <p14:creationId xmlns="" xmlns:p14="http://schemas.microsoft.com/office/powerpoint/2010/main" val="2364733532"/>
      </p:ext>
    </p:extLst>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prstGeom prst="rect">
            <a:avLst/>
          </a:prstGeom>
          <a:solidFill>
            <a:schemeClr val="accent1"/>
          </a:solidFill>
        </p:spPr>
        <p:txBody>
          <a:bodyPr lIns="91425" tIns="91425" rIns="91425" bIns="91425" anchor="ctr" anchorCtr="0">
            <a:noAutofit/>
          </a:bodyPr>
          <a:lstStyle/>
          <a:p>
            <a:pPr lvl="0">
              <a:spcBef>
                <a:spcPts val="0"/>
              </a:spcBef>
              <a:buNone/>
            </a:pPr>
            <a:r>
              <a:rPr lang="en-US"/>
              <a:t>Provide Valuable Feedback</a:t>
            </a:r>
          </a:p>
        </p:txBody>
      </p:sp>
      <p:graphicFrame>
        <p:nvGraphicFramePr>
          <p:cNvPr id="380" name="Shape 380"/>
          <p:cNvGraphicFramePr/>
          <p:nvPr/>
        </p:nvGraphicFramePr>
        <p:xfrm>
          <a:off x="457200" y="1648653"/>
          <a:ext cx="8218800" cy="4472414"/>
        </p:xfrm>
        <a:graphic>
          <a:graphicData uri="http://schemas.openxmlformats.org/drawingml/2006/table">
            <a:tbl>
              <a:tblPr>
                <a:noFill/>
                <a:tableStyleId>{78A24E48-6F42-4587-8F58-16C08493C695}</a:tableStyleId>
              </a:tblPr>
              <a:tblGrid>
                <a:gridCol w="4109400"/>
                <a:gridCol w="4109400"/>
              </a:tblGrid>
              <a:tr h="445740">
                <a:tc gridSpan="2">
                  <a:txBody>
                    <a:bodyPr/>
                    <a:lstStyle/>
                    <a:p>
                      <a:pPr lvl="0" algn="ctr" rtl="0">
                        <a:lnSpc>
                          <a:spcPct val="115000"/>
                        </a:lnSpc>
                        <a:spcBef>
                          <a:spcPts val="0"/>
                        </a:spcBef>
                        <a:buNone/>
                      </a:pPr>
                      <a:r>
                        <a:rPr lang="en-US" sz="1500" b="1" dirty="0">
                          <a:solidFill>
                            <a:srgbClr val="FFFFFF"/>
                          </a:solidFill>
                        </a:rPr>
                        <a:t>The Praise Makeover</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000000"/>
                    </a:solidFill>
                  </a:tcPr>
                </a:tc>
                <a:tc hMerge="1">
                  <a:txBody>
                    <a:bodyPr/>
                    <a:lstStyle/>
                    <a:p>
                      <a:endParaRPr lang="en-US"/>
                    </a:p>
                  </a:txBody>
                  <a:tcPr/>
                </a:tc>
              </a:tr>
              <a:tr h="420676">
                <a:tc>
                  <a:txBody>
                    <a:bodyPr/>
                    <a:lstStyle/>
                    <a:p>
                      <a:pPr lvl="0" algn="ctr" rtl="0">
                        <a:lnSpc>
                          <a:spcPct val="115000"/>
                        </a:lnSpc>
                        <a:spcBef>
                          <a:spcPts val="0"/>
                        </a:spcBef>
                        <a:buNone/>
                      </a:pPr>
                      <a:r>
                        <a:rPr lang="en-US" sz="1200" b="1"/>
                        <a:t>Before</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7E6E6"/>
                    </a:solidFill>
                  </a:tcPr>
                </a:tc>
                <a:tc>
                  <a:txBody>
                    <a:bodyPr/>
                    <a:lstStyle/>
                    <a:p>
                      <a:pPr lvl="0" algn="ctr" rtl="0">
                        <a:lnSpc>
                          <a:spcPct val="115000"/>
                        </a:lnSpc>
                        <a:spcBef>
                          <a:spcPts val="0"/>
                        </a:spcBef>
                        <a:buNone/>
                      </a:pPr>
                      <a:r>
                        <a:rPr lang="en-US" sz="1200" b="1"/>
                        <a:t>After</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E7E6E6"/>
                    </a:solidFill>
                  </a:tcPr>
                </a:tc>
              </a:tr>
              <a:tr h="849995">
                <a:tc>
                  <a:txBody>
                    <a:bodyPr/>
                    <a:lstStyle/>
                    <a:p>
                      <a:pPr lvl="0" rtl="0">
                        <a:lnSpc>
                          <a:spcPct val="115000"/>
                        </a:lnSpc>
                        <a:spcBef>
                          <a:spcPts val="0"/>
                        </a:spcBef>
                        <a:buNone/>
                      </a:pPr>
                      <a:r>
                        <a:rPr lang="en-US" sz="1200" b="1"/>
                        <a:t>“Great Job!”</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US" sz="1200" b="1"/>
                        <a:t>“I like the way you tried all kinds of strategies on this problem until you finally got it.”</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5336">
                <a:tc>
                  <a:txBody>
                    <a:bodyPr/>
                    <a:lstStyle/>
                    <a:p>
                      <a:pPr lvl="0" rtl="0">
                        <a:lnSpc>
                          <a:spcPct val="115000"/>
                        </a:lnSpc>
                        <a:spcBef>
                          <a:spcPts val="0"/>
                        </a:spcBef>
                        <a:buNone/>
                      </a:pPr>
                      <a:r>
                        <a:rPr lang="en-US" sz="1200" b="1"/>
                        <a:t>“I’m proud of you”</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US" sz="1200" b="1"/>
                        <a:t>“You went back to check your work – that extra step was a great idea.”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5336">
                <a:tc>
                  <a:txBody>
                    <a:bodyPr/>
                    <a:lstStyle/>
                    <a:p>
                      <a:pPr lvl="0" rtl="0">
                        <a:lnSpc>
                          <a:spcPct val="115000"/>
                        </a:lnSpc>
                        <a:spcBef>
                          <a:spcPts val="0"/>
                        </a:spcBef>
                        <a:buNone/>
                      </a:pPr>
                      <a:r>
                        <a:rPr lang="en-US" sz="1200" b="1"/>
                        <a:t>“You got an A!”</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US" sz="1200" b="1"/>
                        <a:t>“Those extra problems you did really made a difference.”</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635336">
                <a:tc>
                  <a:txBody>
                    <a:bodyPr/>
                    <a:lstStyle/>
                    <a:p>
                      <a:pPr lvl="0" rtl="0">
                        <a:lnSpc>
                          <a:spcPct val="115000"/>
                        </a:lnSpc>
                        <a:spcBef>
                          <a:spcPts val="0"/>
                        </a:spcBef>
                        <a:buNone/>
                      </a:pPr>
                      <a:r>
                        <a:rPr lang="en-US" sz="1200" b="1"/>
                        <a:t>“You’re so smart”</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US" sz="1200" b="1"/>
                        <a:t>“It was a long, hard assignment, but you stuck to it and got it done. That’s great!”</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849995">
                <a:tc>
                  <a:txBody>
                    <a:bodyPr/>
                    <a:lstStyle/>
                    <a:p>
                      <a:pPr lvl="0" rtl="0">
                        <a:lnSpc>
                          <a:spcPct val="115000"/>
                        </a:lnSpc>
                        <a:spcBef>
                          <a:spcPts val="0"/>
                        </a:spcBef>
                        <a:buNone/>
                      </a:pPr>
                      <a:r>
                        <a:rPr lang="en-US" sz="1200" b="1" dirty="0"/>
                        <a:t>“Don’t worry, some people just aren’t good at math”</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lvl="0" rtl="0">
                        <a:lnSpc>
                          <a:spcPct val="115000"/>
                        </a:lnSpc>
                        <a:spcBef>
                          <a:spcPts val="0"/>
                        </a:spcBef>
                        <a:buNone/>
                      </a:pPr>
                      <a:r>
                        <a:rPr lang="en-US" sz="1200" b="1" dirty="0"/>
                        <a:t>“I like the effort you put in on this. I know you’re frustrated, but we’ll keep at it and find your best way to master this.”</a:t>
                      </a:r>
                    </a:p>
                  </a:txBody>
                  <a:tcPr marL="68575" marR="68575" marT="91425" marB="9142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Shape 386"/>
          <p:cNvPicPr preferRelativeResize="0">
            <a:picLocks noGrp="1"/>
          </p:cNvPicPr>
          <p:nvPr>
            <p:ph idx="1"/>
          </p:nvPr>
        </p:nvPicPr>
        <p:blipFill rotWithShape="1">
          <a:blip r:embed="rId3">
            <a:alphaModFix/>
          </a:blip>
          <a:srcRect/>
          <a:stretch/>
        </p:blipFill>
        <p:spPr>
          <a:xfrm>
            <a:off x="1401737" y="1486626"/>
            <a:ext cx="6309000" cy="4724100"/>
          </a:xfrm>
          <a:prstGeom prst="rect">
            <a:avLst/>
          </a:prstGeom>
          <a:noFill/>
          <a:ln>
            <a:noFill/>
          </a:ln>
        </p:spPr>
      </p:pic>
      <p:sp>
        <p:nvSpPr>
          <p:cNvPr id="387" name="Shape 387"/>
          <p:cNvSpPr txBox="1">
            <a:spLocks noGrp="1"/>
          </p:cNvSpPr>
          <p:nvPr>
            <p:ph type="title"/>
          </p:nvPr>
        </p:nvSpPr>
        <p:spPr>
          <a:xfrm>
            <a:off x="457200" y="274637"/>
            <a:ext cx="8229600" cy="1049664"/>
          </a:xfrm>
          <a:prstGeom prst="rect">
            <a:avLst/>
          </a:prstGeom>
          <a:solidFill>
            <a:schemeClr val="accent1"/>
          </a:solidFill>
          <a:ln>
            <a:noFill/>
          </a:ln>
        </p:spPr>
        <p:txBody>
          <a:bodyPr lIns="91425" tIns="45700" rIns="91425" bIns="45700" anchor="ctr" anchorCtr="0">
            <a:noAutofit/>
          </a:bodyPr>
          <a:lstStyle/>
          <a:p>
            <a:pPr marL="0" marR="0" lvl="1" indent="0" algn="ctr" rtl="0">
              <a:spcBef>
                <a:spcPts val="0"/>
              </a:spcBef>
              <a:spcAft>
                <a:spcPts val="0"/>
              </a:spcAft>
              <a:buSzPct val="25000"/>
              <a:buNone/>
            </a:pPr>
            <a:r>
              <a:rPr lang="en-US" sz="3200" b="0" i="0" u="none" strike="noStrike" cap="none" dirty="0">
                <a:solidFill>
                  <a:schemeClr val="lt1"/>
                </a:solidFill>
                <a:latin typeface="Franklin Gothic Book" pitchFamily="34" charset="0"/>
                <a:sym typeface="Source Sans Pro"/>
              </a:rPr>
              <a:t/>
            </a:r>
            <a:br>
              <a:rPr lang="en-US" sz="3200" b="0" i="0" u="none" strike="noStrike" cap="none" dirty="0">
                <a:solidFill>
                  <a:schemeClr val="lt1"/>
                </a:solidFill>
                <a:latin typeface="Franklin Gothic Book" pitchFamily="34" charset="0"/>
                <a:sym typeface="Source Sans Pro"/>
              </a:rPr>
            </a:br>
            <a:r>
              <a:rPr lang="en-US" sz="3600" dirty="0">
                <a:solidFill>
                  <a:schemeClr val="bg1"/>
                </a:solidFill>
                <a:latin typeface="+mj-lt"/>
              </a:rPr>
              <a:t>Productive Struggle Leads to Success</a:t>
            </a:r>
          </a:p>
          <a:p>
            <a:pPr marL="0" marR="0" lvl="1" indent="0" algn="ctr" rtl="0">
              <a:spcBef>
                <a:spcPts val="0"/>
              </a:spcBef>
              <a:spcAft>
                <a:spcPts val="0"/>
              </a:spcAft>
              <a:buSzPct val="25000"/>
              <a:buNone/>
            </a:pPr>
            <a:endParaRPr sz="3200" dirty="0">
              <a:latin typeface="Franklin Gothic Book" pitchFamily="34" charset="0"/>
            </a:endParaRPr>
          </a:p>
        </p:txBody>
      </p:sp>
      <p:sp>
        <p:nvSpPr>
          <p:cNvPr id="388" name="Shape 388"/>
          <p:cNvSpPr txBox="1"/>
          <p:nvPr/>
        </p:nvSpPr>
        <p:spPr>
          <a:xfrm>
            <a:off x="835570" y="1655377"/>
            <a:ext cx="7441324" cy="46166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2400" b="1" dirty="0">
              <a:solidFill>
                <a:schemeClr val="dk1"/>
              </a:solidFill>
              <a:latin typeface="Franklin Gothic Book" pitchFamily="34" charset="0"/>
              <a:ea typeface="Source Sans Pro"/>
              <a:cs typeface="Source Sans Pro"/>
              <a:sym typeface="Source Sans Pro"/>
            </a:endParaRP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4" name="Shape 377"/>
          <p:cNvSpPr txBox="1">
            <a:spLocks noGrp="1"/>
          </p:cNvSpPr>
          <p:nvPr>
            <p:ph idx="1"/>
          </p:nvPr>
        </p:nvSpPr>
        <p:spPr>
          <a:xfrm>
            <a:off x="457200" y="1657351"/>
            <a:ext cx="8229600" cy="2971799"/>
          </a:xfrm>
          <a:prstGeom prst="rect">
            <a:avLst/>
          </a:prstGeom>
          <a:noFill/>
          <a:ln>
            <a:noFill/>
          </a:ln>
        </p:spPr>
        <p:txBody>
          <a:bodyPr lIns="91425" tIns="45700" rIns="91425" bIns="45700" anchor="t" anchorCtr="0">
            <a:noAutofit/>
          </a:bodyPr>
          <a:lstStyle/>
          <a:p>
            <a:pPr marL="0" marR="0" lvl="0" indent="0" algn="l" rtl="0">
              <a:lnSpc>
                <a:spcPct val="120000"/>
              </a:lnSpc>
              <a:spcBef>
                <a:spcPts val="0"/>
              </a:spcBef>
              <a:spcAft>
                <a:spcPts val="0"/>
              </a:spcAft>
              <a:buClr>
                <a:schemeClr val="dk1"/>
              </a:buClr>
              <a:buSzPct val="25000"/>
              <a:buFont typeface="Noto Sans Symbols"/>
              <a:buNone/>
            </a:pPr>
            <a:endParaRPr sz="3200" b="1" i="0" u="none" strike="noStrike" cap="none" dirty="0">
              <a:solidFill>
                <a:schemeClr val="dk1"/>
              </a:solidFill>
              <a:ea typeface="Source Sans Pro"/>
              <a:cs typeface="Source Sans Pro"/>
              <a:sym typeface="Source Sans Pro"/>
            </a:endParaRPr>
          </a:p>
          <a:p>
            <a:pPr marL="342900" marR="0" lvl="0" indent="-215900" algn="l" rtl="0">
              <a:lnSpc>
                <a:spcPct val="120000"/>
              </a:lnSpc>
              <a:spcBef>
                <a:spcPts val="400"/>
              </a:spcBef>
              <a:spcAft>
                <a:spcPts val="0"/>
              </a:spcAft>
              <a:buClr>
                <a:srgbClr val="FBC370"/>
              </a:buClr>
              <a:buSzPct val="25000"/>
              <a:buFont typeface="Arial"/>
              <a:buNone/>
            </a:pPr>
            <a:endParaRPr sz="2000" b="0" i="0" u="none" strike="noStrike" cap="none" dirty="0">
              <a:solidFill>
                <a:schemeClr val="dk1"/>
              </a:solidFill>
              <a:ea typeface="Source Sans Pro"/>
              <a:cs typeface="Source Sans Pro"/>
              <a:sym typeface="Source Sans Pro"/>
            </a:endParaRPr>
          </a:p>
          <a:p>
            <a:pPr marL="342900" marR="0" lvl="0" indent="-215900" algn="l" rtl="0">
              <a:lnSpc>
                <a:spcPct val="120000"/>
              </a:lnSpc>
              <a:spcBef>
                <a:spcPts val="400"/>
              </a:spcBef>
              <a:spcAft>
                <a:spcPts val="0"/>
              </a:spcAft>
              <a:buClr>
                <a:srgbClr val="FBC370"/>
              </a:buClr>
              <a:buSzPct val="25000"/>
              <a:buFont typeface="Arial"/>
              <a:buNone/>
            </a:pPr>
            <a:endParaRPr sz="2000" b="0" i="0" u="none" strike="noStrike" cap="none" dirty="0">
              <a:solidFill>
                <a:schemeClr val="dk1"/>
              </a:solidFill>
              <a:ea typeface="Source Sans Pro"/>
              <a:cs typeface="Source Sans Pro"/>
              <a:sym typeface="Source Sans Pro"/>
            </a:endParaRPr>
          </a:p>
          <a:p>
            <a:pPr marL="0" marR="0" lvl="0" indent="0" algn="l" rtl="0">
              <a:lnSpc>
                <a:spcPct val="120000"/>
              </a:lnSpc>
              <a:spcBef>
                <a:spcPts val="400"/>
              </a:spcBef>
              <a:spcAft>
                <a:spcPts val="0"/>
              </a:spcAft>
              <a:buClr>
                <a:schemeClr val="dk1"/>
              </a:buClr>
              <a:buSzPct val="25000"/>
              <a:buFont typeface="Noto Sans Symbols"/>
              <a:buNone/>
            </a:pPr>
            <a:endParaRPr sz="1600" b="0" i="0" u="none" strike="noStrike" cap="none" dirty="0">
              <a:solidFill>
                <a:schemeClr val="dk1"/>
              </a:solidFill>
              <a:ea typeface="Source Sans Pro"/>
              <a:cs typeface="Source Sans Pro"/>
              <a:sym typeface="Source Sans Pro"/>
            </a:endParaRPr>
          </a:p>
        </p:txBody>
      </p:sp>
      <p:sp>
        <p:nvSpPr>
          <p:cNvPr id="394" name="Shape 394"/>
          <p:cNvSpPr txBox="1">
            <a:spLocks noGrp="1"/>
          </p:cNvSpPr>
          <p:nvPr>
            <p:ph type="title"/>
          </p:nvPr>
        </p:nvSpPr>
        <p:spPr>
          <a:xfrm>
            <a:off x="457200" y="274640"/>
            <a:ext cx="8229600" cy="844713"/>
          </a:xfrm>
          <a:prstGeom prst="rect">
            <a:avLst/>
          </a:prstGeom>
          <a:solidFill>
            <a:schemeClr val="accent1"/>
          </a:solidFill>
          <a:ln>
            <a:noFill/>
          </a:ln>
        </p:spPr>
        <p:txBody>
          <a:bodyPr lIns="91425" tIns="45700" rIns="91425" bIns="45700" anchor="ctr" anchorCtr="0">
            <a:noAutofit/>
          </a:bodyPr>
          <a:lstStyle/>
          <a:p>
            <a:pPr marL="0" marR="0" lvl="1" indent="0" algn="ctr" rtl="0">
              <a:spcBef>
                <a:spcPts val="0"/>
              </a:spcBef>
              <a:spcAft>
                <a:spcPts val="0"/>
              </a:spcAft>
              <a:buSzPct val="25000"/>
              <a:buNone/>
            </a:pPr>
            <a:r>
              <a:rPr lang="en-US" sz="3200" b="0" i="0" u="none" strike="noStrike" cap="none" dirty="0">
                <a:solidFill>
                  <a:schemeClr val="lt1"/>
                </a:solidFill>
                <a:latin typeface="+mj-lt"/>
                <a:sym typeface="Source Sans Pro"/>
              </a:rPr>
              <a:t>Create </a:t>
            </a:r>
            <a:r>
              <a:rPr lang="en-US" sz="3200" dirty="0">
                <a:latin typeface="+mj-lt"/>
              </a:rPr>
              <a:t>Opportunities</a:t>
            </a:r>
            <a:r>
              <a:rPr lang="en-US" sz="3200" b="0" i="0" u="none" strike="noStrike" cap="none" dirty="0">
                <a:solidFill>
                  <a:schemeClr val="lt1"/>
                </a:solidFill>
                <a:latin typeface="+mj-lt"/>
                <a:sym typeface="Source Sans Pro"/>
              </a:rPr>
              <a:t> for </a:t>
            </a:r>
            <a:r>
              <a:rPr lang="en-US" sz="3200" dirty="0">
                <a:latin typeface="+mj-lt"/>
              </a:rPr>
              <a:t>Productive Struggle</a:t>
            </a:r>
          </a:p>
        </p:txBody>
      </p:sp>
      <p:graphicFrame>
        <p:nvGraphicFramePr>
          <p:cNvPr id="5" name="Diagram 4">
            <a:hlinkClick r:id="rId3"/>
          </p:cNvPr>
          <p:cNvGraphicFramePr/>
          <p:nvPr>
            <p:extLst>
              <p:ext uri="{D42A27DB-BD31-4B8C-83A1-F6EECF244321}">
                <p14:modId xmlns="" xmlns:p14="http://schemas.microsoft.com/office/powerpoint/2010/main" val="2863581345"/>
              </p:ext>
            </p:extLst>
          </p:nvPr>
        </p:nvGraphicFramePr>
        <p:xfrm>
          <a:off x="228600" y="1219200"/>
          <a:ext cx="85344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2971800" y="1676400"/>
            <a:ext cx="3200400" cy="307777"/>
          </a:xfrm>
          <a:prstGeom prst="rect">
            <a:avLst/>
          </a:prstGeom>
          <a:noFill/>
        </p:spPr>
        <p:txBody>
          <a:bodyPr wrap="square" rtlCol="0">
            <a:spAutoFit/>
          </a:bodyPr>
          <a:lstStyle/>
          <a:p>
            <a:r>
              <a:rPr lang="en-US" dirty="0" smtClean="0">
                <a:latin typeface="Franklin Gothic Book" pitchFamily="34" charset="0"/>
                <a:hlinkClick r:id="rId3"/>
              </a:rPr>
              <a:t>Productive Struggle in the Classroom</a:t>
            </a:r>
            <a:endParaRPr lang="en-US" dirty="0">
              <a:latin typeface="Franklin Gothic Book" pitchFamily="34" charset="0"/>
            </a:endParaRP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idx="1"/>
          </p:nvPr>
        </p:nvSpPr>
        <p:spPr>
          <a:xfrm>
            <a:off x="457200" y="1754900"/>
            <a:ext cx="8229600" cy="4371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000" dirty="0"/>
              <a:t>Active learning methods such as self-quizzing, elaboration, and reflection cause students to:</a:t>
            </a:r>
          </a:p>
          <a:p>
            <a:pPr marL="742950" marR="0" lvl="1" indent="-323850" algn="l" rtl="0">
              <a:spcBef>
                <a:spcPts val="400"/>
              </a:spcBef>
              <a:spcAft>
                <a:spcPts val="0"/>
              </a:spcAft>
              <a:buClr>
                <a:schemeClr val="dk1"/>
              </a:buClr>
              <a:buSzPct val="100000"/>
              <a:buFont typeface="Arial"/>
              <a:buChar char="–"/>
            </a:pPr>
            <a:r>
              <a:rPr lang="en-US" sz="2600" b="0" i="0" u="none" strike="noStrike" cap="none" dirty="0">
                <a:solidFill>
                  <a:schemeClr val="dk1"/>
                </a:solidFill>
                <a:latin typeface="Franklin Gothic Book" pitchFamily="34" charset="0"/>
                <a:sym typeface="Source Sans Pro"/>
              </a:rPr>
              <a:t>Reconsolidat</a:t>
            </a:r>
            <a:r>
              <a:rPr lang="en-US" sz="2600" dirty="0">
                <a:latin typeface="Franklin Gothic Book" pitchFamily="34" charset="0"/>
              </a:rPr>
              <a:t>e </a:t>
            </a:r>
            <a:r>
              <a:rPr lang="en-US" sz="2600" b="0" i="0" u="none" strike="noStrike" cap="none" dirty="0">
                <a:solidFill>
                  <a:schemeClr val="dk1"/>
                </a:solidFill>
                <a:latin typeface="Franklin Gothic Book" pitchFamily="34" charset="0"/>
                <a:sym typeface="Source Sans Pro"/>
              </a:rPr>
              <a:t>memory</a:t>
            </a:r>
          </a:p>
          <a:p>
            <a:pPr marL="742950" marR="0" lvl="1" indent="-323850" algn="l" rtl="0">
              <a:spcBef>
                <a:spcPts val="400"/>
              </a:spcBef>
              <a:spcAft>
                <a:spcPts val="0"/>
              </a:spcAft>
              <a:buClr>
                <a:schemeClr val="dk1"/>
              </a:buClr>
              <a:buSzPct val="100000"/>
              <a:buFont typeface="Arial"/>
              <a:buChar char="–"/>
            </a:pPr>
            <a:r>
              <a:rPr lang="en-US" sz="2600" b="0" i="0" u="none" strike="noStrike" cap="none" dirty="0">
                <a:solidFill>
                  <a:schemeClr val="dk1"/>
                </a:solidFill>
                <a:latin typeface="Franklin Gothic Book" pitchFamily="34" charset="0"/>
                <a:sym typeface="Source Sans Pro"/>
              </a:rPr>
              <a:t>Creat</a:t>
            </a:r>
            <a:r>
              <a:rPr lang="en-US" sz="2600" dirty="0">
                <a:latin typeface="Franklin Gothic Book" pitchFamily="34" charset="0"/>
              </a:rPr>
              <a:t>e </a:t>
            </a:r>
            <a:r>
              <a:rPr lang="en-US" sz="2600" b="0" i="0" u="none" strike="noStrike" cap="none" dirty="0">
                <a:solidFill>
                  <a:schemeClr val="dk1"/>
                </a:solidFill>
                <a:latin typeface="Franklin Gothic Book" pitchFamily="34" charset="0"/>
                <a:sym typeface="Source Sans Pro"/>
              </a:rPr>
              <a:t>mental models</a:t>
            </a:r>
          </a:p>
          <a:p>
            <a:pPr marL="742950" marR="0" lvl="1" indent="-323850" algn="l" rtl="0">
              <a:spcBef>
                <a:spcPts val="400"/>
              </a:spcBef>
              <a:spcAft>
                <a:spcPts val="0"/>
              </a:spcAft>
              <a:buClr>
                <a:schemeClr val="dk1"/>
              </a:buClr>
              <a:buSzPct val="100000"/>
              <a:buFont typeface="Arial"/>
              <a:buChar char="–"/>
            </a:pPr>
            <a:r>
              <a:rPr lang="en-US" sz="2600" b="0" i="0" u="none" strike="noStrike" cap="none" dirty="0">
                <a:solidFill>
                  <a:schemeClr val="dk1"/>
                </a:solidFill>
                <a:latin typeface="Franklin Gothic Book" pitchFamily="34" charset="0"/>
                <a:sym typeface="Source Sans Pro"/>
              </a:rPr>
              <a:t>Broaden</a:t>
            </a:r>
            <a:r>
              <a:rPr lang="en-US" sz="2600" dirty="0">
                <a:latin typeface="Franklin Gothic Book" pitchFamily="34" charset="0"/>
              </a:rPr>
              <a:t> </a:t>
            </a:r>
            <a:r>
              <a:rPr lang="en-US" sz="2600" b="0" i="0" u="none" strike="noStrike" cap="none" dirty="0">
                <a:solidFill>
                  <a:schemeClr val="dk1"/>
                </a:solidFill>
                <a:latin typeface="Franklin Gothic Book" pitchFamily="34" charset="0"/>
                <a:sym typeface="Source Sans Pro"/>
              </a:rPr>
              <a:t>mastery</a:t>
            </a:r>
          </a:p>
          <a:p>
            <a:pPr marL="742950" marR="0" lvl="1" indent="-323850" algn="l" rtl="0">
              <a:spcBef>
                <a:spcPts val="400"/>
              </a:spcBef>
              <a:spcAft>
                <a:spcPts val="0"/>
              </a:spcAft>
              <a:buClr>
                <a:schemeClr val="dk1"/>
              </a:buClr>
              <a:buSzPct val="100000"/>
              <a:buFont typeface="Arial"/>
              <a:buChar char="–"/>
            </a:pPr>
            <a:r>
              <a:rPr lang="en-US" sz="2600" b="0" i="0" u="none" strike="noStrike" cap="none" dirty="0">
                <a:solidFill>
                  <a:schemeClr val="dk1"/>
                </a:solidFill>
                <a:latin typeface="Franklin Gothic Book" pitchFamily="34" charset="0"/>
                <a:sym typeface="Source Sans Pro"/>
              </a:rPr>
              <a:t>Foster conceptual learning</a:t>
            </a:r>
          </a:p>
          <a:p>
            <a:pPr marL="742950" marR="0" lvl="1" indent="-323850" algn="l" rtl="0">
              <a:spcBef>
                <a:spcPts val="400"/>
              </a:spcBef>
              <a:spcAft>
                <a:spcPts val="0"/>
              </a:spcAft>
              <a:buClr>
                <a:schemeClr val="dk1"/>
              </a:buClr>
              <a:buSzPct val="100000"/>
              <a:buFont typeface="Arial"/>
              <a:buChar char="–"/>
            </a:pPr>
            <a:r>
              <a:rPr lang="en-US" sz="2600" b="0" i="0" u="none" strike="noStrike" cap="none" dirty="0">
                <a:solidFill>
                  <a:schemeClr val="dk1"/>
                </a:solidFill>
                <a:latin typeface="Franklin Gothic Book" pitchFamily="34" charset="0"/>
                <a:sym typeface="Source Sans Pro"/>
              </a:rPr>
              <a:t>Improv</a:t>
            </a:r>
            <a:r>
              <a:rPr lang="en-US" sz="2600" dirty="0">
                <a:latin typeface="Franklin Gothic Book" pitchFamily="34" charset="0"/>
              </a:rPr>
              <a:t>e</a:t>
            </a:r>
            <a:r>
              <a:rPr lang="en-US" sz="2600" b="0" i="0" u="none" strike="noStrike" cap="none" dirty="0">
                <a:solidFill>
                  <a:schemeClr val="dk1"/>
                </a:solidFill>
                <a:latin typeface="Franklin Gothic Book" pitchFamily="34" charset="0"/>
                <a:sym typeface="Source Sans Pro"/>
              </a:rPr>
              <a:t> versatility</a:t>
            </a:r>
          </a:p>
          <a:p>
            <a:pPr marL="742950" marR="0" lvl="1" indent="-323850" algn="l" rtl="0">
              <a:spcBef>
                <a:spcPts val="400"/>
              </a:spcBef>
              <a:spcAft>
                <a:spcPts val="0"/>
              </a:spcAft>
              <a:buClr>
                <a:schemeClr val="dk1"/>
              </a:buClr>
              <a:buSzPct val="100000"/>
              <a:buFont typeface="Arial"/>
              <a:buChar char="–"/>
            </a:pPr>
            <a:r>
              <a:rPr lang="en-US" sz="2600" b="0" i="0" u="none" strike="noStrike" cap="none" dirty="0">
                <a:solidFill>
                  <a:schemeClr val="dk1"/>
                </a:solidFill>
                <a:latin typeface="Franklin Gothic Book" pitchFamily="34" charset="0"/>
                <a:sym typeface="Source Sans Pro"/>
              </a:rPr>
              <a:t>Prim</a:t>
            </a:r>
            <a:r>
              <a:rPr lang="en-US" sz="2600" dirty="0">
                <a:latin typeface="Franklin Gothic Book" pitchFamily="34" charset="0"/>
              </a:rPr>
              <a:t>e </a:t>
            </a:r>
            <a:r>
              <a:rPr lang="en-US" sz="2600" b="0" i="0" u="none" strike="noStrike" cap="none" dirty="0">
                <a:solidFill>
                  <a:schemeClr val="dk1"/>
                </a:solidFill>
                <a:latin typeface="Franklin Gothic Book" pitchFamily="34" charset="0"/>
                <a:sym typeface="Source Sans Pro"/>
              </a:rPr>
              <a:t>the mind for learning</a:t>
            </a:r>
          </a:p>
        </p:txBody>
      </p:sp>
      <p:sp>
        <p:nvSpPr>
          <p:cNvPr id="402" name="Shape 402"/>
          <p:cNvSpPr txBox="1">
            <a:spLocks noGrp="1"/>
          </p:cNvSpPr>
          <p:nvPr>
            <p:ph type="title"/>
          </p:nvPr>
        </p:nvSpPr>
        <p:spPr>
          <a:xfrm>
            <a:off x="457200" y="274658"/>
            <a:ext cx="8229600" cy="1325700"/>
          </a:xfrm>
          <a:prstGeom prst="rect">
            <a:avLst/>
          </a:prstGeom>
          <a:solidFill>
            <a:schemeClr val="accent1"/>
          </a:solidFill>
          <a:ln>
            <a:noFill/>
          </a:ln>
        </p:spPr>
        <p:txBody>
          <a:bodyPr lIns="91425" tIns="45700" rIns="91425" bIns="45700" anchor="ctr" anchorCtr="0">
            <a:noAutofit/>
          </a:bodyPr>
          <a:lstStyle/>
          <a:p>
            <a:pPr marL="0" marR="0" lvl="1" indent="0" algn="ctr" rtl="0">
              <a:spcBef>
                <a:spcPts val="0"/>
              </a:spcBef>
              <a:spcAft>
                <a:spcPts val="0"/>
              </a:spcAft>
              <a:buSzPct val="25000"/>
              <a:buNone/>
            </a:pPr>
            <a:r>
              <a:rPr lang="en-US" sz="3600" b="0" i="0" u="none" strike="noStrike" cap="none" dirty="0">
                <a:solidFill>
                  <a:schemeClr val="lt1"/>
                </a:solidFill>
                <a:latin typeface="+mj-lt"/>
                <a:sym typeface="Source Sans Pro"/>
              </a:rPr>
              <a:t>Producti</a:t>
            </a:r>
            <a:r>
              <a:rPr lang="en-US" sz="3600" dirty="0">
                <a:latin typeface="+mj-lt"/>
              </a:rPr>
              <a:t>ve Struggle Leads </a:t>
            </a:r>
          </a:p>
          <a:p>
            <a:pPr marL="0" marR="0" lvl="1" indent="0" algn="ctr" rtl="0">
              <a:spcBef>
                <a:spcPts val="0"/>
              </a:spcBef>
              <a:spcAft>
                <a:spcPts val="0"/>
              </a:spcAft>
              <a:buSzPct val="25000"/>
              <a:buNone/>
            </a:pPr>
            <a:r>
              <a:rPr lang="en-US" sz="3600" dirty="0">
                <a:latin typeface="+mj-lt"/>
              </a:rPr>
              <a:t>to Student Ownership </a:t>
            </a:r>
          </a:p>
        </p:txBody>
      </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idx="1"/>
          </p:nvPr>
        </p:nvSpPr>
        <p:spPr>
          <a:prstGeom prst="rect">
            <a:avLst/>
          </a:prstGeom>
        </p:spPr>
        <p:txBody>
          <a:bodyPr lIns="91425" tIns="91425" rIns="91425" bIns="91425" anchor="t" anchorCtr="0">
            <a:noAutofit/>
          </a:bodyPr>
          <a:lstStyle/>
          <a:p>
            <a:pPr marL="0" lvl="0" indent="0" rtl="0">
              <a:spcBef>
                <a:spcPts val="400"/>
              </a:spcBef>
              <a:buNone/>
            </a:pPr>
            <a:r>
              <a:rPr lang="en-US" sz="3000" dirty="0">
                <a:latin typeface="Calibri"/>
                <a:ea typeface="Calibri"/>
                <a:cs typeface="Calibri"/>
                <a:sym typeface="Calibri"/>
              </a:rPr>
              <a:t>Common assessments </a:t>
            </a:r>
            <a:r>
              <a:rPr lang="en-US" sz="3000" b="0" dirty="0">
                <a:latin typeface="Calibri"/>
                <a:ea typeface="Calibri"/>
                <a:cs typeface="Calibri"/>
                <a:sym typeface="Calibri"/>
              </a:rPr>
              <a:t>help to:</a:t>
            </a:r>
          </a:p>
          <a:p>
            <a:pPr marL="914400" lvl="1" indent="-419100" rtl="0">
              <a:spcBef>
                <a:spcPts val="400"/>
              </a:spcBef>
              <a:buSzPct val="100000"/>
            </a:pPr>
            <a:r>
              <a:rPr lang="en-US" sz="3000" dirty="0">
                <a:latin typeface="Calibri"/>
                <a:ea typeface="Calibri"/>
                <a:cs typeface="Calibri"/>
                <a:sym typeface="Calibri"/>
              </a:rPr>
              <a:t>provide guidance to drive instruction in more focused way</a:t>
            </a:r>
          </a:p>
          <a:p>
            <a:pPr marL="914400" lvl="1" indent="-419100" rtl="0">
              <a:spcBef>
                <a:spcPts val="400"/>
              </a:spcBef>
              <a:buSzPct val="100000"/>
            </a:pPr>
            <a:r>
              <a:rPr lang="en-US" sz="3000" dirty="0">
                <a:latin typeface="Calibri"/>
                <a:ea typeface="Calibri"/>
                <a:cs typeface="Calibri"/>
                <a:sym typeface="Calibri"/>
              </a:rPr>
              <a:t>provide consistency within departments </a:t>
            </a:r>
          </a:p>
          <a:p>
            <a:pPr marL="914400" lvl="1" indent="-419100" rtl="0">
              <a:spcBef>
                <a:spcPts val="400"/>
              </a:spcBef>
              <a:buSzPct val="100000"/>
            </a:pPr>
            <a:r>
              <a:rPr lang="en-US" sz="3000" dirty="0">
                <a:latin typeface="Calibri"/>
                <a:ea typeface="Calibri"/>
                <a:cs typeface="Calibri"/>
                <a:sym typeface="Calibri"/>
              </a:rPr>
              <a:t>show students that they are being held to high expectations/standards</a:t>
            </a:r>
          </a:p>
          <a:p>
            <a:pPr marL="914400" lvl="1" indent="-419100">
              <a:spcBef>
                <a:spcPts val="400"/>
              </a:spcBef>
              <a:buSzPct val="100000"/>
            </a:pPr>
            <a:r>
              <a:rPr lang="en-US" sz="3000" dirty="0">
                <a:latin typeface="Calibri"/>
                <a:ea typeface="Calibri"/>
                <a:cs typeface="Calibri"/>
                <a:sym typeface="Calibri"/>
              </a:rPr>
              <a:t>consolidate learning by bringing it all together </a:t>
            </a:r>
          </a:p>
        </p:txBody>
      </p:sp>
      <p:sp>
        <p:nvSpPr>
          <p:cNvPr id="409" name="Shape 409"/>
          <p:cNvSpPr txBox="1">
            <a:spLocks noGrp="1"/>
          </p:cNvSpPr>
          <p:nvPr>
            <p:ph type="title"/>
          </p:nvPr>
        </p:nvSpPr>
        <p:spPr>
          <a:prstGeom prst="rect">
            <a:avLst/>
          </a:prstGeom>
          <a:solidFill>
            <a:schemeClr val="accent1"/>
          </a:solidFill>
        </p:spPr>
        <p:txBody>
          <a:bodyPr lIns="91425" tIns="91425" rIns="91425" bIns="91425" anchor="ctr" anchorCtr="0">
            <a:noAutofit/>
          </a:bodyPr>
          <a:lstStyle/>
          <a:p>
            <a:pPr lvl="0">
              <a:spcBef>
                <a:spcPts val="0"/>
              </a:spcBef>
              <a:buNone/>
            </a:pPr>
            <a:r>
              <a:rPr lang="en-US" dirty="0"/>
              <a:t>Common Assessments</a:t>
            </a: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idx="1"/>
          </p:nvPr>
        </p:nvSpPr>
        <p:spPr>
          <a:xfrm>
            <a:off x="381000" y="1524002"/>
            <a:ext cx="8229600" cy="4752900"/>
          </a:xfrm>
          <a:prstGeom prst="rect">
            <a:avLst/>
          </a:prstGeom>
          <a:noFill/>
          <a:ln>
            <a:noFill/>
          </a:ln>
        </p:spPr>
        <p:txBody>
          <a:bodyPr lIns="91425" tIns="45700" rIns="91425" bIns="45700" anchor="t" anchorCtr="0">
            <a:noAutofit/>
          </a:bodyPr>
          <a:lstStyle/>
          <a:p>
            <a:pPr marL="342900" marR="0" lvl="0" indent="-342900" algn="ctr" rtl="0">
              <a:spcBef>
                <a:spcPts val="400"/>
              </a:spcBef>
              <a:spcAft>
                <a:spcPts val="0"/>
              </a:spcAft>
              <a:buClr>
                <a:schemeClr val="dk1"/>
              </a:buClr>
              <a:buSzPct val="25000"/>
              <a:buFont typeface="Arial"/>
              <a:buNone/>
            </a:pPr>
            <a:r>
              <a:rPr lang="en-US"/>
              <a:t>Which assessment practice is your area of strength and which is your area for growth?</a:t>
            </a:r>
          </a:p>
          <a:p>
            <a:pPr marL="342900" marR="0" lvl="0" indent="-342900" algn="ctr" rtl="0">
              <a:spcBef>
                <a:spcPts val="400"/>
              </a:spcBef>
              <a:spcAft>
                <a:spcPts val="0"/>
              </a:spcAft>
              <a:buClr>
                <a:schemeClr val="dk1"/>
              </a:buClr>
              <a:buSzPct val="25000"/>
              <a:buFont typeface="Arial"/>
              <a:buNone/>
            </a:pPr>
            <a:endParaRPr/>
          </a:p>
          <a:p>
            <a:pPr marL="342900" marR="0" lvl="0" indent="-342900" algn="ctr" rtl="0">
              <a:spcBef>
                <a:spcPts val="400"/>
              </a:spcBef>
              <a:spcAft>
                <a:spcPts val="0"/>
              </a:spcAft>
              <a:buClr>
                <a:schemeClr val="dk1"/>
              </a:buClr>
              <a:buSzPct val="25000"/>
              <a:buFont typeface="Arial"/>
              <a:buNone/>
            </a:pPr>
            <a:r>
              <a:rPr lang="en-US"/>
              <a:t>Variety</a:t>
            </a:r>
          </a:p>
          <a:p>
            <a:pPr marL="342900" marR="0" lvl="0" indent="-342900" algn="ctr" rtl="0">
              <a:spcBef>
                <a:spcPts val="400"/>
              </a:spcBef>
              <a:spcAft>
                <a:spcPts val="0"/>
              </a:spcAft>
              <a:buClr>
                <a:schemeClr val="dk1"/>
              </a:buClr>
              <a:buSzPct val="25000"/>
              <a:buFont typeface="Arial"/>
              <a:buNone/>
            </a:pPr>
            <a:r>
              <a:rPr lang="en-US"/>
              <a:t>Feedback</a:t>
            </a:r>
          </a:p>
          <a:p>
            <a:pPr marL="342900" marR="0" lvl="0" indent="-342900" algn="ctr" rtl="0">
              <a:spcBef>
                <a:spcPts val="400"/>
              </a:spcBef>
              <a:spcAft>
                <a:spcPts val="0"/>
              </a:spcAft>
              <a:buClr>
                <a:schemeClr val="dk1"/>
              </a:buClr>
              <a:buSzPct val="25000"/>
              <a:buFont typeface="Arial"/>
              <a:buNone/>
            </a:pPr>
            <a:r>
              <a:rPr lang="en-US"/>
              <a:t>Productive Struggle</a:t>
            </a:r>
          </a:p>
          <a:p>
            <a:pPr marL="342900" marR="0" lvl="0" indent="-342900" algn="ctr" rtl="0">
              <a:spcBef>
                <a:spcPts val="400"/>
              </a:spcBef>
              <a:spcAft>
                <a:spcPts val="0"/>
              </a:spcAft>
              <a:buClr>
                <a:schemeClr val="dk1"/>
              </a:buClr>
              <a:buSzPct val="25000"/>
              <a:buFont typeface="Arial"/>
              <a:buNone/>
            </a:pPr>
            <a:r>
              <a:rPr lang="en-US"/>
              <a:t>Common Assessments</a:t>
            </a:r>
          </a:p>
        </p:txBody>
      </p:sp>
      <p:sp>
        <p:nvSpPr>
          <p:cNvPr id="416" name="Shape 416"/>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Check for Understanding</a:t>
            </a:r>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idx="1"/>
          </p:nvPr>
        </p:nvSpPr>
        <p:spPr>
          <a:prstGeom prst="rect">
            <a:avLst/>
          </a:prstGeom>
        </p:spPr>
        <p:txBody>
          <a:bodyPr lIns="91425" tIns="91425" rIns="91425" bIns="91425" anchor="t" anchorCtr="0">
            <a:noAutofit/>
          </a:bodyPr>
          <a:lstStyle/>
          <a:p>
            <a:pPr marL="0" lvl="0" indent="-69850" algn="ctr" rtl="0">
              <a:spcBef>
                <a:spcPts val="480"/>
              </a:spcBef>
              <a:buClr>
                <a:schemeClr val="dk1"/>
              </a:buClr>
              <a:buSzPct val="42307"/>
              <a:buFont typeface="Arial"/>
              <a:buNone/>
            </a:pPr>
            <a:r>
              <a:rPr lang="en-US" sz="2600" dirty="0"/>
              <a:t>Assessment practices which </a:t>
            </a:r>
          </a:p>
          <a:p>
            <a:pPr marL="0" lvl="0" indent="-69850" algn="ctr" rtl="0">
              <a:spcBef>
                <a:spcPts val="480"/>
              </a:spcBef>
              <a:buClr>
                <a:schemeClr val="dk1"/>
              </a:buClr>
              <a:buSzPct val="42307"/>
              <a:buFont typeface="Arial"/>
              <a:buNone/>
            </a:pPr>
            <a:r>
              <a:rPr lang="en-US" sz="2600" dirty="0"/>
              <a:t>create student ownership of learning include: </a:t>
            </a:r>
          </a:p>
          <a:p>
            <a:pPr marL="0" lvl="0" indent="-69850" algn="ctr" rtl="0">
              <a:spcBef>
                <a:spcPts val="480"/>
              </a:spcBef>
              <a:buClr>
                <a:schemeClr val="dk1"/>
              </a:buClr>
              <a:buSzPct val="45833"/>
              <a:buFont typeface="Arial"/>
              <a:buNone/>
            </a:pPr>
            <a:endParaRPr sz="2400" dirty="0">
              <a:solidFill>
                <a:srgbClr val="38761D"/>
              </a:solidFill>
              <a:highlight>
                <a:srgbClr val="FFFF00"/>
              </a:highlight>
            </a:endParaRPr>
          </a:p>
          <a:p>
            <a:pPr marL="914400" lvl="0" indent="-381000" rtl="0">
              <a:spcBef>
                <a:spcPts val="480"/>
              </a:spcBef>
              <a:buSzPct val="100000"/>
            </a:pPr>
            <a:r>
              <a:rPr lang="en-US" sz="2400" b="0" dirty="0"/>
              <a:t>Incorporating a </a:t>
            </a:r>
            <a:r>
              <a:rPr lang="en-US" sz="2400" dirty="0"/>
              <a:t>variety</a:t>
            </a:r>
            <a:r>
              <a:rPr lang="en-US" sz="2400" b="0" dirty="0"/>
              <a:t> of assessment approaches.</a:t>
            </a:r>
          </a:p>
          <a:p>
            <a:pPr marL="914400" lvl="0" indent="-381000" rtl="0">
              <a:spcBef>
                <a:spcPts val="480"/>
              </a:spcBef>
              <a:buSzPct val="100000"/>
            </a:pPr>
            <a:r>
              <a:rPr lang="en-US" sz="2400" b="0" dirty="0"/>
              <a:t>Continuously providing task</a:t>
            </a:r>
            <a:r>
              <a:rPr lang="en-US" sz="2400" b="0" dirty="0" smtClean="0"/>
              <a:t>-involving </a:t>
            </a:r>
            <a:r>
              <a:rPr lang="en-US" sz="2400" dirty="0"/>
              <a:t>feedback</a:t>
            </a:r>
            <a:r>
              <a:rPr lang="en-US" sz="2400" b="0" dirty="0"/>
              <a:t>.</a:t>
            </a:r>
          </a:p>
          <a:p>
            <a:pPr marL="914400" lvl="0" indent="-381000" rtl="0">
              <a:spcBef>
                <a:spcPts val="480"/>
              </a:spcBef>
              <a:buSzPct val="100000"/>
            </a:pPr>
            <a:r>
              <a:rPr lang="en-US" sz="2400" b="0" dirty="0"/>
              <a:t>Creating opportunities for </a:t>
            </a:r>
            <a:r>
              <a:rPr lang="en-US" sz="2400" dirty="0"/>
              <a:t>productive struggle</a:t>
            </a:r>
            <a:r>
              <a:rPr lang="en-US" sz="2400" b="0" dirty="0"/>
              <a:t>.</a:t>
            </a:r>
          </a:p>
          <a:p>
            <a:pPr marL="914400" lvl="0" indent="-381000">
              <a:spcBef>
                <a:spcPts val="480"/>
              </a:spcBef>
              <a:buSzPct val="100000"/>
            </a:pPr>
            <a:r>
              <a:rPr lang="en-US" sz="2400" b="0" dirty="0"/>
              <a:t>Developing and utilizing </a:t>
            </a:r>
            <a:r>
              <a:rPr lang="en-US" sz="2400" dirty="0"/>
              <a:t>common assessments</a:t>
            </a:r>
            <a:r>
              <a:rPr lang="en-US" sz="2400" b="0" dirty="0"/>
              <a:t> when practical.</a:t>
            </a:r>
          </a:p>
        </p:txBody>
      </p:sp>
      <p:sp>
        <p:nvSpPr>
          <p:cNvPr id="423" name="Shape 423"/>
          <p:cNvSpPr txBox="1">
            <a:spLocks noGrp="1"/>
          </p:cNvSpPr>
          <p:nvPr>
            <p:ph type="title"/>
          </p:nvPr>
        </p:nvSpPr>
        <p:spPr>
          <a:prstGeom prst="rect">
            <a:avLst/>
          </a:prstGeom>
          <a:solidFill>
            <a:schemeClr val="accent1"/>
          </a:solidFill>
        </p:spPr>
        <p:txBody>
          <a:bodyPr lIns="91425" tIns="91425" rIns="91425" bIns="91425" anchor="ctr" anchorCtr="0">
            <a:noAutofit/>
          </a:bodyPr>
          <a:lstStyle/>
          <a:p>
            <a:pPr lvl="0">
              <a:spcBef>
                <a:spcPts val="0"/>
              </a:spcBef>
              <a:buNone/>
            </a:pPr>
            <a:r>
              <a:rPr lang="en-US" dirty="0"/>
              <a:t>Key Takeaways</a:t>
            </a:r>
          </a:p>
        </p:txBody>
      </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aphicFrame>
        <p:nvGraphicFramePr>
          <p:cNvPr id="428" name="Shape 428"/>
          <p:cNvGraphicFramePr/>
          <p:nvPr/>
        </p:nvGraphicFramePr>
        <p:xfrm>
          <a:off x="457200" y="1676402"/>
          <a:ext cx="8229600" cy="4442471"/>
        </p:xfrm>
        <a:graphic>
          <a:graphicData uri="http://schemas.openxmlformats.org/drawingml/2006/table">
            <a:tbl>
              <a:tblPr firstRow="1" bandRow="1">
                <a:noFill/>
                <a:tableStyleId>{A9797300-D537-4111-B57C-96F7D42C1E4A}</a:tableStyleId>
              </a:tblPr>
              <a:tblGrid>
                <a:gridCol w="8229600"/>
              </a:tblGrid>
              <a:tr h="723900">
                <a:tc>
                  <a:txBody>
                    <a:bodyPr/>
                    <a:lstStyle/>
                    <a:p>
                      <a:pPr marL="457200" marR="0" lvl="0" indent="-457200" algn="l" rtl="0">
                        <a:spcBef>
                          <a:spcPts val="0"/>
                        </a:spcBef>
                        <a:buClr>
                          <a:schemeClr val="dk1"/>
                        </a:buClr>
                        <a:buSzPct val="100000"/>
                        <a:buFont typeface="Arial"/>
                        <a:buChar char="•"/>
                      </a:pPr>
                      <a:r>
                        <a:rPr lang="en-US" sz="2400" b="0" dirty="0">
                          <a:solidFill>
                            <a:schemeClr val="dk1"/>
                          </a:solidFill>
                          <a:latin typeface="Franklin Gothic Book" pitchFamily="34" charset="0"/>
                          <a:ea typeface="Source Sans Pro"/>
                          <a:cs typeface="Source Sans Pro"/>
                          <a:sym typeface="Source Sans Pro"/>
                        </a:rPr>
                        <a:t>INTRODUCTION</a:t>
                      </a:r>
                    </a:p>
                  </a:txBody>
                  <a:tcPr marL="91450" marR="91450" marT="45725" marB="45725" anchor="ctr"/>
                </a:tc>
              </a:tr>
              <a:tr h="723900">
                <a:tc>
                  <a:txBody>
                    <a:bodyPr/>
                    <a:lstStyle/>
                    <a:p>
                      <a:pPr marL="457200" marR="0" lvl="0" indent="-457200" algn="l" rtl="0">
                        <a:spcBef>
                          <a:spcPts val="0"/>
                        </a:spcBef>
                        <a:buClr>
                          <a:schemeClr val="dk1"/>
                        </a:buClr>
                        <a:buSzPct val="100000"/>
                        <a:buFont typeface="Arial"/>
                        <a:buChar char="•"/>
                      </a:pPr>
                      <a:r>
                        <a:rPr lang="en-US" sz="2400" b="0" dirty="0">
                          <a:solidFill>
                            <a:schemeClr val="dk1"/>
                          </a:solidFill>
                          <a:latin typeface="Franklin Gothic Book" pitchFamily="34" charset="0"/>
                          <a:ea typeface="Source Sans Pro"/>
                          <a:cs typeface="Source Sans Pro"/>
                          <a:sym typeface="Source Sans Pro"/>
                        </a:rPr>
                        <a:t>DETERMINING THE </a:t>
                      </a:r>
                      <a:r>
                        <a:rPr lang="en-US" sz="2400" b="1" dirty="0">
                          <a:solidFill>
                            <a:schemeClr val="dk1"/>
                          </a:solidFill>
                          <a:latin typeface="Franklin Gothic Book" pitchFamily="34" charset="0"/>
                          <a:ea typeface="Source Sans Pro"/>
                          <a:cs typeface="Source Sans Pro"/>
                          <a:sym typeface="Source Sans Pro"/>
                        </a:rPr>
                        <a:t>PURPOSE</a:t>
                      </a:r>
                      <a:r>
                        <a:rPr lang="en-US" sz="2400" b="0" dirty="0">
                          <a:solidFill>
                            <a:schemeClr val="dk1"/>
                          </a:solidFill>
                          <a:latin typeface="Franklin Gothic Book" pitchFamily="34" charset="0"/>
                          <a:ea typeface="Source Sans Pro"/>
                          <a:cs typeface="Source Sans Pro"/>
                          <a:sym typeface="Source Sans Pro"/>
                        </a:rPr>
                        <a:t> OF AN ASSESSMENT</a:t>
                      </a:r>
                    </a:p>
                  </a:txBody>
                  <a:tcPr marL="91450" marR="91450" marT="45725" marB="45725" anchor="ctr"/>
                </a:tc>
              </a:tr>
              <a:tr h="723900">
                <a:tc>
                  <a:txBody>
                    <a:bodyPr/>
                    <a:lstStyle/>
                    <a:p>
                      <a:pPr marL="457200" marR="0" lvl="0" indent="-457200" algn="l" rtl="0">
                        <a:lnSpc>
                          <a:spcPct val="100000"/>
                        </a:lnSpc>
                        <a:spcBef>
                          <a:spcPts val="0"/>
                        </a:spcBef>
                        <a:spcAft>
                          <a:spcPts val="0"/>
                        </a:spcAft>
                        <a:buClr>
                          <a:schemeClr val="dk1"/>
                        </a:buClr>
                        <a:buSzPct val="100000"/>
                        <a:buFont typeface="Arial"/>
                        <a:buChar char="•"/>
                      </a:pPr>
                      <a:r>
                        <a:rPr lang="en-US" sz="2400" dirty="0">
                          <a:latin typeface="Franklin Gothic Book" pitchFamily="34" charset="0"/>
                          <a:ea typeface="Source Sans Pro"/>
                          <a:cs typeface="Source Sans Pro"/>
                          <a:sym typeface="Source Sans Pro"/>
                        </a:rPr>
                        <a:t>IMPLEMENTING </a:t>
                      </a:r>
                      <a:r>
                        <a:rPr lang="en-US" sz="2400" b="1" dirty="0">
                          <a:latin typeface="Franklin Gothic Book" pitchFamily="34" charset="0"/>
                          <a:ea typeface="Source Sans Pro"/>
                          <a:cs typeface="Source Sans Pro"/>
                          <a:sym typeface="Source Sans Pro"/>
                        </a:rPr>
                        <a:t>VALUABLE</a:t>
                      </a:r>
                      <a:r>
                        <a:rPr lang="en-US" sz="2400" b="0" i="0" u="none" strike="noStrike" cap="none" dirty="0">
                          <a:solidFill>
                            <a:schemeClr val="dk1"/>
                          </a:solidFill>
                          <a:latin typeface="Franklin Gothic Book" pitchFamily="34" charset="0"/>
                          <a:ea typeface="Source Sans Pro"/>
                          <a:cs typeface="Source Sans Pro"/>
                          <a:sym typeface="Source Sans Pro"/>
                        </a:rPr>
                        <a:t> ASSESSMENT PRACTICES</a:t>
                      </a:r>
                    </a:p>
                  </a:txBody>
                  <a:tcPr marL="91450" marR="91450" marT="45725" marB="45725" anchor="ctr"/>
                </a:tc>
              </a:tr>
              <a:tr h="723900">
                <a:tc>
                  <a:txBody>
                    <a:bodyPr/>
                    <a:lstStyle/>
                    <a:p>
                      <a:pPr marL="457200" marR="0" lvl="0" indent="-457200" algn="l" rtl="0">
                        <a:spcBef>
                          <a:spcPts val="0"/>
                        </a:spcBef>
                        <a:buClr>
                          <a:schemeClr val="lt1"/>
                        </a:buClr>
                        <a:buSzPct val="100000"/>
                        <a:buFont typeface="Arial"/>
                        <a:buChar char="•"/>
                      </a:pPr>
                      <a:r>
                        <a:rPr lang="en-US" sz="2400" b="1" dirty="0">
                          <a:solidFill>
                            <a:schemeClr val="lt1"/>
                          </a:solidFill>
                          <a:latin typeface="Franklin Gothic Book" pitchFamily="34" charset="0"/>
                          <a:ea typeface="Source Sans Pro"/>
                          <a:cs typeface="Source Sans Pro"/>
                          <a:sym typeface="Source Sans Pro"/>
                        </a:rPr>
                        <a:t>DESIGNING ACCURATE ASSESSMENTS</a:t>
                      </a:r>
                    </a:p>
                  </a:txBody>
                  <a:tcPr marL="91450" marR="91450" marT="45725" marB="45725" anchor="ctr">
                    <a:solidFill>
                      <a:schemeClr val="dk2"/>
                    </a:solidFill>
                  </a:tcPr>
                </a:tc>
              </a:tr>
              <a:tr h="822971">
                <a:tc>
                  <a:txBody>
                    <a:bodyPr/>
                    <a:lstStyle/>
                    <a:p>
                      <a:pPr marL="457200" marR="0" lvl="0" indent="-457200" algn="l" rtl="0">
                        <a:lnSpc>
                          <a:spcPct val="200000"/>
                        </a:lnSpc>
                        <a:spcBef>
                          <a:spcPts val="0"/>
                        </a:spcBef>
                        <a:spcAft>
                          <a:spcPts val="0"/>
                        </a:spcAft>
                        <a:buClr>
                          <a:schemeClr val="dk1"/>
                        </a:buClr>
                        <a:buSzPct val="100000"/>
                        <a:buFont typeface="Arial"/>
                        <a:buNone/>
                      </a:pPr>
                      <a:endParaRPr sz="2400" b="0" dirty="0">
                        <a:solidFill>
                          <a:schemeClr val="dk1"/>
                        </a:solidFill>
                        <a:latin typeface="Franklin Gothic Book" pitchFamily="34" charset="0"/>
                        <a:ea typeface="Source Sans Pro"/>
                        <a:cs typeface="Source Sans Pro"/>
                        <a:sym typeface="Source Sans Pro"/>
                      </a:endParaRPr>
                    </a:p>
                  </a:txBody>
                  <a:tcPr marL="91450" marR="91450" marT="45725" marB="45725" anchor="ctr"/>
                </a:tc>
              </a:tr>
              <a:tr h="723900">
                <a:tc>
                  <a:txBody>
                    <a:bodyPr/>
                    <a:lstStyle/>
                    <a:p>
                      <a:pPr marL="457200" marR="0" lvl="0" indent="-457200" algn="l" rtl="0">
                        <a:lnSpc>
                          <a:spcPct val="100000"/>
                        </a:lnSpc>
                        <a:spcBef>
                          <a:spcPts val="0"/>
                        </a:spcBef>
                        <a:spcAft>
                          <a:spcPts val="0"/>
                        </a:spcAft>
                        <a:buClr>
                          <a:schemeClr val="dk1"/>
                        </a:buClr>
                        <a:buSzPct val="25000"/>
                        <a:buFont typeface="Arial"/>
                        <a:buNone/>
                      </a:pPr>
                      <a:endParaRPr sz="2400" dirty="0">
                        <a:latin typeface="Franklin Gothic Book" pitchFamily="34" charset="0"/>
                        <a:ea typeface="Source Sans Pro"/>
                        <a:cs typeface="Source Sans Pro"/>
                        <a:sym typeface="Source Sans Pro"/>
                      </a:endParaRPr>
                    </a:p>
                  </a:txBody>
                  <a:tcPr marL="91450" marR="91450" marT="45725" marB="45725" anchor="ctr"/>
                </a:tc>
              </a:tr>
            </a:tbl>
          </a:graphicData>
        </a:graphic>
      </p:graphicFrame>
      <p:sp>
        <p:nvSpPr>
          <p:cNvPr id="429" name="Shape 429"/>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Agenda</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000" b="0" i="0" u="none" strike="noStrike" cap="none" dirty="0">
                <a:solidFill>
                  <a:schemeClr val="lt1"/>
                </a:solidFill>
                <a:ea typeface="Source Sans Pro"/>
                <a:cs typeface="Source Sans Pro"/>
                <a:sym typeface="Source Sans Pro"/>
              </a:rPr>
              <a:t>Monitoring and Adjusting in the Teaching and Learning Cycle</a:t>
            </a:r>
          </a:p>
        </p:txBody>
      </p:sp>
      <p:sp>
        <p:nvSpPr>
          <p:cNvPr id="165" name="Shape 165"/>
          <p:cNvSpPr txBox="1"/>
          <p:nvPr/>
        </p:nvSpPr>
        <p:spPr>
          <a:xfrm>
            <a:off x="189186" y="3486810"/>
            <a:ext cx="2002220" cy="1313790"/>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800" b="1" dirty="0">
                <a:solidFill>
                  <a:schemeClr val="dk1"/>
                </a:solidFill>
                <a:latin typeface="Franklin Gothic Book" pitchFamily="34" charset="0"/>
                <a:ea typeface="Source Sans Pro"/>
                <a:cs typeface="Source Sans Pro"/>
                <a:sym typeface="Source Sans Pro"/>
              </a:rPr>
              <a:t>Using Assessment Data to Drive Instruction</a:t>
            </a:r>
          </a:p>
        </p:txBody>
      </p:sp>
      <p:sp>
        <p:nvSpPr>
          <p:cNvPr id="166" name="Shape 166"/>
          <p:cNvSpPr txBox="1"/>
          <p:nvPr/>
        </p:nvSpPr>
        <p:spPr>
          <a:xfrm>
            <a:off x="6766035" y="5050221"/>
            <a:ext cx="2057400" cy="646331"/>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800" b="1" dirty="0">
                <a:solidFill>
                  <a:schemeClr val="dk1"/>
                </a:solidFill>
                <a:latin typeface="Franklin Gothic Book" pitchFamily="34" charset="0"/>
                <a:ea typeface="Source Sans Pro"/>
                <a:cs typeface="Source Sans Pro"/>
                <a:sym typeface="Source Sans Pro"/>
              </a:rPr>
              <a:t>Effective Assessments</a:t>
            </a:r>
          </a:p>
        </p:txBody>
      </p:sp>
      <p:sp>
        <p:nvSpPr>
          <p:cNvPr id="176" name="Shape 176"/>
          <p:cNvSpPr txBox="1"/>
          <p:nvPr/>
        </p:nvSpPr>
        <p:spPr>
          <a:xfrm>
            <a:off x="3352800" y="1458300"/>
            <a:ext cx="2577600" cy="646200"/>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800" b="1" dirty="0">
                <a:solidFill>
                  <a:schemeClr val="dk1"/>
                </a:solidFill>
                <a:latin typeface="Franklin Gothic Book" pitchFamily="34" charset="0"/>
                <a:ea typeface="Source Sans Pro"/>
                <a:cs typeface="Source Sans Pro"/>
                <a:sym typeface="Source Sans Pro"/>
              </a:rPr>
              <a:t>Fostering Intellectual Engagement</a:t>
            </a:r>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91406" y="2104500"/>
            <a:ext cx="4852987" cy="444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pSp>
        <p:nvGrpSpPr>
          <p:cNvPr id="436" name="Shape 436"/>
          <p:cNvGrpSpPr/>
          <p:nvPr/>
        </p:nvGrpSpPr>
        <p:grpSpPr>
          <a:xfrm>
            <a:off x="320566" y="1498201"/>
            <a:ext cx="8410700" cy="2624483"/>
            <a:chOff x="304800" y="1261716"/>
            <a:chExt cx="8410700" cy="2624483"/>
          </a:xfrm>
        </p:grpSpPr>
        <p:pic>
          <p:nvPicPr>
            <p:cNvPr id="437" name="Shape 437"/>
            <p:cNvPicPr preferRelativeResize="0"/>
            <p:nvPr/>
          </p:nvPicPr>
          <p:blipFill rotWithShape="1">
            <a:blip r:embed="rId3">
              <a:alphaModFix/>
            </a:blip>
            <a:srcRect/>
            <a:stretch/>
          </p:blipFill>
          <p:spPr>
            <a:xfrm>
              <a:off x="304800" y="1261716"/>
              <a:ext cx="8410700" cy="2624483"/>
            </a:xfrm>
            <a:prstGeom prst="roundRect">
              <a:avLst>
                <a:gd name="adj" fmla="val 4653"/>
              </a:avLst>
            </a:prstGeom>
            <a:noFill/>
            <a:ln>
              <a:noFill/>
            </a:ln>
          </p:spPr>
        </p:pic>
        <p:pic>
          <p:nvPicPr>
            <p:cNvPr id="438" name="Shape 438"/>
            <p:cNvPicPr preferRelativeResize="0"/>
            <p:nvPr/>
          </p:nvPicPr>
          <p:blipFill rotWithShape="1">
            <a:blip r:embed="rId4">
              <a:alphaModFix/>
            </a:blip>
            <a:srcRect/>
            <a:stretch/>
          </p:blipFill>
          <p:spPr>
            <a:xfrm>
              <a:off x="519050" y="1261716"/>
              <a:ext cx="182879" cy="78376"/>
            </a:xfrm>
            <a:prstGeom prst="rect">
              <a:avLst/>
            </a:prstGeom>
            <a:noFill/>
            <a:ln>
              <a:noFill/>
            </a:ln>
          </p:spPr>
        </p:pic>
      </p:grpSp>
      <p:pic>
        <p:nvPicPr>
          <p:cNvPr id="439" name="Shape 439">
            <a:hlinkClick r:id="rId5"/>
          </p:cNvPr>
          <p:cNvPicPr preferRelativeResize="0"/>
          <p:nvPr/>
        </p:nvPicPr>
        <p:blipFill rotWithShape="1">
          <a:blip r:embed="rId6">
            <a:alphaModFix/>
          </a:blip>
          <a:srcRect/>
          <a:stretch/>
        </p:blipFill>
        <p:spPr>
          <a:xfrm>
            <a:off x="228604" y="1524002"/>
            <a:ext cx="8610601" cy="2797484"/>
          </a:xfrm>
          <a:prstGeom prst="rect">
            <a:avLst/>
          </a:prstGeom>
          <a:noFill/>
          <a:ln>
            <a:noFill/>
          </a:ln>
        </p:spPr>
      </p:pic>
      <p:sp>
        <p:nvSpPr>
          <p:cNvPr id="440" name="Shape 440"/>
          <p:cNvSpPr txBox="1"/>
          <p:nvPr/>
        </p:nvSpPr>
        <p:spPr>
          <a:xfrm>
            <a:off x="1497729" y="4448086"/>
            <a:ext cx="7409691" cy="2646399"/>
          </a:xfrm>
          <a:prstGeom prst="rect">
            <a:avLst/>
          </a:prstGeom>
          <a:noFill/>
          <a:ln>
            <a:noFill/>
          </a:ln>
        </p:spPr>
        <p:txBody>
          <a:bodyPr lIns="91425" tIns="91425" rIns="91425" bIns="91425" anchor="t" anchorCtr="0">
            <a:noAutofit/>
          </a:bodyPr>
          <a:lstStyle/>
          <a:p>
            <a:pPr marL="342900" marR="0" lvl="0" indent="-215900" algn="l" rtl="0">
              <a:lnSpc>
                <a:spcPct val="120000"/>
              </a:lnSpc>
              <a:spcBef>
                <a:spcPts val="0"/>
              </a:spcBef>
              <a:spcAft>
                <a:spcPts val="0"/>
              </a:spcAft>
              <a:buClr>
                <a:srgbClr val="FBC370"/>
              </a:buClr>
              <a:buSzPct val="100000"/>
              <a:buFont typeface="Arial"/>
              <a:buChar char="•"/>
            </a:pPr>
            <a:r>
              <a:rPr lang="en-US" sz="1800" dirty="0">
                <a:solidFill>
                  <a:srgbClr val="000000"/>
                </a:solidFill>
                <a:latin typeface="Franklin Gothic Book" pitchFamily="34" charset="0"/>
                <a:ea typeface="Source Sans Pro"/>
                <a:cs typeface="Source Sans Pro"/>
                <a:sym typeface="Source Sans Pro"/>
              </a:rPr>
              <a:t>4 parts divided into 13 </a:t>
            </a:r>
            <a:r>
              <a:rPr lang="en-US" sz="1800" dirty="0" smtClean="0">
                <a:solidFill>
                  <a:srgbClr val="000000"/>
                </a:solidFill>
                <a:latin typeface="Franklin Gothic Book" pitchFamily="34" charset="0"/>
                <a:ea typeface="Source Sans Pro"/>
                <a:cs typeface="Source Sans Pro"/>
                <a:sym typeface="Source Sans Pro"/>
              </a:rPr>
              <a:t>modules:</a:t>
            </a:r>
            <a:endParaRPr lang="en-US" sz="1800" dirty="0">
              <a:solidFill>
                <a:srgbClr val="000000"/>
              </a:solidFill>
              <a:latin typeface="Franklin Gothic Book" pitchFamily="34" charset="0"/>
              <a:ea typeface="Source Sans Pro"/>
              <a:cs typeface="Source Sans Pro"/>
              <a:sym typeface="Source Sans Pro"/>
            </a:endParaRPr>
          </a:p>
          <a:p>
            <a:pPr marL="742950" marR="0" lvl="1" indent="-158750" algn="l" rtl="0">
              <a:lnSpc>
                <a:spcPct val="120000"/>
              </a:lnSpc>
              <a:spcBef>
                <a:spcPts val="400"/>
              </a:spcBef>
              <a:spcAft>
                <a:spcPts val="0"/>
              </a:spcAft>
              <a:buClr>
                <a:srgbClr val="FBC370"/>
              </a:buClr>
              <a:buSzPct val="100000"/>
              <a:buFont typeface="Arial"/>
              <a:buChar char="–"/>
            </a:pPr>
            <a:r>
              <a:rPr lang="en-US" sz="1800" b="0" i="0" u="none" strike="noStrike" cap="none" dirty="0">
                <a:solidFill>
                  <a:srgbClr val="000000"/>
                </a:solidFill>
                <a:latin typeface="Franklin Gothic Book" pitchFamily="34" charset="0"/>
                <a:ea typeface="Source Sans Pro"/>
                <a:cs typeface="Source Sans Pro"/>
                <a:sym typeface="Source Sans Pro"/>
              </a:rPr>
              <a:t>Part I: Key Concepts</a:t>
            </a:r>
          </a:p>
          <a:p>
            <a:pPr marL="742950" marR="0" lvl="1" indent="-158750" algn="l" rtl="0">
              <a:lnSpc>
                <a:spcPct val="120000"/>
              </a:lnSpc>
              <a:spcBef>
                <a:spcPts val="400"/>
              </a:spcBef>
              <a:spcAft>
                <a:spcPts val="0"/>
              </a:spcAft>
              <a:buClr>
                <a:srgbClr val="FBC370"/>
              </a:buClr>
              <a:buSzPct val="100000"/>
              <a:buFont typeface="Arial"/>
              <a:buChar char="–"/>
            </a:pPr>
            <a:r>
              <a:rPr lang="en-US" sz="1800" b="0" i="0" u="none" strike="noStrike" cap="none" dirty="0">
                <a:solidFill>
                  <a:srgbClr val="000000"/>
                </a:solidFill>
                <a:latin typeface="Franklin Gothic Book" pitchFamily="34" charset="0"/>
                <a:ea typeface="Source Sans Pro"/>
                <a:cs typeface="Source Sans Pro"/>
                <a:sym typeface="Source Sans Pro"/>
              </a:rPr>
              <a:t>Part II: Five Elements of Assessment Design</a:t>
            </a:r>
          </a:p>
          <a:p>
            <a:pPr marL="742950" marR="0" lvl="1" indent="-158750" algn="l" rtl="0">
              <a:lnSpc>
                <a:spcPct val="120000"/>
              </a:lnSpc>
              <a:spcBef>
                <a:spcPts val="400"/>
              </a:spcBef>
              <a:spcAft>
                <a:spcPts val="0"/>
              </a:spcAft>
              <a:buClr>
                <a:srgbClr val="FBC370"/>
              </a:buClr>
              <a:buSzPct val="100000"/>
              <a:buFont typeface="Arial"/>
              <a:buChar char="–"/>
            </a:pPr>
            <a:r>
              <a:rPr lang="en-US" sz="1800" b="0" i="0" u="none" strike="noStrike" cap="none" dirty="0">
                <a:solidFill>
                  <a:srgbClr val="000000"/>
                </a:solidFill>
                <a:latin typeface="Franklin Gothic Book" pitchFamily="34" charset="0"/>
                <a:ea typeface="Source Sans Pro"/>
                <a:cs typeface="Source Sans Pro"/>
                <a:sym typeface="Source Sans Pro"/>
              </a:rPr>
              <a:t>Part III: Writing &amp; Selecting Assessments</a:t>
            </a:r>
          </a:p>
          <a:p>
            <a:pPr marL="742950" marR="0" lvl="1" indent="-158750" algn="l" rtl="0">
              <a:lnSpc>
                <a:spcPct val="120000"/>
              </a:lnSpc>
              <a:spcBef>
                <a:spcPts val="400"/>
              </a:spcBef>
              <a:spcAft>
                <a:spcPts val="0"/>
              </a:spcAft>
              <a:buClr>
                <a:srgbClr val="FBC370"/>
              </a:buClr>
              <a:buSzPct val="100000"/>
              <a:buFont typeface="Arial"/>
              <a:buChar char="–"/>
            </a:pPr>
            <a:r>
              <a:rPr lang="en-US" sz="1800" b="0" i="0" u="none" strike="noStrike" cap="none" dirty="0">
                <a:solidFill>
                  <a:srgbClr val="000000"/>
                </a:solidFill>
                <a:latin typeface="Franklin Gothic Book" pitchFamily="34" charset="0"/>
                <a:ea typeface="Source Sans Pro"/>
                <a:cs typeface="Source Sans Pro"/>
                <a:sym typeface="Source Sans Pro"/>
              </a:rPr>
              <a:t>Part IV: Reflecting on Assessment Design</a:t>
            </a:r>
          </a:p>
        </p:txBody>
      </p:sp>
      <p:sp>
        <p:nvSpPr>
          <p:cNvPr id="441" name="Shape 441"/>
          <p:cNvSpPr txBox="1"/>
          <p:nvPr/>
        </p:nvSpPr>
        <p:spPr>
          <a:xfrm>
            <a:off x="457200" y="315313"/>
            <a:ext cx="8229600" cy="961697"/>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Source Sans Pro"/>
              <a:buNone/>
            </a:pPr>
            <a:r>
              <a:rPr lang="en-US" sz="3600" b="0" i="0" u="none" strike="noStrike" cap="none" dirty="0">
                <a:solidFill>
                  <a:schemeClr val="lt1"/>
                </a:solidFill>
                <a:latin typeface="+mj-lt"/>
                <a:ea typeface="Source Sans Pro"/>
                <a:cs typeface="Source Sans Pro"/>
                <a:sym typeface="Source Sans Pro"/>
              </a:rPr>
              <a:t>The Assessment Design Modules</a:t>
            </a:r>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Shape 447"/>
          <p:cNvPicPr preferRelativeResize="0">
            <a:picLocks noGrp="1"/>
          </p:cNvPicPr>
          <p:nvPr>
            <p:ph idx="1"/>
          </p:nvPr>
        </p:nvPicPr>
        <p:blipFill rotWithShape="1">
          <a:blip r:embed="rId3">
            <a:alphaModFix/>
          </a:blip>
          <a:stretch/>
        </p:blipFill>
        <p:spPr>
          <a:xfrm>
            <a:off x="2715339" y="1600200"/>
            <a:ext cx="3713321" cy="4525963"/>
          </a:xfrm>
          <a:prstGeom prst="rect">
            <a:avLst/>
          </a:prstGeom>
          <a:noFill/>
          <a:ln>
            <a:noFill/>
          </a:ln>
        </p:spPr>
      </p:pic>
      <p:sp>
        <p:nvSpPr>
          <p:cNvPr id="448" name="Shape 448"/>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Assessment Design Checklist</a:t>
            </a:r>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Shape 454"/>
          <p:cNvPicPr preferRelativeResize="0"/>
          <p:nvPr/>
        </p:nvPicPr>
        <p:blipFill rotWithShape="1">
          <a:blip r:embed="rId3">
            <a:alphaModFix/>
          </a:blip>
          <a:srcRect l="25588" t="16846" r="27023" b="23157"/>
          <a:stretch/>
        </p:blipFill>
        <p:spPr>
          <a:xfrm>
            <a:off x="1271587" y="1447800"/>
            <a:ext cx="6600900" cy="4702200"/>
          </a:xfrm>
          <a:prstGeom prst="rect">
            <a:avLst/>
          </a:prstGeom>
          <a:noFill/>
          <a:ln>
            <a:noFill/>
          </a:ln>
        </p:spPr>
      </p:pic>
      <p:sp>
        <p:nvSpPr>
          <p:cNvPr id="455" name="Shape 455"/>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The Assessment Design Blueprint</a:t>
            </a:r>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Shape 461"/>
          <p:cNvPicPr preferRelativeResize="0">
            <a:picLocks noGrp="1"/>
          </p:cNvPicPr>
          <p:nvPr>
            <p:ph idx="1"/>
          </p:nvPr>
        </p:nvPicPr>
        <p:blipFill rotWithShape="1">
          <a:blip r:embed="rId3">
            <a:alphaModFix/>
          </a:blip>
          <a:srcRect/>
          <a:stretch/>
        </p:blipFill>
        <p:spPr>
          <a:xfrm>
            <a:off x="2286000" y="2200276"/>
            <a:ext cx="4438650" cy="3895725"/>
          </a:xfrm>
          <a:prstGeom prst="rect">
            <a:avLst/>
          </a:prstGeom>
          <a:noFill/>
          <a:ln>
            <a:noFill/>
          </a:ln>
        </p:spPr>
      </p:pic>
      <p:sp>
        <p:nvSpPr>
          <p:cNvPr id="462" name="Shape 462"/>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Elements of Assessment Design: Alignment</a:t>
            </a:r>
          </a:p>
        </p:txBody>
      </p:sp>
      <p:sp>
        <p:nvSpPr>
          <p:cNvPr id="463" name="Shape 463"/>
          <p:cNvSpPr/>
          <p:nvPr/>
        </p:nvSpPr>
        <p:spPr>
          <a:xfrm>
            <a:off x="1905004" y="1524000"/>
            <a:ext cx="5333999" cy="64611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dirty="0">
                <a:solidFill>
                  <a:srgbClr val="000000"/>
                </a:solidFill>
                <a:latin typeface="Franklin Gothic Book" pitchFamily="34" charset="0"/>
                <a:ea typeface="Source Sans Pro"/>
                <a:cs typeface="Source Sans Pro"/>
                <a:sym typeface="Source Sans Pro"/>
              </a:rPr>
              <a:t>An assessment aligned with standards measures student performance on those standards.</a:t>
            </a: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idx="1"/>
          </p:nvPr>
        </p:nvSpPr>
        <p:spPr>
          <a:xfrm>
            <a:off x="504495" y="2543503"/>
            <a:ext cx="8229600" cy="3849300"/>
          </a:xfrm>
          <a:prstGeom prst="rect">
            <a:avLst/>
          </a:prstGeom>
          <a:noFill/>
          <a:ln>
            <a:noFill/>
          </a:ln>
        </p:spPr>
        <p:txBody>
          <a:bodyPr lIns="91425" tIns="45700" rIns="91425" bIns="45700" anchor="t" anchorCtr="0">
            <a:noAutofit/>
          </a:bodyPr>
          <a:lstStyle/>
          <a:p>
            <a:pPr marL="469900" marR="0" lvl="0" indent="-342900" algn="l" rtl="0">
              <a:spcBef>
                <a:spcPts val="0"/>
              </a:spcBef>
              <a:spcAft>
                <a:spcPts val="0"/>
              </a:spcAft>
              <a:buClr>
                <a:schemeClr val="dk1"/>
              </a:buClr>
              <a:buSzPct val="100000"/>
              <a:buFont typeface="Source Sans Pro"/>
              <a:buAutoNum type="arabicPeriod"/>
            </a:pPr>
            <a:r>
              <a:rPr lang="en-US" sz="1800" b="1" i="0" u="none" strike="noStrike" cap="none" dirty="0">
                <a:solidFill>
                  <a:schemeClr val="dk1"/>
                </a:solidFill>
                <a:ea typeface="Source Sans Pro"/>
                <a:cs typeface="Source Sans Pro"/>
                <a:sym typeface="Source Sans Pro"/>
              </a:rPr>
              <a:t>Read the Standard.</a:t>
            </a:r>
          </a:p>
          <a:p>
            <a:pPr marL="469900" lvl="0">
              <a:spcBef>
                <a:spcPts val="360"/>
              </a:spcBef>
              <a:buClr>
                <a:schemeClr val="dk1"/>
              </a:buClr>
              <a:buSzPct val="25000"/>
              <a:buNone/>
            </a:pPr>
            <a:r>
              <a:rPr lang="en-US" sz="1800" b="1" i="0" u="none" strike="noStrike" cap="none" dirty="0">
                <a:solidFill>
                  <a:schemeClr val="dk1"/>
                </a:solidFill>
                <a:ea typeface="Source Sans Pro"/>
                <a:cs typeface="Source Sans Pro"/>
                <a:sym typeface="Source Sans Pro"/>
              </a:rPr>
              <a:t>	</a:t>
            </a:r>
            <a:r>
              <a:rPr lang="en-US" sz="1800" i="1" dirty="0" smtClean="0">
                <a:solidFill>
                  <a:srgbClr val="1C4587"/>
                </a:solidFill>
                <a:ea typeface="Source Sans Pro"/>
                <a:cs typeface="Source Sans Pro"/>
                <a:sym typeface="Source Sans Pro"/>
              </a:rPr>
              <a:t>Compare and contrast treatments of the same topic, or of various perspectives, in several primary and secondary sources; analyze how they relate in terms of themes and significant historical concepts.</a:t>
            </a:r>
            <a:endParaRPr lang="en-US" sz="1800" b="1" i="1" u="none" strike="noStrike" cap="none" dirty="0">
              <a:solidFill>
                <a:srgbClr val="1C4587"/>
              </a:solidFill>
              <a:ea typeface="Source Sans Pro"/>
              <a:cs typeface="Source Sans Pro"/>
              <a:sym typeface="Source Sans Pro"/>
            </a:endParaRPr>
          </a:p>
          <a:p>
            <a:pPr marL="469900" marR="0" lvl="0" indent="-342900" algn="l" rtl="0">
              <a:spcBef>
                <a:spcPts val="120"/>
              </a:spcBef>
              <a:spcAft>
                <a:spcPts val="0"/>
              </a:spcAft>
              <a:buClr>
                <a:schemeClr val="dk1"/>
              </a:buClr>
              <a:buSzPct val="100000"/>
              <a:buFont typeface="Source Sans Pro"/>
              <a:buNone/>
            </a:pPr>
            <a:endParaRPr sz="600" b="1" i="0" u="none" strike="noStrike" cap="none" dirty="0">
              <a:solidFill>
                <a:schemeClr val="dk1"/>
              </a:solidFill>
              <a:ea typeface="Source Sans Pro"/>
              <a:cs typeface="Source Sans Pro"/>
              <a:sym typeface="Source Sans Pro"/>
            </a:endParaRPr>
          </a:p>
          <a:p>
            <a:pPr marL="469900" marR="0" lvl="0" indent="-342900" algn="l" rtl="0">
              <a:spcBef>
                <a:spcPts val="360"/>
              </a:spcBef>
              <a:spcAft>
                <a:spcPts val="0"/>
              </a:spcAft>
              <a:buClr>
                <a:schemeClr val="dk1"/>
              </a:buClr>
              <a:buSzPct val="100000"/>
              <a:buFont typeface="Arial"/>
              <a:buAutoNum type="arabicPeriod" startAt="2"/>
            </a:pPr>
            <a:r>
              <a:rPr lang="en-US" sz="1800" b="1" i="0" u="none" strike="noStrike" cap="none" dirty="0">
                <a:solidFill>
                  <a:schemeClr val="dk1"/>
                </a:solidFill>
                <a:ea typeface="Source Sans Pro"/>
                <a:cs typeface="Source Sans Pro"/>
                <a:sym typeface="Source Sans Pro"/>
              </a:rPr>
              <a:t>Identify and clarify meanings of terminology used within the standard.</a:t>
            </a:r>
          </a:p>
          <a:p>
            <a:pPr marL="469900" lvl="0">
              <a:spcBef>
                <a:spcPts val="360"/>
              </a:spcBef>
              <a:buClr>
                <a:schemeClr val="dk1"/>
              </a:buClr>
              <a:buSzPct val="25000"/>
              <a:buNone/>
            </a:pPr>
            <a:r>
              <a:rPr lang="en-US" sz="1800" b="1" i="1" u="none" strike="noStrike" cap="none" dirty="0">
                <a:solidFill>
                  <a:schemeClr val="dk1"/>
                </a:solidFill>
                <a:ea typeface="Source Sans Pro"/>
                <a:cs typeface="Source Sans Pro"/>
                <a:sym typeface="Source Sans Pro"/>
              </a:rPr>
              <a:t>	</a:t>
            </a:r>
            <a:r>
              <a:rPr lang="en-US" sz="1800" b="1" i="1" u="none" strike="noStrike" cap="none" dirty="0">
                <a:solidFill>
                  <a:schemeClr val="dk2"/>
                </a:solidFill>
                <a:ea typeface="Source Sans Pro"/>
                <a:cs typeface="Source Sans Pro"/>
                <a:sym typeface="Source Sans Pro"/>
              </a:rPr>
              <a:t>RH.9-10.9: </a:t>
            </a:r>
            <a:r>
              <a:rPr lang="en-US" sz="1800" b="1" i="1" u="none" strike="noStrike" cap="none" dirty="0">
                <a:solidFill>
                  <a:srgbClr val="9900FF"/>
                </a:solidFill>
                <a:ea typeface="Source Sans Pro"/>
                <a:cs typeface="Source Sans Pro"/>
                <a:sym typeface="Source Sans Pro"/>
              </a:rPr>
              <a:t>Compare</a:t>
            </a:r>
            <a:r>
              <a:rPr lang="en-US" sz="1800" b="1" i="1" u="none" strike="noStrike" cap="none" dirty="0">
                <a:solidFill>
                  <a:schemeClr val="dk2"/>
                </a:solidFill>
                <a:ea typeface="Source Sans Pro"/>
                <a:cs typeface="Source Sans Pro"/>
                <a:sym typeface="Source Sans Pro"/>
              </a:rPr>
              <a:t> and </a:t>
            </a:r>
            <a:r>
              <a:rPr lang="en-US" sz="1800" b="1" i="1" u="none" strike="noStrike" cap="none" dirty="0">
                <a:solidFill>
                  <a:srgbClr val="9900FF"/>
                </a:solidFill>
                <a:ea typeface="Source Sans Pro"/>
                <a:cs typeface="Source Sans Pro"/>
                <a:sym typeface="Source Sans Pro"/>
              </a:rPr>
              <a:t>contrast </a:t>
            </a:r>
            <a:r>
              <a:rPr lang="en-US" sz="1800" b="1" i="1" u="none" strike="noStrike" cap="none" dirty="0">
                <a:solidFill>
                  <a:schemeClr val="dk2"/>
                </a:solidFill>
                <a:ea typeface="Source Sans Pro"/>
                <a:cs typeface="Source Sans Pro"/>
                <a:sym typeface="Source Sans Pro"/>
              </a:rPr>
              <a:t>treatments of the</a:t>
            </a:r>
            <a:r>
              <a:rPr lang="en-US" sz="1800" i="1" u="none" strike="noStrike" cap="none" dirty="0">
                <a:solidFill>
                  <a:srgbClr val="FF9900"/>
                </a:solidFill>
                <a:ea typeface="Source Sans Pro"/>
                <a:cs typeface="Source Sans Pro"/>
                <a:sym typeface="Source Sans Pro"/>
              </a:rPr>
              <a:t> same </a:t>
            </a:r>
            <a:r>
              <a:rPr lang="en-US" sz="1800" i="1" u="none" strike="noStrike" cap="none" dirty="0" smtClean="0">
                <a:solidFill>
                  <a:srgbClr val="FF9900"/>
                </a:solidFill>
                <a:ea typeface="Source Sans Pro"/>
                <a:cs typeface="Source Sans Pro"/>
                <a:sym typeface="Source Sans Pro"/>
              </a:rPr>
              <a:t>topic, </a:t>
            </a:r>
            <a:r>
              <a:rPr lang="en-US" sz="1800" i="1" u="none" strike="noStrike" cap="none" dirty="0" smtClean="0">
                <a:solidFill>
                  <a:schemeClr val="tx2"/>
                </a:solidFill>
                <a:ea typeface="Source Sans Pro"/>
                <a:cs typeface="Source Sans Pro"/>
                <a:sym typeface="Source Sans Pro"/>
              </a:rPr>
              <a:t>or of various perspectives,</a:t>
            </a:r>
            <a:r>
              <a:rPr lang="en-US" sz="1800" b="1" i="1" u="none" strike="noStrike" cap="none" dirty="0" smtClean="0">
                <a:solidFill>
                  <a:schemeClr val="tx2"/>
                </a:solidFill>
                <a:ea typeface="Source Sans Pro"/>
                <a:cs typeface="Source Sans Pro"/>
                <a:sym typeface="Source Sans Pro"/>
              </a:rPr>
              <a:t> </a:t>
            </a:r>
            <a:r>
              <a:rPr lang="en-US" sz="1800" b="1" i="1" u="none" strike="noStrike" cap="none" dirty="0">
                <a:solidFill>
                  <a:schemeClr val="dk2"/>
                </a:solidFill>
                <a:ea typeface="Source Sans Pro"/>
                <a:cs typeface="Source Sans Pro"/>
                <a:sym typeface="Source Sans Pro"/>
              </a:rPr>
              <a:t>in </a:t>
            </a:r>
            <a:r>
              <a:rPr lang="en-US" sz="1800" b="1" i="1" u="none" strike="noStrike" cap="none" dirty="0">
                <a:solidFill>
                  <a:srgbClr val="FF9900"/>
                </a:solidFill>
                <a:ea typeface="Source Sans Pro"/>
                <a:cs typeface="Source Sans Pro"/>
                <a:sym typeface="Source Sans Pro"/>
              </a:rPr>
              <a:t>several </a:t>
            </a:r>
            <a:r>
              <a:rPr lang="en-US" sz="1800" b="1" i="1" u="none" strike="noStrike" cap="none" dirty="0">
                <a:solidFill>
                  <a:schemeClr val="dk2"/>
                </a:solidFill>
                <a:ea typeface="Source Sans Pro"/>
                <a:cs typeface="Source Sans Pro"/>
                <a:sym typeface="Source Sans Pro"/>
              </a:rPr>
              <a:t>primary and secondary </a:t>
            </a:r>
            <a:r>
              <a:rPr lang="en-US" sz="1800" b="1" i="1" u="none" strike="noStrike" cap="none" dirty="0" smtClean="0">
                <a:solidFill>
                  <a:srgbClr val="FF9900"/>
                </a:solidFill>
                <a:ea typeface="Source Sans Pro"/>
                <a:cs typeface="Source Sans Pro"/>
                <a:sym typeface="Source Sans Pro"/>
              </a:rPr>
              <a:t>sources</a:t>
            </a:r>
            <a:r>
              <a:rPr lang="en-US" sz="1800" i="1" dirty="0" smtClean="0">
                <a:solidFill>
                  <a:schemeClr val="dk2"/>
                </a:solidFill>
                <a:ea typeface="Source Sans Pro"/>
                <a:cs typeface="Source Sans Pro"/>
                <a:sym typeface="Source Sans Pro"/>
              </a:rPr>
              <a:t>; </a:t>
            </a:r>
            <a:r>
              <a:rPr lang="en-US" sz="1800" i="1" dirty="0" smtClean="0">
                <a:solidFill>
                  <a:srgbClr val="7030A0"/>
                </a:solidFill>
                <a:ea typeface="Source Sans Pro"/>
                <a:cs typeface="Source Sans Pro"/>
                <a:sym typeface="Source Sans Pro"/>
              </a:rPr>
              <a:t>analyze</a:t>
            </a:r>
            <a:r>
              <a:rPr lang="en-US" sz="1800" i="1" dirty="0" smtClean="0">
                <a:solidFill>
                  <a:srgbClr val="1C4587"/>
                </a:solidFill>
                <a:ea typeface="Source Sans Pro"/>
                <a:cs typeface="Source Sans Pro"/>
                <a:sym typeface="Source Sans Pro"/>
              </a:rPr>
              <a:t> how they </a:t>
            </a:r>
            <a:r>
              <a:rPr lang="en-US" sz="1800" i="1" dirty="0" smtClean="0">
                <a:solidFill>
                  <a:srgbClr val="7030A0"/>
                </a:solidFill>
                <a:ea typeface="Source Sans Pro"/>
                <a:cs typeface="Source Sans Pro"/>
                <a:sym typeface="Source Sans Pro"/>
              </a:rPr>
              <a:t>relate </a:t>
            </a:r>
            <a:r>
              <a:rPr lang="en-US" sz="1800" i="1" dirty="0" smtClean="0">
                <a:solidFill>
                  <a:srgbClr val="1C4587"/>
                </a:solidFill>
                <a:ea typeface="Source Sans Pro"/>
                <a:cs typeface="Source Sans Pro"/>
                <a:sym typeface="Source Sans Pro"/>
              </a:rPr>
              <a:t>in terms of </a:t>
            </a:r>
            <a:r>
              <a:rPr lang="en-US" sz="1800" i="1" dirty="0" smtClean="0">
                <a:solidFill>
                  <a:schemeClr val="accent5"/>
                </a:solidFill>
                <a:ea typeface="Source Sans Pro"/>
                <a:cs typeface="Source Sans Pro"/>
                <a:sym typeface="Source Sans Pro"/>
              </a:rPr>
              <a:t>themes </a:t>
            </a:r>
            <a:r>
              <a:rPr lang="en-US" sz="1800" i="1" dirty="0" smtClean="0">
                <a:solidFill>
                  <a:srgbClr val="1C4587"/>
                </a:solidFill>
                <a:ea typeface="Source Sans Pro"/>
                <a:cs typeface="Source Sans Pro"/>
                <a:sym typeface="Source Sans Pro"/>
              </a:rPr>
              <a:t>and </a:t>
            </a:r>
            <a:r>
              <a:rPr lang="en-US" sz="1800" i="1" dirty="0" smtClean="0">
                <a:solidFill>
                  <a:schemeClr val="accent5"/>
                </a:solidFill>
                <a:ea typeface="Source Sans Pro"/>
                <a:cs typeface="Source Sans Pro"/>
                <a:sym typeface="Source Sans Pro"/>
              </a:rPr>
              <a:t>significant historical concepts</a:t>
            </a:r>
            <a:r>
              <a:rPr lang="en-US" sz="1800" i="1" dirty="0" smtClean="0">
                <a:solidFill>
                  <a:srgbClr val="1C4587"/>
                </a:solidFill>
                <a:ea typeface="Source Sans Pro"/>
                <a:cs typeface="Source Sans Pro"/>
                <a:sym typeface="Source Sans Pro"/>
              </a:rPr>
              <a:t>.</a:t>
            </a:r>
            <a:endParaRPr lang="en-US" sz="1800" b="1" i="1" u="none" strike="noStrike" cap="none" dirty="0">
              <a:solidFill>
                <a:schemeClr val="dk2"/>
              </a:solidFill>
              <a:ea typeface="Source Sans Pro"/>
              <a:cs typeface="Source Sans Pro"/>
              <a:sym typeface="Source Sans Pro"/>
            </a:endParaRPr>
          </a:p>
          <a:p>
            <a:pPr marL="342900" marR="0" lvl="0" indent="-342900" algn="l" rtl="0">
              <a:spcBef>
                <a:spcPts val="120"/>
              </a:spcBef>
              <a:spcAft>
                <a:spcPts val="0"/>
              </a:spcAft>
              <a:buClr>
                <a:schemeClr val="dk1"/>
              </a:buClr>
              <a:buSzPct val="25000"/>
              <a:buFont typeface="Arial"/>
              <a:buNone/>
            </a:pPr>
            <a:endParaRPr sz="600" b="1" i="0" u="none" strike="noStrike" cap="none" dirty="0">
              <a:solidFill>
                <a:schemeClr val="dk1"/>
              </a:solidFill>
              <a:ea typeface="Source Sans Pro"/>
              <a:cs typeface="Source Sans Pro"/>
              <a:sym typeface="Source Sans Pro"/>
            </a:endParaRPr>
          </a:p>
          <a:p>
            <a:pPr marL="469900" marR="0" lvl="0" indent="-342900" algn="l" rtl="0">
              <a:spcBef>
                <a:spcPts val="360"/>
              </a:spcBef>
              <a:spcAft>
                <a:spcPts val="0"/>
              </a:spcAft>
              <a:buClr>
                <a:schemeClr val="dk1"/>
              </a:buClr>
              <a:buSzPct val="100000"/>
              <a:buFont typeface="Arial"/>
              <a:buAutoNum type="arabicPeriod" startAt="3"/>
            </a:pPr>
            <a:r>
              <a:rPr lang="en-US" sz="1800" b="1" i="0" u="none" strike="noStrike" cap="none" dirty="0">
                <a:solidFill>
                  <a:schemeClr val="dk1"/>
                </a:solidFill>
                <a:ea typeface="Source Sans Pro"/>
                <a:cs typeface="Source Sans Pro"/>
                <a:sym typeface="Source Sans Pro"/>
              </a:rPr>
              <a:t>Nouns = content necessary, while verbs = what students need to do.</a:t>
            </a:r>
          </a:p>
          <a:p>
            <a:pPr marL="869950" marR="0" lvl="1" indent="-349250" algn="l" rtl="0">
              <a:spcBef>
                <a:spcPts val="360"/>
              </a:spcBef>
              <a:spcAft>
                <a:spcPts val="0"/>
              </a:spcAft>
              <a:buClr>
                <a:schemeClr val="dk2"/>
              </a:buClr>
              <a:buSzPct val="100000"/>
              <a:buFont typeface="Arial"/>
              <a:buChar char="–"/>
            </a:pPr>
            <a:r>
              <a:rPr lang="en-US" sz="1800" b="1" i="0" u="none" strike="noStrike" cap="none" dirty="0">
                <a:solidFill>
                  <a:srgbClr val="9900FF"/>
                </a:solidFill>
                <a:latin typeface="Franklin Gothic Book" pitchFamily="34" charset="0"/>
                <a:sym typeface="Source Sans Pro"/>
              </a:rPr>
              <a:t>Verbs </a:t>
            </a:r>
            <a:r>
              <a:rPr lang="en-US" sz="1800" b="0" i="0" u="none" strike="noStrike" cap="none" dirty="0">
                <a:solidFill>
                  <a:schemeClr val="dk2"/>
                </a:solidFill>
                <a:latin typeface="Franklin Gothic Book" pitchFamily="34" charset="0"/>
                <a:sym typeface="Source Sans Pro"/>
              </a:rPr>
              <a:t>= </a:t>
            </a:r>
            <a:r>
              <a:rPr lang="en-US" sz="1800" b="1" i="1" u="none" strike="noStrike" cap="none" dirty="0">
                <a:solidFill>
                  <a:schemeClr val="dk2"/>
                </a:solidFill>
                <a:latin typeface="Franklin Gothic Book" pitchFamily="34" charset="0"/>
                <a:sym typeface="Source Sans Pro"/>
              </a:rPr>
              <a:t>compare, </a:t>
            </a:r>
            <a:r>
              <a:rPr lang="en-US" sz="1800" b="1" i="1" u="none" strike="noStrike" cap="none" dirty="0" smtClean="0">
                <a:solidFill>
                  <a:schemeClr val="dk2"/>
                </a:solidFill>
                <a:latin typeface="Franklin Gothic Book" pitchFamily="34" charset="0"/>
                <a:sym typeface="Source Sans Pro"/>
              </a:rPr>
              <a:t>contrast, analyze, relate</a:t>
            </a:r>
            <a:endParaRPr lang="en-US" sz="1800" b="1" i="1" u="none" strike="noStrike" cap="none" dirty="0">
              <a:solidFill>
                <a:schemeClr val="dk2"/>
              </a:solidFill>
              <a:latin typeface="Franklin Gothic Book" pitchFamily="34" charset="0"/>
              <a:sym typeface="Source Sans Pro"/>
            </a:endParaRPr>
          </a:p>
          <a:p>
            <a:pPr marL="869950" marR="0" lvl="1" indent="-349250" algn="l" rtl="0">
              <a:spcBef>
                <a:spcPts val="360"/>
              </a:spcBef>
              <a:spcAft>
                <a:spcPts val="0"/>
              </a:spcAft>
              <a:buClr>
                <a:schemeClr val="dk2"/>
              </a:buClr>
              <a:buSzPct val="100000"/>
              <a:buFont typeface="Arial"/>
              <a:buChar char="–"/>
            </a:pPr>
            <a:r>
              <a:rPr lang="en-US" sz="1800" b="1" i="0" u="none" strike="noStrike" cap="none" dirty="0">
                <a:solidFill>
                  <a:srgbClr val="FF9900"/>
                </a:solidFill>
                <a:latin typeface="Franklin Gothic Book" pitchFamily="34" charset="0"/>
                <a:sym typeface="Source Sans Pro"/>
              </a:rPr>
              <a:t>Nouns </a:t>
            </a:r>
            <a:r>
              <a:rPr lang="en-US" sz="1800" b="0" i="0" u="none" strike="noStrike" cap="none" dirty="0">
                <a:solidFill>
                  <a:schemeClr val="dk2"/>
                </a:solidFill>
                <a:latin typeface="Franklin Gothic Book" pitchFamily="34" charset="0"/>
                <a:sym typeface="Source Sans Pro"/>
              </a:rPr>
              <a:t>= </a:t>
            </a:r>
            <a:r>
              <a:rPr lang="en-US" sz="1800" b="1" i="1" u="none" strike="noStrike" cap="none" dirty="0">
                <a:solidFill>
                  <a:schemeClr val="dk2"/>
                </a:solidFill>
                <a:latin typeface="Franklin Gothic Book" pitchFamily="34" charset="0"/>
                <a:sym typeface="Source Sans Pro"/>
              </a:rPr>
              <a:t>treatments, “same topic,” “several sources” primary, </a:t>
            </a:r>
            <a:r>
              <a:rPr lang="en-US" sz="1800" b="0" i="0" u="none" strike="noStrike" cap="none" dirty="0">
                <a:solidFill>
                  <a:schemeClr val="dk2"/>
                </a:solidFill>
                <a:latin typeface="Franklin Gothic Book" pitchFamily="34" charset="0"/>
                <a:sym typeface="Source Sans Pro"/>
              </a:rPr>
              <a:t>and </a:t>
            </a:r>
            <a:r>
              <a:rPr lang="en-US" sz="1800" b="1" i="1" u="none" strike="noStrike" cap="none" dirty="0" smtClean="0">
                <a:solidFill>
                  <a:schemeClr val="dk2"/>
                </a:solidFill>
                <a:latin typeface="Franklin Gothic Book" pitchFamily="34" charset="0"/>
                <a:sym typeface="Source Sans Pro"/>
              </a:rPr>
              <a:t>secondary, themes, significant historical concepts </a:t>
            </a:r>
            <a:endParaRPr lang="en-US" sz="1800" b="1" i="1" u="none" strike="noStrike" cap="none" dirty="0">
              <a:solidFill>
                <a:schemeClr val="dk2"/>
              </a:solidFill>
              <a:latin typeface="Franklin Gothic Book" pitchFamily="34" charset="0"/>
              <a:sym typeface="Source Sans Pro"/>
            </a:endParaRPr>
          </a:p>
          <a:p>
            <a:pPr marL="342900" marR="0" lvl="0" indent="-342900" algn="l" rtl="0">
              <a:spcBef>
                <a:spcPts val="0"/>
              </a:spcBef>
              <a:spcAft>
                <a:spcPts val="0"/>
              </a:spcAft>
              <a:buClr>
                <a:schemeClr val="dk1"/>
              </a:buClr>
              <a:buSzPct val="100000"/>
              <a:buFont typeface="Arial"/>
              <a:buNone/>
            </a:pPr>
            <a:endParaRPr sz="3200" b="1" i="0" u="none" strike="noStrike" cap="none" dirty="0">
              <a:solidFill>
                <a:schemeClr val="dk1"/>
              </a:solidFill>
              <a:ea typeface="Source Sans Pro"/>
              <a:cs typeface="Source Sans Pro"/>
              <a:sym typeface="Source Sans Pro"/>
            </a:endParaRPr>
          </a:p>
          <a:p>
            <a:pPr marL="971550" marR="0" lvl="1" indent="-514350" algn="l" rtl="0">
              <a:spcBef>
                <a:spcPts val="660"/>
              </a:spcBef>
              <a:spcAft>
                <a:spcPts val="0"/>
              </a:spcAft>
              <a:buClr>
                <a:schemeClr val="dk1"/>
              </a:buClr>
              <a:buSzPct val="25000"/>
              <a:buFont typeface="Arial"/>
              <a:buNone/>
            </a:pPr>
            <a:endParaRPr sz="3300" b="1" i="0" u="none" strike="noStrike" cap="none" dirty="0">
              <a:solidFill>
                <a:srgbClr val="000000"/>
              </a:solidFill>
              <a:latin typeface="Franklin Gothic Book" pitchFamily="34" charset="0"/>
              <a:sym typeface="Source Sans Pro"/>
            </a:endParaRPr>
          </a:p>
        </p:txBody>
      </p:sp>
      <p:sp>
        <p:nvSpPr>
          <p:cNvPr id="470" name="Shape 470"/>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i="0" u="none" strike="noStrike" cap="none" dirty="0">
                <a:solidFill>
                  <a:schemeClr val="lt1"/>
                </a:solidFill>
                <a:ea typeface="Source Sans Pro"/>
                <a:cs typeface="Source Sans Pro"/>
                <a:sym typeface="Source Sans Pro"/>
              </a:rPr>
              <a:t>Alignment: Unpacking the Standard</a:t>
            </a:r>
          </a:p>
        </p:txBody>
      </p:sp>
      <p:sp>
        <p:nvSpPr>
          <p:cNvPr id="471" name="Shape 471"/>
          <p:cNvSpPr/>
          <p:nvPr/>
        </p:nvSpPr>
        <p:spPr>
          <a:xfrm>
            <a:off x="472966" y="1576581"/>
            <a:ext cx="8229600" cy="646331"/>
          </a:xfrm>
          <a:prstGeom prst="rect">
            <a:avLst/>
          </a:prstGeom>
          <a:noFill/>
          <a:ln>
            <a:noFill/>
          </a:ln>
        </p:spPr>
        <p:txBody>
          <a:bodyPr lIns="91425" tIns="45700" rIns="91425" bIns="45700" anchor="t" anchorCtr="0">
            <a:noAutofit/>
          </a:bodyPr>
          <a:lstStyle/>
          <a:p>
            <a:pPr marL="114300" marR="0" lvl="0" indent="0" algn="ctr" rtl="0">
              <a:spcBef>
                <a:spcPts val="0"/>
              </a:spcBef>
              <a:spcAft>
                <a:spcPts val="0"/>
              </a:spcAft>
              <a:buClr>
                <a:schemeClr val="dk1"/>
              </a:buClr>
              <a:buSzPct val="25000"/>
              <a:buFont typeface="Source Sans Pro"/>
              <a:buNone/>
            </a:pPr>
            <a:r>
              <a:rPr lang="en-US" sz="2400" b="1" dirty="0">
                <a:solidFill>
                  <a:schemeClr val="dk1"/>
                </a:solidFill>
                <a:latin typeface="Franklin Gothic Book" pitchFamily="34" charset="0"/>
                <a:ea typeface="Source Sans Pro"/>
                <a:cs typeface="Source Sans Pro"/>
                <a:sym typeface="Source Sans Pro"/>
              </a:rPr>
              <a:t>Does each assessment item align with the standard you intend to teach and measure?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9">
                                            <p:txEl>
                                              <p:pRg st="0" end="0"/>
                                            </p:txEl>
                                          </p:spTgt>
                                        </p:tgtEl>
                                        <p:attrNameLst>
                                          <p:attrName>style.visibility</p:attrName>
                                        </p:attrNameLst>
                                      </p:cBhvr>
                                      <p:to>
                                        <p:strVal val="visible"/>
                                      </p:to>
                                    </p:set>
                                    <p:animEffect transition="in" filter="fade">
                                      <p:cBhvr>
                                        <p:cTn id="7" dur="500"/>
                                        <p:tgtEl>
                                          <p:spTgt spid="46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9">
                                            <p:txEl>
                                              <p:pRg st="1" end="1"/>
                                            </p:txEl>
                                          </p:spTgt>
                                        </p:tgtEl>
                                        <p:attrNameLst>
                                          <p:attrName>style.visibility</p:attrName>
                                        </p:attrNameLst>
                                      </p:cBhvr>
                                      <p:to>
                                        <p:strVal val="visible"/>
                                      </p:to>
                                    </p:set>
                                    <p:animEffect transition="in" filter="fade">
                                      <p:cBhvr>
                                        <p:cTn id="10" dur="500"/>
                                        <p:tgtEl>
                                          <p:spTgt spid="46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69">
                                            <p:txEl>
                                              <p:pRg st="3" end="3"/>
                                            </p:txEl>
                                          </p:spTgt>
                                        </p:tgtEl>
                                        <p:attrNameLst>
                                          <p:attrName>style.visibility</p:attrName>
                                        </p:attrNameLst>
                                      </p:cBhvr>
                                      <p:to>
                                        <p:strVal val="visible"/>
                                      </p:to>
                                    </p:set>
                                    <p:animEffect transition="in" filter="fade">
                                      <p:cBhvr>
                                        <p:cTn id="15" dur="500"/>
                                        <p:tgtEl>
                                          <p:spTgt spid="469">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69">
                                            <p:txEl>
                                              <p:pRg st="4" end="4"/>
                                            </p:txEl>
                                          </p:spTgt>
                                        </p:tgtEl>
                                        <p:attrNameLst>
                                          <p:attrName>style.visibility</p:attrName>
                                        </p:attrNameLst>
                                      </p:cBhvr>
                                      <p:to>
                                        <p:strVal val="visible"/>
                                      </p:to>
                                    </p:set>
                                    <p:animEffect transition="in" filter="fade">
                                      <p:cBhvr>
                                        <p:cTn id="18" dur="500"/>
                                        <p:tgtEl>
                                          <p:spTgt spid="46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69">
                                            <p:txEl>
                                              <p:pRg st="6" end="6"/>
                                            </p:txEl>
                                          </p:spTgt>
                                        </p:tgtEl>
                                        <p:attrNameLst>
                                          <p:attrName>style.visibility</p:attrName>
                                        </p:attrNameLst>
                                      </p:cBhvr>
                                      <p:to>
                                        <p:strVal val="visible"/>
                                      </p:to>
                                    </p:set>
                                    <p:animEffect transition="in" filter="fade">
                                      <p:cBhvr>
                                        <p:cTn id="23" dur="500"/>
                                        <p:tgtEl>
                                          <p:spTgt spid="469">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69">
                                            <p:txEl>
                                              <p:pRg st="7" end="7"/>
                                            </p:txEl>
                                          </p:spTgt>
                                        </p:tgtEl>
                                        <p:attrNameLst>
                                          <p:attrName>style.visibility</p:attrName>
                                        </p:attrNameLst>
                                      </p:cBhvr>
                                      <p:to>
                                        <p:strVal val="visible"/>
                                      </p:to>
                                    </p:set>
                                    <p:animEffect transition="in" filter="fade">
                                      <p:cBhvr>
                                        <p:cTn id="26" dur="500"/>
                                        <p:tgtEl>
                                          <p:spTgt spid="469">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69">
                                            <p:txEl>
                                              <p:pRg st="8" end="8"/>
                                            </p:txEl>
                                          </p:spTgt>
                                        </p:tgtEl>
                                        <p:attrNameLst>
                                          <p:attrName>style.visibility</p:attrName>
                                        </p:attrNameLst>
                                      </p:cBhvr>
                                      <p:to>
                                        <p:strVal val="visible"/>
                                      </p:to>
                                    </p:set>
                                    <p:animEffect transition="in" filter="fade">
                                      <p:cBhvr>
                                        <p:cTn id="29" dur="500"/>
                                        <p:tgtEl>
                                          <p:spTgt spid="46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dirty="0">
                <a:solidFill>
                  <a:srgbClr val="FFFFFF"/>
                </a:solidFill>
              </a:rPr>
              <a:t>Alignment</a:t>
            </a:r>
            <a:r>
              <a:rPr lang="en-US" sz="3600" b="0" i="0" u="none" strike="noStrike" cap="none" dirty="0">
                <a:solidFill>
                  <a:srgbClr val="FFFFFF"/>
                </a:solidFill>
                <a:ea typeface="Source Sans Pro"/>
                <a:cs typeface="Source Sans Pro"/>
                <a:sym typeface="Source Sans Pro"/>
              </a:rPr>
              <a:t>: Determine the Skills and Assessment</a:t>
            </a:r>
          </a:p>
        </p:txBody>
      </p:sp>
      <p:sp>
        <p:nvSpPr>
          <p:cNvPr id="478" name="Shape 478"/>
          <p:cNvSpPr/>
          <p:nvPr/>
        </p:nvSpPr>
        <p:spPr>
          <a:xfrm>
            <a:off x="457200" y="1757375"/>
            <a:ext cx="8229600" cy="4551900"/>
          </a:xfrm>
          <a:prstGeom prst="rect">
            <a:avLst/>
          </a:prstGeom>
          <a:noFill/>
          <a:ln>
            <a:noFill/>
          </a:ln>
        </p:spPr>
        <p:txBody>
          <a:bodyPr lIns="91425" tIns="45700" rIns="91425" bIns="45700" anchor="t" anchorCtr="0">
            <a:noAutofit/>
          </a:bodyPr>
          <a:lstStyle/>
          <a:p>
            <a:pPr marL="457200" marR="0" lvl="0" indent="-342900" algn="l" rtl="0">
              <a:spcBef>
                <a:spcPts val="0"/>
              </a:spcBef>
              <a:spcAft>
                <a:spcPts val="0"/>
              </a:spcAft>
              <a:buClr>
                <a:srgbClr val="000000"/>
              </a:buClr>
              <a:buSzPct val="100000"/>
              <a:buFont typeface="+mj-lt"/>
              <a:buAutoNum type="arabicPeriod" startAt="4"/>
            </a:pPr>
            <a:r>
              <a:rPr lang="en-US" sz="1800" b="1" dirty="0">
                <a:solidFill>
                  <a:srgbClr val="000000"/>
                </a:solidFill>
                <a:latin typeface="Franklin Gothic Book" pitchFamily="34" charset="0"/>
                <a:ea typeface="Source Sans Pro"/>
                <a:cs typeface="Source Sans Pro"/>
                <a:sym typeface="Source Sans Pro"/>
              </a:rPr>
              <a:t>Determine skills necessary for students to fully demonstrate understanding of standards. </a:t>
            </a:r>
            <a:endParaRPr lang="en-US" sz="1800" b="1" dirty="0" smtClean="0">
              <a:latin typeface="Franklin Gothic Book" pitchFamily="34" charset="0"/>
              <a:ea typeface="Source Sans Pro"/>
              <a:cs typeface="Source Sans Pro"/>
              <a:sym typeface="Source Sans Pro"/>
            </a:endParaRPr>
          </a:p>
          <a:p>
            <a:pPr marL="457200" lvl="2" indent="-342900">
              <a:buClr>
                <a:srgbClr val="000000"/>
              </a:buClr>
              <a:buSzPct val="100000"/>
              <a:buFont typeface="Source Sans Pro" charset="0"/>
              <a:buChar char="―"/>
            </a:pPr>
            <a:r>
              <a:rPr lang="en-US" sz="1800" b="1" i="1" dirty="0" smtClean="0">
                <a:solidFill>
                  <a:srgbClr val="1C4587"/>
                </a:solidFill>
                <a:latin typeface="Franklin Gothic Book" pitchFamily="34" charset="0"/>
                <a:ea typeface="Source Sans Pro"/>
                <a:cs typeface="Source Sans Pro"/>
                <a:sym typeface="Source Sans Pro"/>
              </a:rPr>
              <a:t>Summarizing articles; Compare and contrast over multiple sources; Differentiate primary and secondary sources; Recognize point of view/bias</a:t>
            </a:r>
          </a:p>
          <a:p>
            <a:pPr marL="457200" lvl="1" indent="-342900">
              <a:buClr>
                <a:srgbClr val="000000"/>
              </a:buClr>
              <a:buSzPct val="100000"/>
            </a:pPr>
            <a:endParaRPr lang="en-US" sz="600" b="1" dirty="0" smtClean="0">
              <a:solidFill>
                <a:srgbClr val="000000"/>
              </a:solidFill>
              <a:latin typeface="Franklin Gothic Book" pitchFamily="34" charset="0"/>
              <a:ea typeface="Source Sans Pro"/>
              <a:cs typeface="Source Sans Pro"/>
              <a:sym typeface="Source Sans Pro"/>
            </a:endParaRPr>
          </a:p>
          <a:p>
            <a:pPr marL="457200" indent="-342900">
              <a:buClr>
                <a:srgbClr val="000000"/>
              </a:buClr>
              <a:buSzPct val="100000"/>
              <a:buFont typeface="Source Sans Pro"/>
              <a:buAutoNum type="arabicPeriod" startAt="4"/>
            </a:pPr>
            <a:r>
              <a:rPr lang="en-US" sz="1800" b="1" dirty="0" smtClean="0">
                <a:latin typeface="Franklin Gothic Book" pitchFamily="34" charset="0"/>
                <a:ea typeface="Source Sans Pro"/>
                <a:cs typeface="Source Sans Pro"/>
                <a:sym typeface="Source Sans Pro"/>
              </a:rPr>
              <a:t>Discuss rationale for each skill. </a:t>
            </a:r>
          </a:p>
          <a:p>
            <a:pPr marL="457200" indent="-342900">
              <a:buClr>
                <a:srgbClr val="000000"/>
              </a:buClr>
              <a:buSzPct val="100000"/>
              <a:buFont typeface="Source Sans Pro"/>
              <a:buAutoNum type="arabicPeriod" startAt="4"/>
            </a:pPr>
            <a:endParaRPr lang="en-US" sz="600" b="1" dirty="0" smtClean="0">
              <a:latin typeface="Franklin Gothic Book" pitchFamily="34" charset="0"/>
              <a:ea typeface="Source Sans Pro"/>
              <a:cs typeface="Source Sans Pro"/>
              <a:sym typeface="Source Sans Pro"/>
            </a:endParaRPr>
          </a:p>
          <a:p>
            <a:pPr marL="457200" indent="-342900">
              <a:buClr>
                <a:srgbClr val="000000"/>
              </a:buClr>
              <a:buSzPct val="100000"/>
              <a:buFont typeface="Source Sans Pro"/>
              <a:buAutoNum type="arabicPeriod" startAt="4"/>
            </a:pPr>
            <a:r>
              <a:rPr lang="en-US" sz="1800" b="1" dirty="0" smtClean="0">
                <a:solidFill>
                  <a:schemeClr val="dk1"/>
                </a:solidFill>
                <a:latin typeface="Franklin Gothic Book" pitchFamily="34" charset="0"/>
                <a:ea typeface="Calibri"/>
                <a:cs typeface="Calibri"/>
                <a:sym typeface="Calibri"/>
              </a:rPr>
              <a:t>Identify formative, diagnostic, interim and summative assessment strategies  that could be used to assess this standard.</a:t>
            </a:r>
          </a:p>
          <a:p>
            <a:pPr marL="457200" indent="-342900">
              <a:buClr>
                <a:srgbClr val="000000"/>
              </a:buClr>
              <a:buSzPct val="100000"/>
              <a:buFont typeface="Source Sans Pro" charset="0"/>
              <a:buChar char="―"/>
            </a:pPr>
            <a:r>
              <a:rPr lang="en-US" sz="1800" b="1" i="1" dirty="0" smtClean="0">
                <a:solidFill>
                  <a:schemeClr val="dk2"/>
                </a:solidFill>
                <a:latin typeface="Franklin Gothic Book" pitchFamily="34" charset="0"/>
                <a:ea typeface="Source Sans Pro"/>
                <a:cs typeface="Source Sans Pro"/>
                <a:sym typeface="Source Sans Pro"/>
              </a:rPr>
              <a:t>Non-content related articles to compare and contrast (high interest)</a:t>
            </a:r>
          </a:p>
          <a:p>
            <a:pPr marL="457200" indent="-342900">
              <a:buClr>
                <a:srgbClr val="000000"/>
              </a:buClr>
              <a:buSzPct val="100000"/>
              <a:buFont typeface="Source Sans Pro" charset="0"/>
              <a:buChar char="―"/>
            </a:pPr>
            <a:r>
              <a:rPr lang="en-US" sz="1800" b="1" i="1" dirty="0" smtClean="0">
                <a:solidFill>
                  <a:schemeClr val="dk2"/>
                </a:solidFill>
                <a:latin typeface="Franklin Gothic Book" pitchFamily="34" charset="0"/>
                <a:ea typeface="Source Sans Pro"/>
                <a:cs typeface="Source Sans Pro"/>
                <a:sym typeface="Source Sans Pro"/>
              </a:rPr>
              <a:t>Close reading activity, Station activity (analyzing documents from different sources/points of view: Abolition of Slavery, Gettysburg Address, New York Times article, Closure with question about each of the statements)</a:t>
            </a:r>
          </a:p>
          <a:p>
            <a:pPr marL="457200" indent="-342900">
              <a:buClr>
                <a:srgbClr val="000000"/>
              </a:buClr>
              <a:buSzPct val="100000"/>
              <a:buFont typeface="Source Sans Pro" charset="0"/>
              <a:buChar char="―"/>
            </a:pPr>
            <a:r>
              <a:rPr lang="en-US" sz="1800" b="1" i="1" dirty="0" smtClean="0">
                <a:solidFill>
                  <a:schemeClr val="dk2"/>
                </a:solidFill>
                <a:latin typeface="Franklin Gothic Book" pitchFamily="34" charset="0"/>
                <a:ea typeface="Source Sans Pro"/>
                <a:cs typeface="Source Sans Pro"/>
                <a:sym typeface="Source Sans Pro"/>
              </a:rPr>
              <a:t>Unit test (open ended question)</a:t>
            </a:r>
          </a:p>
          <a:p>
            <a:pPr marL="457200" indent="-342900">
              <a:buClr>
                <a:srgbClr val="000000"/>
              </a:buClr>
              <a:buSzPct val="100000"/>
              <a:buFont typeface="Source Sans Pro" charset="0"/>
              <a:buChar char="―"/>
            </a:pPr>
            <a:r>
              <a:rPr lang="en-US" sz="1800" b="1" i="1" dirty="0" smtClean="0">
                <a:solidFill>
                  <a:schemeClr val="dk2"/>
                </a:solidFill>
                <a:latin typeface="Franklin Gothic Book" pitchFamily="34" charset="0"/>
                <a:ea typeface="Source Sans Pro"/>
                <a:cs typeface="Source Sans Pro"/>
                <a:sym typeface="Source Sans Pro"/>
              </a:rPr>
              <a:t>Timed Document Based Question </a:t>
            </a:r>
          </a:p>
          <a:p>
            <a:pPr marL="457200" indent="-342900">
              <a:buClr>
                <a:srgbClr val="000000"/>
              </a:buClr>
              <a:buSzPct val="100000"/>
              <a:buFont typeface="Source Sans Pro" charset="0"/>
              <a:buChar char="―"/>
            </a:pPr>
            <a:r>
              <a:rPr lang="en-US" sz="1800" b="1" i="1" dirty="0" smtClean="0">
                <a:solidFill>
                  <a:schemeClr val="dk2"/>
                </a:solidFill>
                <a:latin typeface="Franklin Gothic Book" pitchFamily="34" charset="0"/>
                <a:ea typeface="Source Sans Pro"/>
                <a:cs typeface="Source Sans Pro"/>
                <a:sym typeface="Source Sans Pro"/>
              </a:rPr>
              <a:t>Research Paper</a:t>
            </a:r>
          </a:p>
          <a:p>
            <a:pPr marL="457200" marR="0" lvl="0" indent="-342900" algn="l" rtl="0">
              <a:spcBef>
                <a:spcPts val="0"/>
              </a:spcBef>
              <a:spcAft>
                <a:spcPts val="0"/>
              </a:spcAft>
              <a:buClr>
                <a:srgbClr val="000000"/>
              </a:buClr>
              <a:buSzPct val="100000"/>
              <a:buFont typeface="Source Sans Pro"/>
              <a:buAutoNum type="arabicPeriod"/>
            </a:pPr>
            <a:endParaRPr lang="en-US" sz="1800" b="1" dirty="0" smtClean="0">
              <a:solidFill>
                <a:srgbClr val="000000"/>
              </a:solidFill>
              <a:latin typeface="Franklin Gothic Book" pitchFamily="34" charset="0"/>
              <a:ea typeface="Source Sans Pro"/>
              <a:cs typeface="Source Sans Pro"/>
              <a:sym typeface="Source Sans Pro"/>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8">
                                            <p:txEl>
                                              <p:pRg st="0" end="0"/>
                                            </p:txEl>
                                          </p:spTgt>
                                        </p:tgtEl>
                                        <p:attrNameLst>
                                          <p:attrName>style.visibility</p:attrName>
                                        </p:attrNameLst>
                                      </p:cBhvr>
                                      <p:to>
                                        <p:strVal val="visible"/>
                                      </p:to>
                                    </p:set>
                                    <p:animEffect transition="in" filter="fade">
                                      <p:cBhvr>
                                        <p:cTn id="7" dur="500"/>
                                        <p:tgtEl>
                                          <p:spTgt spid="47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8">
                                            <p:txEl>
                                              <p:pRg st="1" end="1"/>
                                            </p:txEl>
                                          </p:spTgt>
                                        </p:tgtEl>
                                        <p:attrNameLst>
                                          <p:attrName>style.visibility</p:attrName>
                                        </p:attrNameLst>
                                      </p:cBhvr>
                                      <p:to>
                                        <p:strVal val="visible"/>
                                      </p:to>
                                    </p:set>
                                    <p:animEffect transition="in" filter="fade">
                                      <p:cBhvr>
                                        <p:cTn id="10" dur="500"/>
                                        <p:tgtEl>
                                          <p:spTgt spid="47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78">
                                            <p:txEl>
                                              <p:pRg st="3" end="3"/>
                                            </p:txEl>
                                          </p:spTgt>
                                        </p:tgtEl>
                                        <p:attrNameLst>
                                          <p:attrName>style.visibility</p:attrName>
                                        </p:attrNameLst>
                                      </p:cBhvr>
                                      <p:to>
                                        <p:strVal val="visible"/>
                                      </p:to>
                                    </p:set>
                                    <p:animEffect transition="in" filter="fade">
                                      <p:cBhvr>
                                        <p:cTn id="15" dur="500"/>
                                        <p:tgtEl>
                                          <p:spTgt spid="47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8">
                                            <p:txEl>
                                              <p:pRg st="5" end="5"/>
                                            </p:txEl>
                                          </p:spTgt>
                                        </p:tgtEl>
                                        <p:attrNameLst>
                                          <p:attrName>style.visibility</p:attrName>
                                        </p:attrNameLst>
                                      </p:cBhvr>
                                      <p:to>
                                        <p:strVal val="visible"/>
                                      </p:to>
                                    </p:set>
                                    <p:animEffect transition="in" filter="fade">
                                      <p:cBhvr>
                                        <p:cTn id="20" dur="500"/>
                                        <p:tgtEl>
                                          <p:spTgt spid="478">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78">
                                            <p:txEl>
                                              <p:pRg st="6" end="6"/>
                                            </p:txEl>
                                          </p:spTgt>
                                        </p:tgtEl>
                                        <p:attrNameLst>
                                          <p:attrName>style.visibility</p:attrName>
                                        </p:attrNameLst>
                                      </p:cBhvr>
                                      <p:to>
                                        <p:strVal val="visible"/>
                                      </p:to>
                                    </p:set>
                                    <p:animEffect transition="in" filter="fade">
                                      <p:cBhvr>
                                        <p:cTn id="23" dur="500"/>
                                        <p:tgtEl>
                                          <p:spTgt spid="478">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78">
                                            <p:txEl>
                                              <p:pRg st="7" end="7"/>
                                            </p:txEl>
                                          </p:spTgt>
                                        </p:tgtEl>
                                        <p:attrNameLst>
                                          <p:attrName>style.visibility</p:attrName>
                                        </p:attrNameLst>
                                      </p:cBhvr>
                                      <p:to>
                                        <p:strVal val="visible"/>
                                      </p:to>
                                    </p:set>
                                    <p:animEffect transition="in" filter="fade">
                                      <p:cBhvr>
                                        <p:cTn id="26" dur="500"/>
                                        <p:tgtEl>
                                          <p:spTgt spid="478">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78">
                                            <p:txEl>
                                              <p:pRg st="8" end="8"/>
                                            </p:txEl>
                                          </p:spTgt>
                                        </p:tgtEl>
                                        <p:attrNameLst>
                                          <p:attrName>style.visibility</p:attrName>
                                        </p:attrNameLst>
                                      </p:cBhvr>
                                      <p:to>
                                        <p:strVal val="visible"/>
                                      </p:to>
                                    </p:set>
                                    <p:animEffect transition="in" filter="fade">
                                      <p:cBhvr>
                                        <p:cTn id="29" dur="500"/>
                                        <p:tgtEl>
                                          <p:spTgt spid="478">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78">
                                            <p:txEl>
                                              <p:pRg st="9" end="9"/>
                                            </p:txEl>
                                          </p:spTgt>
                                        </p:tgtEl>
                                        <p:attrNameLst>
                                          <p:attrName>style.visibility</p:attrName>
                                        </p:attrNameLst>
                                      </p:cBhvr>
                                      <p:to>
                                        <p:strVal val="visible"/>
                                      </p:to>
                                    </p:set>
                                    <p:animEffect transition="in" filter="fade">
                                      <p:cBhvr>
                                        <p:cTn id="32" dur="500"/>
                                        <p:tgtEl>
                                          <p:spTgt spid="478">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78">
                                            <p:txEl>
                                              <p:pRg st="10" end="10"/>
                                            </p:txEl>
                                          </p:spTgt>
                                        </p:tgtEl>
                                        <p:attrNameLst>
                                          <p:attrName>style.visibility</p:attrName>
                                        </p:attrNameLst>
                                      </p:cBhvr>
                                      <p:to>
                                        <p:strVal val="visible"/>
                                      </p:to>
                                    </p:set>
                                    <p:animEffect transition="in" filter="fade">
                                      <p:cBhvr>
                                        <p:cTn id="35" dur="500"/>
                                        <p:tgtEl>
                                          <p:spTgt spid="47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457200" y="311012"/>
            <a:ext cx="8229600" cy="1143000"/>
          </a:xfrm>
          <a:prstGeom prst="rect">
            <a:avLst/>
          </a:prstGeom>
          <a:solidFill>
            <a:schemeClr val="accent1"/>
          </a:solidFill>
        </p:spPr>
        <p:txBody>
          <a:bodyPr lIns="91425" tIns="91425" rIns="91425" bIns="91425" anchor="ctr" anchorCtr="0">
            <a:noAutofit/>
          </a:bodyPr>
          <a:lstStyle/>
          <a:p>
            <a:pPr lvl="0">
              <a:spcBef>
                <a:spcPts val="0"/>
              </a:spcBef>
              <a:buClr>
                <a:schemeClr val="dk1"/>
              </a:buClr>
              <a:buSzPct val="25000"/>
              <a:buFont typeface="Arial"/>
              <a:buNone/>
            </a:pPr>
            <a:r>
              <a:rPr lang="en-US" sz="3600" dirty="0"/>
              <a:t>Alignment: Determine the Skills and Assessment</a:t>
            </a:r>
          </a:p>
        </p:txBody>
      </p:sp>
      <p:pic>
        <p:nvPicPr>
          <p:cNvPr id="485" name="Shape 485"/>
          <p:cNvPicPr preferRelativeResize="0"/>
          <p:nvPr/>
        </p:nvPicPr>
        <p:blipFill>
          <a:blip r:embed="rId3">
            <a:alphaModFix/>
          </a:blip>
          <a:stretch>
            <a:fillRect/>
          </a:stretch>
        </p:blipFill>
        <p:spPr>
          <a:xfrm>
            <a:off x="457200" y="1454025"/>
            <a:ext cx="8229600" cy="4641976"/>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Shape 774"/>
          <p:cNvSpPr txBox="1">
            <a:spLocks noGrp="1"/>
          </p:cNvSpPr>
          <p:nvPr>
            <p:ph type="title"/>
          </p:nvPr>
        </p:nvSpPr>
        <p:spPr>
          <a:xfrm>
            <a:off x="457200" y="274637"/>
            <a:ext cx="8229600" cy="1143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Elements of Assessment Design: Rigor</a:t>
            </a:r>
          </a:p>
        </p:txBody>
      </p:sp>
      <p:pic>
        <p:nvPicPr>
          <p:cNvPr id="775" name="Shape 775"/>
          <p:cNvPicPr preferRelativeResize="0"/>
          <p:nvPr/>
        </p:nvPicPr>
        <p:blipFill rotWithShape="1">
          <a:blip r:embed="rId3">
            <a:alphaModFix/>
          </a:blip>
          <a:srcRect/>
          <a:stretch/>
        </p:blipFill>
        <p:spPr>
          <a:xfrm>
            <a:off x="1371600" y="1524000"/>
            <a:ext cx="4900612" cy="4276725"/>
          </a:xfrm>
          <a:prstGeom prst="rect">
            <a:avLst/>
          </a:prstGeom>
          <a:noFill/>
          <a:ln>
            <a:noFill/>
          </a:ln>
        </p:spPr>
      </p:pic>
      <p:sp>
        <p:nvSpPr>
          <p:cNvPr id="776" name="Shape 776"/>
          <p:cNvSpPr/>
          <p:nvPr/>
        </p:nvSpPr>
        <p:spPr>
          <a:xfrm>
            <a:off x="6195848" y="1752600"/>
            <a:ext cx="2795751" cy="45243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dirty="0">
                <a:solidFill>
                  <a:schemeClr val="dk1"/>
                </a:solidFill>
                <a:latin typeface="Franklin Gothic Book" pitchFamily="34" charset="0"/>
                <a:ea typeface="Source Sans Pro"/>
                <a:cs typeface="Source Sans Pro"/>
                <a:sym typeface="Source Sans Pro"/>
              </a:rPr>
              <a:t>An assessment has “an appropriate level of rigor” if…</a:t>
            </a:r>
          </a:p>
          <a:p>
            <a:pPr marL="457200" marR="0" lvl="1" indent="0" algn="l" rtl="0">
              <a:spcBef>
                <a:spcPts val="0"/>
              </a:spcBef>
              <a:spcAft>
                <a:spcPts val="0"/>
              </a:spcAft>
              <a:buSzPct val="25000"/>
              <a:buNone/>
            </a:pPr>
            <a:r>
              <a:rPr lang="en-US" sz="1800" b="0" i="0" u="none" strike="noStrike" cap="none" dirty="0">
                <a:solidFill>
                  <a:schemeClr val="dk1"/>
                </a:solidFill>
                <a:latin typeface="Franklin Gothic Book" pitchFamily="34" charset="0"/>
                <a:ea typeface="Source Sans Pro"/>
                <a:cs typeface="Source Sans Pro"/>
                <a:sym typeface="Source Sans Pro"/>
              </a:rPr>
              <a:t>It includes items that match the level of rigor of the skill or skills you intend to measure. </a:t>
            </a:r>
          </a:p>
          <a:p>
            <a:pPr marL="457200" marR="0" lvl="1" indent="0" algn="l" rtl="0">
              <a:spcBef>
                <a:spcPts val="0"/>
              </a:spcBef>
              <a:spcAft>
                <a:spcPts val="0"/>
              </a:spcAft>
              <a:buNone/>
            </a:pPr>
            <a:endParaRPr sz="1800" b="0" i="0" u="none" strike="noStrike" cap="none" dirty="0">
              <a:solidFill>
                <a:schemeClr val="dk1"/>
              </a:solidFill>
              <a:latin typeface="Franklin Gothic Book" pitchFamily="34" charset="0"/>
              <a:ea typeface="Source Sans Pro"/>
              <a:cs typeface="Source Sans Pro"/>
              <a:sym typeface="Source Sans Pro"/>
            </a:endParaRPr>
          </a:p>
          <a:p>
            <a:pPr marL="457200" marR="0" lvl="1" indent="0" algn="l" rtl="0">
              <a:spcBef>
                <a:spcPts val="0"/>
              </a:spcBef>
              <a:spcAft>
                <a:spcPts val="0"/>
              </a:spcAft>
              <a:buSzPct val="25000"/>
              <a:buNone/>
            </a:pPr>
            <a:r>
              <a:rPr lang="en-US" sz="1800" b="0" i="0" u="none" strike="noStrike" cap="none" dirty="0">
                <a:solidFill>
                  <a:schemeClr val="dk1"/>
                </a:solidFill>
                <a:latin typeface="Franklin Gothic Book" pitchFamily="34" charset="0"/>
                <a:ea typeface="Source Sans Pro"/>
                <a:cs typeface="Source Sans Pro"/>
                <a:sym typeface="Source Sans Pro"/>
              </a:rPr>
              <a:t>It measures a range of student thinking and understanding so that it can determine what all students know and can do.</a:t>
            </a:r>
          </a:p>
          <a:p>
            <a:pPr marL="0" marR="0" lvl="0" indent="0" algn="l" rtl="0">
              <a:spcBef>
                <a:spcPts val="0"/>
              </a:spcBef>
              <a:spcAft>
                <a:spcPts val="0"/>
              </a:spcAft>
              <a:buNone/>
            </a:pPr>
            <a:endParaRPr sz="1800" dirty="0">
              <a:solidFill>
                <a:srgbClr val="000000"/>
              </a:solidFill>
              <a:latin typeface="Franklin Gothic Book" pitchFamily="34" charset="0"/>
              <a:ea typeface="Source Sans Pro"/>
              <a:cs typeface="Source Sans Pro"/>
              <a:sym typeface="Source Sans Pro"/>
            </a:endParaRPr>
          </a:p>
        </p:txBody>
      </p:sp>
    </p:spTree>
    <p:extLst>
      <p:ext uri="{BB962C8B-B14F-4D97-AF65-F5344CB8AC3E}">
        <p14:creationId xmlns="" xmlns:p14="http://schemas.microsoft.com/office/powerpoint/2010/main" val="2310193454"/>
      </p:ext>
    </p:extLst>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Shape 782"/>
          <p:cNvSpPr txBox="1">
            <a:spLocks noGrp="1"/>
          </p:cNvSpPr>
          <p:nvPr>
            <p:ph type="title"/>
          </p:nvPr>
        </p:nvSpPr>
        <p:spPr>
          <a:xfrm>
            <a:off x="457200" y="274637"/>
            <a:ext cx="8229600" cy="1143000"/>
          </a:xfrm>
          <a:prstGeom prst="rect">
            <a:avLst/>
          </a:prstGeom>
          <a:solidFill>
            <a:schemeClr val="accent1"/>
          </a:solidFill>
        </p:spPr>
        <p:txBody>
          <a:bodyPr lIns="91425" tIns="91425" rIns="91425" bIns="91425" anchor="ctr" anchorCtr="0">
            <a:noAutofit/>
          </a:bodyPr>
          <a:lstStyle/>
          <a:p>
            <a:pPr lvl="0">
              <a:spcBef>
                <a:spcPts val="0"/>
              </a:spcBef>
              <a:buNone/>
            </a:pPr>
            <a:r>
              <a:rPr lang="en-US" dirty="0"/>
              <a:t>Understanding Rigor</a:t>
            </a:r>
          </a:p>
        </p:txBody>
      </p:sp>
      <p:graphicFrame>
        <p:nvGraphicFramePr>
          <p:cNvPr id="784" name="Shape 784"/>
          <p:cNvGraphicFramePr/>
          <p:nvPr>
            <p:extLst>
              <p:ext uri="{D42A27DB-BD31-4B8C-83A1-F6EECF244321}">
                <p14:modId xmlns="" xmlns:p14="http://schemas.microsoft.com/office/powerpoint/2010/main" val="2335208589"/>
              </p:ext>
            </p:extLst>
          </p:nvPr>
        </p:nvGraphicFramePr>
        <p:xfrm>
          <a:off x="952500" y="1759450"/>
          <a:ext cx="7239000" cy="3808386"/>
        </p:xfrm>
        <a:graphic>
          <a:graphicData uri="http://schemas.openxmlformats.org/drawingml/2006/table">
            <a:tbl>
              <a:tblPr>
                <a:noFill/>
              </a:tblPr>
              <a:tblGrid>
                <a:gridCol w="2887450"/>
                <a:gridCol w="4351550"/>
              </a:tblGrid>
              <a:tr h="381000">
                <a:tc gridSpan="2">
                  <a:txBody>
                    <a:bodyPr/>
                    <a:lstStyle/>
                    <a:p>
                      <a:pPr lvl="0" algn="ctr" rtl="0">
                        <a:lnSpc>
                          <a:spcPct val="115000"/>
                        </a:lnSpc>
                        <a:spcBef>
                          <a:spcPts val="0"/>
                        </a:spcBef>
                        <a:buClr>
                          <a:schemeClr val="dk1"/>
                        </a:buClr>
                        <a:buSzPct val="45833"/>
                        <a:buFont typeface="Arial"/>
                        <a:buNone/>
                      </a:pPr>
                      <a:r>
                        <a:rPr lang="en-US" sz="2400" b="1" dirty="0">
                          <a:solidFill>
                            <a:srgbClr val="FF9900"/>
                          </a:solidFill>
                        </a:rPr>
                        <a:t>Range of Rigor/Depth of Knowledge</a:t>
                      </a:r>
                    </a:p>
                  </a:txBody>
                  <a:tcPr marL="91425" marR="91425" marT="91425" marB="91425"/>
                </a:tc>
                <a:tc hMerge="1">
                  <a:txBody>
                    <a:bodyPr/>
                    <a:lstStyle/>
                    <a:p>
                      <a:endParaRPr lang="en-US"/>
                    </a:p>
                  </a:txBody>
                  <a:tcPr/>
                </a:tc>
              </a:tr>
              <a:tr h="381000">
                <a:tc>
                  <a:txBody>
                    <a:bodyPr/>
                    <a:lstStyle/>
                    <a:p>
                      <a:pPr lvl="0" rtl="0">
                        <a:lnSpc>
                          <a:spcPct val="115000"/>
                        </a:lnSpc>
                        <a:spcBef>
                          <a:spcPts val="0"/>
                        </a:spcBef>
                        <a:buClr>
                          <a:schemeClr val="dk1"/>
                        </a:buClr>
                        <a:buSzPct val="61111"/>
                        <a:buFont typeface="Arial"/>
                        <a:buNone/>
                      </a:pPr>
                      <a:r>
                        <a:rPr lang="en-US" sz="1800" b="1" dirty="0">
                          <a:solidFill>
                            <a:srgbClr val="17365D"/>
                          </a:solidFill>
                        </a:rPr>
                        <a:t>Why does it matter</a:t>
                      </a:r>
                      <a:r>
                        <a:rPr lang="en-US" sz="1800" b="1" dirty="0" smtClean="0">
                          <a:solidFill>
                            <a:srgbClr val="17365D"/>
                          </a:solidFill>
                        </a:rPr>
                        <a:t>?</a:t>
                      </a:r>
                    </a:p>
                    <a:p>
                      <a:pPr lvl="0" rtl="0">
                        <a:lnSpc>
                          <a:spcPct val="115000"/>
                        </a:lnSpc>
                        <a:spcBef>
                          <a:spcPts val="0"/>
                        </a:spcBef>
                        <a:buClr>
                          <a:schemeClr val="dk1"/>
                        </a:buClr>
                        <a:buSzPct val="61111"/>
                        <a:buFont typeface="Arial"/>
                        <a:buNone/>
                      </a:pPr>
                      <a:endParaRPr lang="en-US" sz="1800" b="1" dirty="0" smtClean="0">
                        <a:solidFill>
                          <a:srgbClr val="17365D"/>
                        </a:solidFill>
                      </a:endParaRPr>
                    </a:p>
                    <a:p>
                      <a:pPr lvl="0" rtl="0">
                        <a:lnSpc>
                          <a:spcPct val="115000"/>
                        </a:lnSpc>
                        <a:spcBef>
                          <a:spcPts val="0"/>
                        </a:spcBef>
                        <a:buClr>
                          <a:schemeClr val="dk1"/>
                        </a:buClr>
                        <a:buSzPct val="61111"/>
                        <a:buFont typeface="Arial"/>
                        <a:buNone/>
                      </a:pPr>
                      <a:endParaRPr lang="en-US" sz="1800" b="1" dirty="0" smtClean="0">
                        <a:solidFill>
                          <a:srgbClr val="17365D"/>
                        </a:solidFill>
                      </a:endParaRPr>
                    </a:p>
                    <a:p>
                      <a:pPr lvl="0" rtl="0">
                        <a:lnSpc>
                          <a:spcPct val="115000"/>
                        </a:lnSpc>
                        <a:spcBef>
                          <a:spcPts val="0"/>
                        </a:spcBef>
                        <a:buClr>
                          <a:schemeClr val="dk1"/>
                        </a:buClr>
                        <a:buSzPct val="61111"/>
                        <a:buFont typeface="Arial"/>
                        <a:buNone/>
                      </a:pPr>
                      <a:endParaRPr lang="en-US" sz="1800" b="1" dirty="0" smtClean="0">
                        <a:solidFill>
                          <a:srgbClr val="17365D"/>
                        </a:solidFill>
                      </a:endParaRPr>
                    </a:p>
                    <a:p>
                      <a:pPr lvl="0" rtl="0">
                        <a:lnSpc>
                          <a:spcPct val="115000"/>
                        </a:lnSpc>
                        <a:spcBef>
                          <a:spcPts val="0"/>
                        </a:spcBef>
                        <a:buClr>
                          <a:schemeClr val="dk1"/>
                        </a:buClr>
                        <a:buSzPct val="61111"/>
                        <a:buFont typeface="Arial"/>
                        <a:buNone/>
                      </a:pPr>
                      <a:endParaRPr lang="en-US" sz="1800" b="1" dirty="0">
                        <a:solidFill>
                          <a:srgbClr val="17365D"/>
                        </a:solidFill>
                      </a:endParaRPr>
                    </a:p>
                  </a:txBody>
                  <a:tcPr marL="91425" marR="91425" marT="91425" marB="91425"/>
                </a:tc>
                <a:tc>
                  <a:txBody>
                    <a:bodyPr/>
                    <a:lstStyle/>
                    <a:p>
                      <a:pPr lvl="0" rtl="0">
                        <a:lnSpc>
                          <a:spcPct val="115000"/>
                        </a:lnSpc>
                        <a:spcBef>
                          <a:spcPts val="0"/>
                        </a:spcBef>
                        <a:buClr>
                          <a:schemeClr val="dk1"/>
                        </a:buClr>
                        <a:buSzPct val="61111"/>
                        <a:buFont typeface="Arial"/>
                        <a:buNone/>
                      </a:pPr>
                      <a:endParaRPr lang="en-US" sz="1800" dirty="0">
                        <a:solidFill>
                          <a:schemeClr val="dk1"/>
                        </a:solidFill>
                      </a:endParaRPr>
                    </a:p>
                  </a:txBody>
                  <a:tcPr marL="91425" marR="91425" marT="91425" marB="91425"/>
                </a:tc>
              </a:tr>
              <a:tr h="381000">
                <a:tc>
                  <a:txBody>
                    <a:bodyPr/>
                    <a:lstStyle/>
                    <a:p>
                      <a:pPr lvl="0" rtl="0">
                        <a:lnSpc>
                          <a:spcPct val="115000"/>
                        </a:lnSpc>
                        <a:spcBef>
                          <a:spcPts val="0"/>
                        </a:spcBef>
                        <a:buClr>
                          <a:schemeClr val="dk1"/>
                        </a:buClr>
                        <a:buSzPct val="61111"/>
                        <a:buFont typeface="Arial"/>
                        <a:buNone/>
                      </a:pPr>
                      <a:r>
                        <a:rPr lang="en-US" sz="1800" b="1" dirty="0">
                          <a:solidFill>
                            <a:srgbClr val="003F64"/>
                          </a:solidFill>
                        </a:rPr>
                        <a:t>What does it look like?</a:t>
                      </a:r>
                    </a:p>
                  </a:txBody>
                  <a:tcPr marL="91425" marR="91425" marT="91425" marB="91425"/>
                </a:tc>
                <a:tc>
                  <a:txBody>
                    <a:bodyPr/>
                    <a:lstStyle/>
                    <a:p>
                      <a:pPr lvl="0" rtl="0">
                        <a:lnSpc>
                          <a:spcPct val="115000"/>
                        </a:lnSpc>
                        <a:spcBef>
                          <a:spcPts val="0"/>
                        </a:spcBef>
                        <a:buClr>
                          <a:schemeClr val="dk1"/>
                        </a:buClr>
                        <a:buSzPct val="61111"/>
                        <a:buFont typeface="Arial"/>
                        <a:buNone/>
                      </a:pPr>
                      <a:r>
                        <a:rPr lang="en-US" sz="1800" dirty="0">
                          <a:solidFill>
                            <a:schemeClr val="dk1"/>
                          </a:solidFill>
                        </a:rPr>
                        <a:t>The assessment requires a</a:t>
                      </a:r>
                      <a:r>
                        <a:rPr lang="en-US" sz="1800" b="1" dirty="0">
                          <a:solidFill>
                            <a:schemeClr val="dk1"/>
                          </a:solidFill>
                        </a:rPr>
                        <a:t> range of thinking skills </a:t>
                      </a:r>
                      <a:r>
                        <a:rPr lang="en-US" sz="1800" dirty="0">
                          <a:solidFill>
                            <a:schemeClr val="dk1"/>
                          </a:solidFill>
                        </a:rPr>
                        <a:t>as proposed by Webb’s Depth of Knowledge (DOK) that reflects the </a:t>
                      </a:r>
                      <a:r>
                        <a:rPr lang="en-US" sz="1800" b="1" dirty="0">
                          <a:solidFill>
                            <a:schemeClr val="dk1"/>
                          </a:solidFill>
                        </a:rPr>
                        <a:t>rigor of the course</a:t>
                      </a:r>
                      <a:r>
                        <a:rPr lang="en-US" sz="1800" dirty="0">
                          <a:solidFill>
                            <a:schemeClr val="dk1"/>
                          </a:solidFill>
                        </a:rPr>
                        <a:t>.</a:t>
                      </a:r>
                    </a:p>
                  </a:txBody>
                  <a:tcPr marL="91425" marR="91425" marT="91425" marB="91425"/>
                </a:tc>
              </a:tr>
            </a:tbl>
          </a:graphicData>
        </a:graphic>
      </p:graphicFrame>
      <p:sp>
        <p:nvSpPr>
          <p:cNvPr id="2" name="TextBox 1"/>
          <p:cNvSpPr txBox="1"/>
          <p:nvPr/>
        </p:nvSpPr>
        <p:spPr>
          <a:xfrm>
            <a:off x="3962400" y="2438400"/>
            <a:ext cx="4191000" cy="1557799"/>
          </a:xfrm>
          <a:prstGeom prst="rect">
            <a:avLst/>
          </a:prstGeom>
          <a:noFill/>
        </p:spPr>
        <p:txBody>
          <a:bodyPr wrap="square" rtlCol="0">
            <a:spAutoFit/>
          </a:bodyPr>
          <a:lstStyle/>
          <a:p>
            <a:pPr lvl="0">
              <a:lnSpc>
                <a:spcPct val="115000"/>
              </a:lnSpc>
              <a:buClr>
                <a:schemeClr val="dk1"/>
              </a:buClr>
              <a:buSzPct val="61111"/>
            </a:pPr>
            <a:r>
              <a:rPr lang="en-US" dirty="0">
                <a:solidFill>
                  <a:schemeClr val="dk1"/>
                </a:solidFill>
              </a:rPr>
              <a:t>An assessment that </a:t>
            </a:r>
            <a:r>
              <a:rPr lang="en-US" b="1" dirty="0">
                <a:solidFill>
                  <a:schemeClr val="dk1"/>
                </a:solidFill>
              </a:rPr>
              <a:t>accurately reflects the range of rigor </a:t>
            </a:r>
            <a:r>
              <a:rPr lang="en-US" dirty="0">
                <a:solidFill>
                  <a:schemeClr val="dk1"/>
                </a:solidFill>
              </a:rPr>
              <a:t>of the course and instruction increases </a:t>
            </a:r>
            <a:r>
              <a:rPr lang="en-US" b="1" dirty="0">
                <a:solidFill>
                  <a:schemeClr val="dk1"/>
                </a:solidFill>
              </a:rPr>
              <a:t>the validity of inferences </a:t>
            </a:r>
            <a:r>
              <a:rPr lang="en-US" dirty="0">
                <a:solidFill>
                  <a:schemeClr val="dk1"/>
                </a:solidFill>
              </a:rPr>
              <a:t>educators can make about student learning.</a:t>
            </a:r>
          </a:p>
          <a:p>
            <a:pPr lvl="0">
              <a:lnSpc>
                <a:spcPct val="115000"/>
              </a:lnSpc>
              <a:buClr>
                <a:schemeClr val="dk1"/>
              </a:buClr>
              <a:buSzPct val="61111"/>
            </a:pPr>
            <a:r>
              <a:rPr lang="en-US" dirty="0">
                <a:solidFill>
                  <a:schemeClr val="dk1"/>
                </a:solidFill>
              </a:rPr>
              <a:t>Provides </a:t>
            </a:r>
            <a:r>
              <a:rPr lang="en-US" b="1" dirty="0">
                <a:solidFill>
                  <a:schemeClr val="dk1"/>
                </a:solidFill>
              </a:rPr>
              <a:t>access points </a:t>
            </a:r>
            <a:r>
              <a:rPr lang="en-US" dirty="0">
                <a:solidFill>
                  <a:schemeClr val="dk1"/>
                </a:solidFill>
              </a:rPr>
              <a:t>to students of varying ability.</a:t>
            </a:r>
          </a:p>
        </p:txBody>
      </p:sp>
    </p:spTree>
    <p:extLst>
      <p:ext uri="{BB962C8B-B14F-4D97-AF65-F5344CB8AC3E}">
        <p14:creationId xmlns="" xmlns:p14="http://schemas.microsoft.com/office/powerpoint/2010/main" val="1562703026"/>
      </p:ext>
    </p:extLst>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Shape 790"/>
          <p:cNvSpPr txBox="1">
            <a:spLocks noGrp="1"/>
          </p:cNvSpPr>
          <p:nvPr>
            <p:ph type="title"/>
          </p:nvPr>
        </p:nvSpPr>
        <p:spPr>
          <a:xfrm>
            <a:off x="457200" y="274637"/>
            <a:ext cx="8229600" cy="1143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rgbClr val="FFFFFF"/>
                </a:solidFill>
                <a:ea typeface="Source Sans Pro"/>
                <a:cs typeface="Source Sans Pro"/>
                <a:sym typeface="Source Sans Pro"/>
              </a:rPr>
              <a:t>Identifying Level(s) of Rigor</a:t>
            </a:r>
          </a:p>
        </p:txBody>
      </p:sp>
      <p:pic>
        <p:nvPicPr>
          <p:cNvPr id="791" name="Shape 791"/>
          <p:cNvPicPr preferRelativeResize="0"/>
          <p:nvPr/>
        </p:nvPicPr>
        <p:blipFill rotWithShape="1">
          <a:blip r:embed="rId3">
            <a:alphaModFix/>
          </a:blip>
          <a:srcRect/>
          <a:stretch/>
        </p:blipFill>
        <p:spPr>
          <a:xfrm>
            <a:off x="2159875" y="1964200"/>
            <a:ext cx="4669220" cy="4478641"/>
          </a:xfrm>
          <a:prstGeom prst="rect">
            <a:avLst/>
          </a:prstGeom>
          <a:noFill/>
          <a:ln>
            <a:noFill/>
          </a:ln>
        </p:spPr>
      </p:pic>
      <p:sp>
        <p:nvSpPr>
          <p:cNvPr id="792" name="Shape 792"/>
          <p:cNvSpPr/>
          <p:nvPr/>
        </p:nvSpPr>
        <p:spPr>
          <a:xfrm>
            <a:off x="2661743" y="1555532"/>
            <a:ext cx="3954900" cy="36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1">
                <a:solidFill>
                  <a:srgbClr val="F6A20A"/>
                </a:solidFill>
                <a:latin typeface="Arial"/>
                <a:ea typeface="Arial"/>
                <a:cs typeface="Arial"/>
                <a:sym typeface="Arial"/>
              </a:rPr>
              <a:t>Depth of Knowledge Wheel (DOK) </a:t>
            </a:r>
          </a:p>
        </p:txBody>
      </p:sp>
    </p:spTree>
    <p:extLst>
      <p:ext uri="{BB962C8B-B14F-4D97-AF65-F5344CB8AC3E}">
        <p14:creationId xmlns="" xmlns:p14="http://schemas.microsoft.com/office/powerpoint/2010/main" val="1972555770"/>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idx="1"/>
          </p:nvPr>
        </p:nvSpPr>
        <p:spPr>
          <a:xfrm>
            <a:off x="457200" y="1600200"/>
            <a:ext cx="8229600" cy="46482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None/>
            </a:pPr>
            <a:endParaRPr sz="2000" b="0" dirty="0"/>
          </a:p>
          <a:p>
            <a:pPr marL="0" marR="0" lvl="0" indent="0" algn="ctr" rtl="0">
              <a:lnSpc>
                <a:spcPct val="80000"/>
              </a:lnSpc>
              <a:spcBef>
                <a:spcPts val="0"/>
              </a:spcBef>
              <a:spcAft>
                <a:spcPts val="0"/>
              </a:spcAft>
              <a:buNone/>
            </a:pPr>
            <a:r>
              <a:rPr lang="en-US" sz="2400" b="0" dirty="0" smtClean="0"/>
              <a:t>Testing</a:t>
            </a:r>
            <a:r>
              <a:rPr lang="en-US" sz="2400" b="0" dirty="0"/>
              <a:t>: Dipstick versus Learning </a:t>
            </a:r>
            <a:r>
              <a:rPr lang="en-US" sz="2400" b="0" dirty="0" smtClean="0"/>
              <a:t>Tool</a:t>
            </a:r>
          </a:p>
          <a:p>
            <a:pPr marL="0" indent="0" algn="ctr">
              <a:lnSpc>
                <a:spcPct val="80000"/>
              </a:lnSpc>
              <a:spcBef>
                <a:spcPts val="0"/>
              </a:spcBef>
              <a:buNone/>
            </a:pPr>
            <a:r>
              <a:rPr lang="en-US" sz="2400" b="0" i="1" dirty="0" smtClean="0"/>
              <a:t>Make it Stick</a:t>
            </a:r>
          </a:p>
          <a:p>
            <a:pPr marL="0" marR="0" lvl="0" indent="0" algn="ctr" rtl="0">
              <a:lnSpc>
                <a:spcPct val="80000"/>
              </a:lnSpc>
              <a:spcBef>
                <a:spcPts val="0"/>
              </a:spcBef>
              <a:spcAft>
                <a:spcPts val="0"/>
              </a:spcAft>
              <a:buNone/>
            </a:pPr>
            <a:endParaRPr sz="2000" b="0" dirty="0"/>
          </a:p>
          <a:p>
            <a:pPr marL="0" marR="0" lvl="0" indent="0" algn="l" rtl="0">
              <a:lnSpc>
                <a:spcPct val="80000"/>
              </a:lnSpc>
              <a:spcBef>
                <a:spcPts val="0"/>
              </a:spcBef>
              <a:spcAft>
                <a:spcPts val="0"/>
              </a:spcAft>
              <a:buNone/>
            </a:pPr>
            <a:r>
              <a:rPr lang="en-US" sz="2400" b="0" dirty="0"/>
              <a:t>“There are few surer ways to raise the hackles of many students and educators than talking about testing.  The growing focus over recent years on standardized assessment, in particular, has turned testing into a lightning rod for frustration over how to achieve the </a:t>
            </a:r>
            <a:r>
              <a:rPr lang="en-US" sz="2400" b="0" dirty="0" smtClean="0"/>
              <a:t>country's </a:t>
            </a:r>
            <a:r>
              <a:rPr lang="en-US" sz="2400" b="0" dirty="0"/>
              <a:t>education goals  . . .  But if we stop thinking of testing as a dipstick to measure learning-if we think of it as practicing retrieval of learning from memory rather than “testing,” we open ourselves to another possibility:  </a:t>
            </a:r>
            <a:r>
              <a:rPr lang="en-US" sz="2400" b="0" i="1" dirty="0"/>
              <a:t> </a:t>
            </a:r>
            <a:r>
              <a:rPr lang="en-US" sz="2400" i="1" dirty="0"/>
              <a:t>the use of testing as a tool for learning</a:t>
            </a:r>
            <a:r>
              <a:rPr lang="en-US" sz="2400" i="1" dirty="0" smtClean="0"/>
              <a:t>.”</a:t>
            </a:r>
          </a:p>
          <a:p>
            <a:pPr marL="0" marR="0" lvl="0" indent="0" algn="l" rtl="0">
              <a:lnSpc>
                <a:spcPct val="80000"/>
              </a:lnSpc>
              <a:spcBef>
                <a:spcPts val="0"/>
              </a:spcBef>
              <a:spcAft>
                <a:spcPts val="0"/>
              </a:spcAft>
              <a:buNone/>
            </a:pPr>
            <a:endParaRPr lang="en-US" sz="2400" i="1" dirty="0" smtClean="0"/>
          </a:p>
          <a:p>
            <a:pPr marL="0" marR="0" lvl="0" indent="0" algn="l" rtl="0">
              <a:lnSpc>
                <a:spcPct val="80000"/>
              </a:lnSpc>
              <a:spcBef>
                <a:spcPts val="0"/>
              </a:spcBef>
              <a:spcAft>
                <a:spcPts val="0"/>
              </a:spcAft>
              <a:buNone/>
            </a:pPr>
            <a:r>
              <a:rPr lang="en-US" sz="2400" b="0" i="1" u="none" strike="noStrike" cap="none" dirty="0" smtClean="0">
                <a:solidFill>
                  <a:schemeClr val="dk1"/>
                </a:solidFill>
                <a:sym typeface="Source Sans Pro"/>
              </a:rPr>
              <a:t>				</a:t>
            </a:r>
            <a:r>
              <a:rPr lang="en-US" sz="2400" b="0" i="0" u="none" strike="noStrike" cap="none" dirty="0" smtClean="0">
                <a:solidFill>
                  <a:schemeClr val="dk1"/>
                </a:solidFill>
                <a:sym typeface="Source Sans Pro"/>
              </a:rPr>
              <a:t>(</a:t>
            </a:r>
            <a:r>
              <a:rPr lang="en-US" sz="1800" b="0" i="0" u="none" strike="noStrike" cap="none" dirty="0" smtClean="0">
                <a:solidFill>
                  <a:schemeClr val="dk1"/>
                </a:solidFill>
                <a:sym typeface="Source Sans Pro"/>
              </a:rPr>
              <a:t>Brown</a:t>
            </a:r>
            <a:r>
              <a:rPr lang="en-US" sz="1800" b="0" i="0" u="none" strike="noStrike" cap="none" dirty="0">
                <a:solidFill>
                  <a:schemeClr val="dk1"/>
                </a:solidFill>
                <a:sym typeface="Source Sans Pro"/>
              </a:rPr>
              <a:t>, </a:t>
            </a:r>
            <a:r>
              <a:rPr lang="en-US" sz="1800" b="0" i="0" u="none" strike="noStrike" cap="none" dirty="0" err="1" smtClean="0">
                <a:solidFill>
                  <a:schemeClr val="dk1"/>
                </a:solidFill>
                <a:sym typeface="Source Sans Pro"/>
              </a:rPr>
              <a:t>Roediger</a:t>
            </a:r>
            <a:r>
              <a:rPr lang="en-US" sz="1800" b="0" i="0" u="none" strike="noStrike" cap="none" dirty="0" smtClean="0">
                <a:solidFill>
                  <a:schemeClr val="dk1"/>
                </a:solidFill>
                <a:sym typeface="Source Sans Pro"/>
              </a:rPr>
              <a:t>, &amp; McDaniel</a:t>
            </a:r>
            <a:r>
              <a:rPr lang="en-US" sz="1800" b="0" i="0" u="none" strike="noStrike" cap="none" dirty="0">
                <a:solidFill>
                  <a:schemeClr val="dk1"/>
                </a:solidFill>
                <a:sym typeface="Source Sans Pro"/>
              </a:rPr>
              <a:t>, </a:t>
            </a:r>
            <a:r>
              <a:rPr lang="en-US" sz="1800" b="0" i="0" u="none" strike="noStrike" cap="none" dirty="0" smtClean="0">
                <a:solidFill>
                  <a:schemeClr val="dk1"/>
                </a:solidFill>
                <a:sym typeface="Source Sans Pro"/>
              </a:rPr>
              <a:t> 2014</a:t>
            </a:r>
            <a:r>
              <a:rPr lang="en-US" sz="2400" b="0" u="none" strike="noStrike" cap="none" dirty="0" smtClean="0">
                <a:solidFill>
                  <a:schemeClr val="dk1"/>
                </a:solidFill>
                <a:sym typeface="Source Sans Pro"/>
              </a:rPr>
              <a:t>)</a:t>
            </a:r>
            <a:r>
              <a:rPr lang="en-US" sz="2400" b="0" i="1" u="none" strike="noStrike" cap="none" dirty="0" smtClean="0">
                <a:solidFill>
                  <a:schemeClr val="dk1"/>
                </a:solidFill>
                <a:sym typeface="Source Sans Pro"/>
              </a:rPr>
              <a:t> </a:t>
            </a:r>
            <a:endParaRPr lang="en-US" sz="2400" b="0" i="1" u="none" strike="noStrike" cap="none" dirty="0">
              <a:solidFill>
                <a:schemeClr val="dk1"/>
              </a:solidFill>
              <a:sym typeface="Source Sans Pro"/>
            </a:endParaRPr>
          </a:p>
          <a:p>
            <a:pPr marL="0" marR="0" lvl="0" indent="0" algn="l" rtl="0">
              <a:lnSpc>
                <a:spcPct val="80000"/>
              </a:lnSpc>
              <a:spcBef>
                <a:spcPts val="0"/>
              </a:spcBef>
              <a:spcAft>
                <a:spcPts val="0"/>
              </a:spcAft>
              <a:buNone/>
            </a:pPr>
            <a:endParaRPr sz="1625" b="0" i="1" dirty="0"/>
          </a:p>
          <a:p>
            <a:pPr marL="0" marR="0" lvl="0" indent="0" algn="l" rtl="0">
              <a:lnSpc>
                <a:spcPct val="80000"/>
              </a:lnSpc>
              <a:spcBef>
                <a:spcPts val="0"/>
              </a:spcBef>
              <a:spcAft>
                <a:spcPts val="0"/>
              </a:spcAft>
              <a:buNone/>
            </a:pPr>
            <a:endParaRPr sz="1800" b="0" i="1" dirty="0"/>
          </a:p>
        </p:txBody>
      </p:sp>
      <p:sp>
        <p:nvSpPr>
          <p:cNvPr id="183" name="Shape 183"/>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Assessments and the Learning Process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xEl>
                                              <p:pRg st="1" end="1"/>
                                            </p:txEl>
                                          </p:spTgt>
                                        </p:tgtEl>
                                        <p:attrNameLst>
                                          <p:attrName>style.visibility</p:attrName>
                                        </p:attrNameLst>
                                      </p:cBhvr>
                                      <p:to>
                                        <p:strVal val="visible"/>
                                      </p:to>
                                    </p:set>
                                    <p:animEffect transition="in" filter="fade">
                                      <p:cBhvr>
                                        <p:cTn id="7" dur="500"/>
                                        <p:tgtEl>
                                          <p:spTgt spid="18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2">
                                            <p:txEl>
                                              <p:pRg st="2" end="2"/>
                                            </p:txEl>
                                          </p:spTgt>
                                        </p:tgtEl>
                                        <p:attrNameLst>
                                          <p:attrName>style.visibility</p:attrName>
                                        </p:attrNameLst>
                                      </p:cBhvr>
                                      <p:to>
                                        <p:strVal val="visible"/>
                                      </p:to>
                                    </p:set>
                                    <p:animEffect transition="in" filter="fade">
                                      <p:cBhvr>
                                        <p:cTn id="10" dur="500"/>
                                        <p:tgtEl>
                                          <p:spTgt spid="18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2">
                                            <p:txEl>
                                              <p:pRg st="4" end="4"/>
                                            </p:txEl>
                                          </p:spTgt>
                                        </p:tgtEl>
                                        <p:attrNameLst>
                                          <p:attrName>style.visibility</p:attrName>
                                        </p:attrNameLst>
                                      </p:cBhvr>
                                      <p:to>
                                        <p:strVal val="visible"/>
                                      </p:to>
                                    </p:set>
                                    <p:animEffect transition="in" filter="fade">
                                      <p:cBhvr>
                                        <p:cTn id="13" dur="500"/>
                                        <p:tgtEl>
                                          <p:spTgt spid="18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2">
                                            <p:txEl>
                                              <p:pRg st="6" end="6"/>
                                            </p:txEl>
                                          </p:spTgt>
                                        </p:tgtEl>
                                        <p:attrNameLst>
                                          <p:attrName>style.visibility</p:attrName>
                                        </p:attrNameLst>
                                      </p:cBhvr>
                                      <p:to>
                                        <p:strVal val="visible"/>
                                      </p:to>
                                    </p:set>
                                    <p:animEffect transition="in" filter="fade">
                                      <p:cBhvr>
                                        <p:cTn id="16" dur="500"/>
                                        <p:tgtEl>
                                          <p:spTgt spid="18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txBox="1"/>
          <p:nvPr/>
        </p:nvSpPr>
        <p:spPr>
          <a:xfrm>
            <a:off x="4314948" y="3771780"/>
            <a:ext cx="685799" cy="914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2800" b="0" i="0" u="none" strike="noStrike" cap="none" dirty="0">
              <a:solidFill>
                <a:srgbClr val="7F7F7F"/>
              </a:solidFill>
              <a:latin typeface="Franklin Gothic Book" pitchFamily="34" charset="0"/>
              <a:ea typeface="Source Sans Pro"/>
              <a:cs typeface="Source Sans Pro"/>
              <a:sym typeface="Source Sans Pro"/>
            </a:endParaRPr>
          </a:p>
        </p:txBody>
      </p:sp>
      <p:sp>
        <p:nvSpPr>
          <p:cNvPr id="516" name="Shape 516"/>
          <p:cNvSpPr txBox="1"/>
          <p:nvPr/>
        </p:nvSpPr>
        <p:spPr>
          <a:xfrm>
            <a:off x="533404" y="2743203"/>
            <a:ext cx="8305799" cy="685799"/>
          </a:xfrm>
          <a:prstGeom prst="rect">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2000" b="1" dirty="0">
                <a:solidFill>
                  <a:schemeClr val="dk1"/>
                </a:solidFill>
                <a:latin typeface="Franklin Gothic Book" pitchFamily="34" charset="0"/>
                <a:ea typeface="Source Sans Pro"/>
                <a:cs typeface="Source Sans Pro"/>
                <a:sym typeface="Source Sans Pro"/>
              </a:rPr>
              <a:t>Choose two insects that you have observed and compare them.</a:t>
            </a:r>
          </a:p>
        </p:txBody>
      </p:sp>
      <p:sp>
        <p:nvSpPr>
          <p:cNvPr id="517" name="Shape 517"/>
          <p:cNvSpPr txBox="1"/>
          <p:nvPr/>
        </p:nvSpPr>
        <p:spPr>
          <a:xfrm>
            <a:off x="4" y="2"/>
            <a:ext cx="9144001" cy="129063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lt1"/>
              </a:buClr>
              <a:buSzPct val="25000"/>
              <a:buFont typeface="Arial"/>
              <a:buNone/>
            </a:pPr>
            <a:r>
              <a:rPr lang="en-US" sz="3600" b="0" i="0" u="none" strike="noStrike" cap="none">
                <a:solidFill>
                  <a:schemeClr val="lt1"/>
                </a:solidFill>
                <a:latin typeface="Arial"/>
                <a:ea typeface="Arial"/>
                <a:cs typeface="Arial"/>
                <a:sym typeface="Arial"/>
              </a:rPr>
              <a:t>Understanding Levels of Thinking</a:t>
            </a:r>
          </a:p>
        </p:txBody>
      </p:sp>
      <p:sp>
        <p:nvSpPr>
          <p:cNvPr id="518" name="Shape 518"/>
          <p:cNvSpPr txBox="1"/>
          <p:nvPr/>
        </p:nvSpPr>
        <p:spPr>
          <a:xfrm>
            <a:off x="457200" y="1416763"/>
            <a:ext cx="8686800" cy="83099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dirty="0">
                <a:solidFill>
                  <a:schemeClr val="dk1"/>
                </a:solidFill>
                <a:latin typeface="Franklin Gothic Book" pitchFamily="34" charset="0"/>
                <a:ea typeface="Source Sans Pro"/>
                <a:cs typeface="Source Sans Pro"/>
                <a:sym typeface="Source Sans Pro"/>
              </a:rPr>
              <a:t>Activity: Turn and Talk</a:t>
            </a:r>
          </a:p>
          <a:p>
            <a:pPr marL="0" marR="0" lvl="0" indent="0" algn="ctr" rtl="0">
              <a:spcBef>
                <a:spcPts val="0"/>
              </a:spcBef>
              <a:spcAft>
                <a:spcPts val="0"/>
              </a:spcAft>
              <a:buClr>
                <a:schemeClr val="accent2"/>
              </a:buClr>
              <a:buSzPct val="25000"/>
              <a:buFont typeface="Source Sans Pro"/>
              <a:buNone/>
            </a:pPr>
            <a:r>
              <a:rPr lang="en-US" sz="2000" b="1" i="0" u="none" strike="noStrike" cap="none" dirty="0">
                <a:solidFill>
                  <a:schemeClr val="accent2"/>
                </a:solidFill>
                <a:latin typeface="Franklin Gothic Book" pitchFamily="34" charset="0"/>
                <a:ea typeface="Source Sans Pro"/>
                <a:cs typeface="Source Sans Pro"/>
                <a:sym typeface="Source Sans Pro"/>
              </a:rPr>
              <a:t>Work with a neighbor to explain which level of the DOK wheel each activity represents and </a:t>
            </a:r>
            <a:r>
              <a:rPr lang="en-US" sz="2000" b="1" i="0" u="sng" strike="noStrike" cap="none" dirty="0">
                <a:solidFill>
                  <a:schemeClr val="accent2"/>
                </a:solidFill>
                <a:latin typeface="Franklin Gothic Book" pitchFamily="34" charset="0"/>
                <a:ea typeface="Source Sans Pro"/>
                <a:cs typeface="Source Sans Pro"/>
                <a:sym typeface="Source Sans Pro"/>
              </a:rPr>
              <a:t>why</a:t>
            </a:r>
            <a:r>
              <a:rPr lang="en-US" sz="2000" b="1" i="0" u="none" strike="noStrike" cap="none" dirty="0">
                <a:solidFill>
                  <a:schemeClr val="accent2"/>
                </a:solidFill>
                <a:latin typeface="Franklin Gothic Book" pitchFamily="34" charset="0"/>
                <a:ea typeface="Source Sans Pro"/>
                <a:cs typeface="Source Sans Pro"/>
                <a:sym typeface="Source Sans Pro"/>
              </a:rPr>
              <a:t> it fits that level.</a:t>
            </a:r>
          </a:p>
        </p:txBody>
      </p:sp>
      <p:sp>
        <p:nvSpPr>
          <p:cNvPr id="519" name="Shape 519"/>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40" b="0" i="0" u="none" strike="noStrike" cap="none" dirty="0">
                <a:solidFill>
                  <a:schemeClr val="lt1"/>
                </a:solidFill>
                <a:ea typeface="Source Sans Pro"/>
                <a:cs typeface="Source Sans Pro"/>
                <a:sym typeface="Source Sans Pro"/>
              </a:rPr>
              <a:t>Practice: Identifying the</a:t>
            </a:r>
            <a:r>
              <a:rPr lang="en-US" sz="3240" dirty="0"/>
              <a:t> </a:t>
            </a:r>
            <a:r>
              <a:rPr lang="en-US" sz="3240" b="0" i="0" u="none" strike="noStrike" cap="none" dirty="0">
                <a:solidFill>
                  <a:schemeClr val="lt1"/>
                </a:solidFill>
                <a:ea typeface="Source Sans Pro"/>
                <a:cs typeface="Source Sans Pro"/>
                <a:sym typeface="Source Sans Pro"/>
              </a:rPr>
              <a:t>Level of Rigor</a:t>
            </a:r>
          </a:p>
        </p:txBody>
      </p:sp>
      <p:sp>
        <p:nvSpPr>
          <p:cNvPr id="520" name="Shape 520"/>
          <p:cNvSpPr txBox="1"/>
          <p:nvPr/>
        </p:nvSpPr>
        <p:spPr>
          <a:xfrm>
            <a:off x="533404" y="3505203"/>
            <a:ext cx="8305799" cy="685799"/>
          </a:xfrm>
          <a:prstGeom prst="rect">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2000" b="1" dirty="0">
                <a:solidFill>
                  <a:schemeClr val="dk1"/>
                </a:solidFill>
                <a:latin typeface="Franklin Gothic Book" pitchFamily="34" charset="0"/>
                <a:ea typeface="Source Sans Pro"/>
                <a:cs typeface="Source Sans Pro"/>
                <a:sym typeface="Source Sans Pro"/>
              </a:rPr>
              <a:t>Name a food group.</a:t>
            </a:r>
          </a:p>
        </p:txBody>
      </p:sp>
      <p:sp>
        <p:nvSpPr>
          <p:cNvPr id="521" name="Shape 521"/>
          <p:cNvSpPr txBox="1"/>
          <p:nvPr/>
        </p:nvSpPr>
        <p:spPr>
          <a:xfrm>
            <a:off x="533404" y="4419603"/>
            <a:ext cx="8305799" cy="838199"/>
          </a:xfrm>
          <a:prstGeom prst="rect">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2000" b="1" dirty="0">
                <a:solidFill>
                  <a:schemeClr val="dk1"/>
                </a:solidFill>
                <a:latin typeface="Franklin Gothic Book" pitchFamily="34" charset="0"/>
                <a:ea typeface="Source Sans Pro"/>
                <a:cs typeface="Source Sans Pro"/>
                <a:sym typeface="Source Sans Pro"/>
              </a:rPr>
              <a:t>Create an in-depth character analysis, including textual and historical support for choices and perform said character.</a:t>
            </a:r>
          </a:p>
        </p:txBody>
      </p:sp>
      <p:sp>
        <p:nvSpPr>
          <p:cNvPr id="522" name="Shape 522"/>
          <p:cNvSpPr txBox="1"/>
          <p:nvPr/>
        </p:nvSpPr>
        <p:spPr>
          <a:xfrm>
            <a:off x="533404" y="5334000"/>
            <a:ext cx="8305799" cy="762000"/>
          </a:xfrm>
          <a:prstGeom prst="rect">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Clr>
                <a:srgbClr val="000000"/>
              </a:buClr>
              <a:buSzPct val="25000"/>
              <a:buFont typeface="Source Sans Pro"/>
              <a:buNone/>
            </a:pPr>
            <a:r>
              <a:rPr lang="en-US" sz="2000" b="1" i="0" u="none" strike="noStrike" cap="none" dirty="0">
                <a:solidFill>
                  <a:srgbClr val="000000"/>
                </a:solidFill>
                <a:latin typeface="Franklin Gothic Book" pitchFamily="34" charset="0"/>
                <a:ea typeface="Source Sans Pro"/>
                <a:cs typeface="Source Sans Pro"/>
                <a:sym typeface="Source Sans Pro"/>
              </a:rPr>
              <a:t>Identify two examples when a fork would not be the right utensil to </a:t>
            </a:r>
            <a:r>
              <a:rPr lang="en-US" sz="2000" b="1" dirty="0">
                <a:solidFill>
                  <a:schemeClr val="dk1"/>
                </a:solidFill>
                <a:latin typeface="Franklin Gothic Book" pitchFamily="34" charset="0"/>
                <a:ea typeface="Source Sans Pro"/>
                <a:cs typeface="Source Sans Pro"/>
                <a:sym typeface="Source Sans Pro"/>
              </a:rPr>
              <a:t>us</a:t>
            </a:r>
            <a:r>
              <a:rPr lang="en-US" sz="2000" b="1" i="0" u="none" strike="noStrike" cap="none" dirty="0">
                <a:solidFill>
                  <a:srgbClr val="000000"/>
                </a:solidFill>
                <a:latin typeface="Franklin Gothic Book" pitchFamily="34" charset="0"/>
                <a:ea typeface="Source Sans Pro"/>
                <a:cs typeface="Source Sans Pro"/>
                <a:sym typeface="Source Sans Pro"/>
              </a:rPr>
              <a:t>e and explain why.</a:t>
            </a:r>
          </a:p>
        </p:txBody>
      </p:sp>
      <p:sp>
        <p:nvSpPr>
          <p:cNvPr id="523" name="Shape 523"/>
          <p:cNvSpPr txBox="1"/>
          <p:nvPr/>
        </p:nvSpPr>
        <p:spPr>
          <a:xfrm>
            <a:off x="609600" y="2819400"/>
            <a:ext cx="8000998" cy="46166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dirty="0">
                <a:solidFill>
                  <a:srgbClr val="C00000"/>
                </a:solidFill>
                <a:latin typeface="Franklin Gothic Book" pitchFamily="34" charset="0"/>
                <a:ea typeface="Source Sans Pro"/>
                <a:cs typeface="Source Sans Pro"/>
                <a:sym typeface="Source Sans Pro"/>
              </a:rPr>
              <a:t>Level 2: Basic Skills and Concepts</a:t>
            </a:r>
          </a:p>
        </p:txBody>
      </p:sp>
      <p:sp>
        <p:nvSpPr>
          <p:cNvPr id="524" name="Shape 524"/>
          <p:cNvSpPr txBox="1"/>
          <p:nvPr/>
        </p:nvSpPr>
        <p:spPr>
          <a:xfrm>
            <a:off x="990600" y="3581401"/>
            <a:ext cx="7467598" cy="46166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dirty="0">
                <a:solidFill>
                  <a:srgbClr val="C00000"/>
                </a:solidFill>
                <a:latin typeface="Franklin Gothic Book" pitchFamily="34" charset="0"/>
                <a:ea typeface="Source Sans Pro"/>
                <a:cs typeface="Source Sans Pro"/>
                <a:sym typeface="Source Sans Pro"/>
              </a:rPr>
              <a:t>Level 1: Recall and Reproduction</a:t>
            </a:r>
          </a:p>
        </p:txBody>
      </p:sp>
      <p:sp>
        <p:nvSpPr>
          <p:cNvPr id="525" name="Shape 525"/>
          <p:cNvSpPr txBox="1"/>
          <p:nvPr/>
        </p:nvSpPr>
        <p:spPr>
          <a:xfrm>
            <a:off x="762004" y="4495800"/>
            <a:ext cx="7696201" cy="46166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dirty="0">
                <a:solidFill>
                  <a:srgbClr val="C00000"/>
                </a:solidFill>
                <a:latin typeface="Franklin Gothic Book" pitchFamily="34" charset="0"/>
                <a:ea typeface="Source Sans Pro"/>
                <a:cs typeface="Source Sans Pro"/>
                <a:sym typeface="Source Sans Pro"/>
              </a:rPr>
              <a:t>Level 4: Extend Thinking</a:t>
            </a:r>
          </a:p>
        </p:txBody>
      </p:sp>
      <p:sp>
        <p:nvSpPr>
          <p:cNvPr id="526" name="Shape 526"/>
          <p:cNvSpPr txBox="1"/>
          <p:nvPr/>
        </p:nvSpPr>
        <p:spPr>
          <a:xfrm>
            <a:off x="609600" y="5334002"/>
            <a:ext cx="8534400" cy="4617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dirty="0">
                <a:solidFill>
                  <a:srgbClr val="C00000"/>
                </a:solidFill>
                <a:latin typeface="Franklin Gothic Book" pitchFamily="34" charset="0"/>
                <a:ea typeface="Source Sans Pro"/>
                <a:cs typeface="Source Sans Pro"/>
                <a:sym typeface="Source Sans Pro"/>
              </a:rPr>
              <a:t>Level 3: Strategic Thinking and Reasoning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16"/>
                                        </p:tgtEl>
                                      </p:cBhvr>
                                    </p:animEffect>
                                    <p:set>
                                      <p:cBhvr>
                                        <p:cTn id="7" dur="1" fill="hold">
                                          <p:stCondLst>
                                            <p:cond delay="500"/>
                                          </p:stCondLst>
                                        </p:cTn>
                                        <p:tgtEl>
                                          <p:spTgt spid="51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23">
                                            <p:txEl>
                                              <p:pRg st="0" end="0"/>
                                            </p:txEl>
                                          </p:spTgt>
                                        </p:tgtEl>
                                        <p:attrNameLst>
                                          <p:attrName>style.visibility</p:attrName>
                                        </p:attrNameLst>
                                      </p:cBhvr>
                                      <p:to>
                                        <p:strVal val="visible"/>
                                      </p:to>
                                    </p:set>
                                    <p:animEffect transition="in" filter="fade">
                                      <p:cBhvr>
                                        <p:cTn id="10" dur="500"/>
                                        <p:tgtEl>
                                          <p:spTgt spid="5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20"/>
                                        </p:tgtEl>
                                      </p:cBhvr>
                                    </p:animEffect>
                                    <p:set>
                                      <p:cBhvr>
                                        <p:cTn id="15" dur="1" fill="hold">
                                          <p:stCondLst>
                                            <p:cond delay="500"/>
                                          </p:stCondLst>
                                        </p:cTn>
                                        <p:tgtEl>
                                          <p:spTgt spid="52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24"/>
                                        </p:tgtEl>
                                        <p:attrNameLst>
                                          <p:attrName>style.visibility</p:attrName>
                                        </p:attrNameLst>
                                      </p:cBhvr>
                                      <p:to>
                                        <p:strVal val="visible"/>
                                      </p:to>
                                    </p:set>
                                    <p:animEffect transition="in" filter="fade">
                                      <p:cBhvr>
                                        <p:cTn id="18" dur="500"/>
                                        <p:tgtEl>
                                          <p:spTgt spid="5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21"/>
                                        </p:tgtEl>
                                      </p:cBhvr>
                                    </p:animEffect>
                                    <p:set>
                                      <p:cBhvr>
                                        <p:cTn id="23" dur="1" fill="hold">
                                          <p:stCondLst>
                                            <p:cond delay="500"/>
                                          </p:stCondLst>
                                        </p:cTn>
                                        <p:tgtEl>
                                          <p:spTgt spid="521"/>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525"/>
                                        </p:tgtEl>
                                        <p:attrNameLst>
                                          <p:attrName>style.visibility</p:attrName>
                                        </p:attrNameLst>
                                      </p:cBhvr>
                                      <p:to>
                                        <p:strVal val="visible"/>
                                      </p:to>
                                    </p:set>
                                    <p:animEffect transition="in" filter="fade">
                                      <p:cBhvr>
                                        <p:cTn id="26" dur="500"/>
                                        <p:tgtEl>
                                          <p:spTgt spid="5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522"/>
                                        </p:tgtEl>
                                      </p:cBhvr>
                                    </p:animEffect>
                                    <p:set>
                                      <p:cBhvr>
                                        <p:cTn id="31" dur="1" fill="hold">
                                          <p:stCondLst>
                                            <p:cond delay="499"/>
                                          </p:stCondLst>
                                        </p:cTn>
                                        <p:tgtEl>
                                          <p:spTgt spid="52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526"/>
                                        </p:tgtEl>
                                        <p:attrNameLst>
                                          <p:attrName>style.visibility</p:attrName>
                                        </p:attrNameLst>
                                      </p:cBhvr>
                                      <p:to>
                                        <p:strVal val="visible"/>
                                      </p:to>
                                    </p:set>
                                    <p:animEffect transition="in" filter="fade">
                                      <p:cBhvr>
                                        <p:cTn id="34" dur="500"/>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idx="1"/>
          </p:nvPr>
        </p:nvSpPr>
        <p:spPr>
          <a:xfrm>
            <a:off x="1143004" y="1676401"/>
            <a:ext cx="6705599" cy="4525963"/>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Noto Sans Symbols"/>
              <a:buNone/>
            </a:pPr>
            <a:r>
              <a:rPr lang="en-US" sz="3000" b="1" i="0" u="none" strike="noStrike" cap="none" dirty="0">
                <a:solidFill>
                  <a:schemeClr val="dk1"/>
                </a:solidFill>
                <a:ea typeface="Source Sans Pro"/>
                <a:cs typeface="Source Sans Pro"/>
                <a:sym typeface="Source Sans Pro"/>
              </a:rPr>
              <a:t>How does high quality questioning promote learning?</a:t>
            </a:r>
          </a:p>
          <a:p>
            <a:pPr marL="457200" marR="0" lvl="0" indent="-342900" algn="l" rtl="0">
              <a:lnSpc>
                <a:spcPct val="115000"/>
              </a:lnSpc>
              <a:spcBef>
                <a:spcPts val="400"/>
              </a:spcBef>
              <a:spcAft>
                <a:spcPts val="0"/>
              </a:spcAft>
              <a:buClr>
                <a:schemeClr val="accent5"/>
              </a:buClr>
              <a:buSzPct val="100000"/>
              <a:buFont typeface="Arial"/>
              <a:buChar char="•"/>
            </a:pPr>
            <a:r>
              <a:rPr lang="en-US" sz="2800" b="0" i="0" u="none" strike="noStrike" cap="none" dirty="0">
                <a:solidFill>
                  <a:schemeClr val="dk1"/>
                </a:solidFill>
                <a:ea typeface="Source Sans Pro"/>
                <a:cs typeface="Source Sans Pro"/>
                <a:sym typeface="Source Sans Pro"/>
              </a:rPr>
              <a:t>Stimulate thinking</a:t>
            </a:r>
          </a:p>
          <a:p>
            <a:pPr marL="457200" marR="0" lvl="0" indent="-342900" algn="l" rtl="0">
              <a:lnSpc>
                <a:spcPct val="115000"/>
              </a:lnSpc>
              <a:spcBef>
                <a:spcPts val="0"/>
              </a:spcBef>
              <a:spcAft>
                <a:spcPts val="0"/>
              </a:spcAft>
              <a:buClr>
                <a:schemeClr val="accent5"/>
              </a:buClr>
              <a:buSzPct val="100000"/>
              <a:buFont typeface="Arial"/>
              <a:buChar char="•"/>
            </a:pPr>
            <a:r>
              <a:rPr lang="en-US" sz="2800" b="0" i="0" u="none" strike="noStrike" cap="none" dirty="0">
                <a:solidFill>
                  <a:schemeClr val="dk1"/>
                </a:solidFill>
                <a:ea typeface="Source Sans Pro"/>
                <a:cs typeface="Source Sans Pro"/>
                <a:sym typeface="Source Sans Pro"/>
              </a:rPr>
              <a:t>Clarify understanding</a:t>
            </a:r>
          </a:p>
          <a:p>
            <a:pPr marL="457200" marR="0" lvl="0" indent="-342900" algn="l" rtl="0">
              <a:lnSpc>
                <a:spcPct val="115000"/>
              </a:lnSpc>
              <a:spcBef>
                <a:spcPts val="0"/>
              </a:spcBef>
              <a:spcAft>
                <a:spcPts val="0"/>
              </a:spcAft>
              <a:buClr>
                <a:schemeClr val="accent5"/>
              </a:buClr>
              <a:buSzPct val="100000"/>
              <a:buFont typeface="Arial"/>
              <a:buChar char="•"/>
            </a:pPr>
            <a:r>
              <a:rPr lang="en-US" sz="2800" b="0" i="0" u="none" strike="noStrike" cap="none" dirty="0">
                <a:solidFill>
                  <a:schemeClr val="dk1"/>
                </a:solidFill>
                <a:ea typeface="Source Sans Pro"/>
                <a:cs typeface="Source Sans Pro"/>
                <a:sym typeface="Source Sans Pro"/>
              </a:rPr>
              <a:t>Reveal misconceptions </a:t>
            </a:r>
          </a:p>
          <a:p>
            <a:pPr marL="457200" marR="0" lvl="0" indent="-342900" algn="l" rtl="0">
              <a:lnSpc>
                <a:spcPct val="115000"/>
              </a:lnSpc>
              <a:spcBef>
                <a:spcPts val="0"/>
              </a:spcBef>
              <a:spcAft>
                <a:spcPts val="0"/>
              </a:spcAft>
              <a:buClr>
                <a:schemeClr val="accent5"/>
              </a:buClr>
              <a:buSzPct val="100000"/>
              <a:buFont typeface="Arial"/>
              <a:buChar char="•"/>
            </a:pPr>
            <a:r>
              <a:rPr lang="en-US" sz="2800" b="0" i="0" u="none" strike="noStrike" cap="none" dirty="0">
                <a:solidFill>
                  <a:schemeClr val="dk1"/>
                </a:solidFill>
                <a:ea typeface="Source Sans Pro"/>
                <a:cs typeface="Source Sans Pro"/>
                <a:sym typeface="Source Sans Pro"/>
              </a:rPr>
              <a:t>Deepen understanding</a:t>
            </a:r>
          </a:p>
          <a:p>
            <a:pPr marL="457200" marR="0" lvl="0" indent="-342900" algn="l" rtl="0">
              <a:lnSpc>
                <a:spcPct val="115000"/>
              </a:lnSpc>
              <a:spcBef>
                <a:spcPts val="0"/>
              </a:spcBef>
              <a:spcAft>
                <a:spcPts val="0"/>
              </a:spcAft>
              <a:buClr>
                <a:schemeClr val="accent5"/>
              </a:buClr>
              <a:buSzPct val="100000"/>
              <a:buFont typeface="Arial"/>
              <a:buChar char="•"/>
            </a:pPr>
            <a:r>
              <a:rPr lang="en-US" sz="2800" b="0" i="0" u="none" strike="noStrike" cap="none" dirty="0">
                <a:solidFill>
                  <a:schemeClr val="dk1"/>
                </a:solidFill>
                <a:ea typeface="Source Sans Pro"/>
                <a:cs typeface="Source Sans Pro"/>
                <a:sym typeface="Source Sans Pro"/>
              </a:rPr>
              <a:t>Hear alternate views</a:t>
            </a:r>
          </a:p>
          <a:p>
            <a:pPr marL="457200" marR="0" lvl="0" indent="-342900" algn="l" rtl="0">
              <a:lnSpc>
                <a:spcPct val="115000"/>
              </a:lnSpc>
              <a:spcBef>
                <a:spcPts val="0"/>
              </a:spcBef>
              <a:spcAft>
                <a:spcPts val="0"/>
              </a:spcAft>
              <a:buClr>
                <a:schemeClr val="accent5"/>
              </a:buClr>
              <a:buSzPct val="100000"/>
              <a:buFont typeface="Arial"/>
              <a:buChar char="•"/>
            </a:pPr>
            <a:r>
              <a:rPr lang="en-US" sz="2800" b="0" i="0" u="none" strike="noStrike" cap="none" dirty="0">
                <a:solidFill>
                  <a:schemeClr val="dk1"/>
                </a:solidFill>
                <a:ea typeface="Source Sans Pro"/>
                <a:cs typeface="Source Sans Pro"/>
                <a:sym typeface="Source Sans Pro"/>
              </a:rPr>
              <a:t>Make connections</a:t>
            </a:r>
          </a:p>
          <a:p>
            <a:pPr marL="457200" marR="0" lvl="0" indent="-342900" algn="l" rtl="0">
              <a:lnSpc>
                <a:spcPct val="115000"/>
              </a:lnSpc>
              <a:spcBef>
                <a:spcPts val="0"/>
              </a:spcBef>
              <a:spcAft>
                <a:spcPts val="0"/>
              </a:spcAft>
              <a:buClr>
                <a:schemeClr val="dk1"/>
              </a:buClr>
              <a:buSzPct val="100000"/>
              <a:buFont typeface="Arial"/>
              <a:buNone/>
            </a:pPr>
            <a:endParaRPr sz="2400" b="0" i="0" u="none" strike="noStrike" cap="none" dirty="0">
              <a:solidFill>
                <a:schemeClr val="dk1"/>
              </a:solidFill>
              <a:ea typeface="Source Sans Pro"/>
              <a:cs typeface="Source Sans Pro"/>
              <a:sym typeface="Source Sans Pro"/>
            </a:endParaRPr>
          </a:p>
          <a:p>
            <a:pPr marL="457200" marR="0" lvl="0" indent="-342900" algn="l" rtl="0">
              <a:lnSpc>
                <a:spcPct val="115000"/>
              </a:lnSpc>
              <a:spcBef>
                <a:spcPts val="0"/>
              </a:spcBef>
              <a:spcAft>
                <a:spcPts val="0"/>
              </a:spcAft>
              <a:buClr>
                <a:schemeClr val="dk1"/>
              </a:buClr>
              <a:buSzPct val="25000"/>
              <a:buFont typeface="Noto Sans Symbols"/>
              <a:buNone/>
            </a:pPr>
            <a:endParaRPr sz="2000" b="0" i="0" u="none" strike="noStrike" cap="none" dirty="0">
              <a:solidFill>
                <a:schemeClr val="dk1"/>
              </a:solidFill>
              <a:ea typeface="Source Sans Pro"/>
              <a:cs typeface="Source Sans Pro"/>
              <a:sym typeface="Source Sans Pro"/>
            </a:endParaRPr>
          </a:p>
          <a:p>
            <a:pPr marL="457200" marR="0" lvl="0" indent="-342900" algn="l" rtl="0">
              <a:lnSpc>
                <a:spcPct val="115000"/>
              </a:lnSpc>
              <a:spcBef>
                <a:spcPts val="0"/>
              </a:spcBef>
              <a:spcAft>
                <a:spcPts val="0"/>
              </a:spcAft>
              <a:buClr>
                <a:schemeClr val="dk1"/>
              </a:buClr>
              <a:buSzPct val="100000"/>
              <a:buFont typeface="Arial"/>
              <a:buNone/>
            </a:pPr>
            <a:endParaRPr sz="2000" b="0" i="0" u="none" strike="noStrike" cap="none" dirty="0">
              <a:solidFill>
                <a:schemeClr val="dk1"/>
              </a:solidFill>
              <a:ea typeface="Source Sans Pro"/>
              <a:cs typeface="Source Sans Pro"/>
              <a:sym typeface="Source Sans Pro"/>
            </a:endParaRPr>
          </a:p>
        </p:txBody>
      </p:sp>
      <p:sp>
        <p:nvSpPr>
          <p:cNvPr id="533" name="Shape 533"/>
          <p:cNvSpPr txBox="1">
            <a:spLocks noGrp="1"/>
          </p:cNvSpPr>
          <p:nvPr>
            <p:ph type="title"/>
          </p:nvPr>
        </p:nvSpPr>
        <p:spPr>
          <a:prstGeom prst="rect">
            <a:avLst/>
          </a:prstGeom>
          <a:solidFill>
            <a:schemeClr val="accent1"/>
          </a:solidFill>
          <a:ln>
            <a:noFill/>
          </a:ln>
        </p:spPr>
        <p:txBody>
          <a:bodyPr lIns="91425" tIns="91425" rIns="91425" bIns="91425"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Rigor and Questioning Research</a:t>
            </a: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a:prstGeom prst="rect">
            <a:avLst/>
          </a:prstGeom>
          <a:solidFill>
            <a:schemeClr val="accent1"/>
          </a:solidFill>
          <a:ln>
            <a:noFill/>
          </a:ln>
        </p:spPr>
        <p:txBody>
          <a:bodyPr lIns="91425" tIns="91425" rIns="91425" bIns="91425"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Rigor and Questioning</a:t>
            </a:r>
          </a:p>
        </p:txBody>
      </p:sp>
      <p:pic>
        <p:nvPicPr>
          <p:cNvPr id="540" name="Shape 540"/>
          <p:cNvPicPr preferRelativeResize="0"/>
          <p:nvPr/>
        </p:nvPicPr>
        <p:blipFill>
          <a:blip r:embed="rId3">
            <a:alphaModFix/>
          </a:blip>
          <a:stretch>
            <a:fillRect/>
          </a:stretch>
        </p:blipFill>
        <p:spPr>
          <a:xfrm>
            <a:off x="860316" y="1519464"/>
            <a:ext cx="7153275" cy="4657725"/>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idx="1"/>
          </p:nvPr>
        </p:nvSpPr>
        <p:spPr>
          <a:xfrm>
            <a:off x="504495" y="2314903"/>
            <a:ext cx="8229600" cy="3849300"/>
          </a:xfrm>
          <a:prstGeom prst="rect">
            <a:avLst/>
          </a:prstGeom>
          <a:noFill/>
          <a:ln>
            <a:noFill/>
          </a:ln>
        </p:spPr>
        <p:txBody>
          <a:bodyPr lIns="91425" tIns="45700" rIns="91425" bIns="45700" anchor="t" anchorCtr="0">
            <a:noAutofit/>
          </a:bodyPr>
          <a:lstStyle/>
          <a:p>
            <a:pPr marL="469900" marR="0" lvl="0" indent="-342900" algn="l" rtl="0">
              <a:spcBef>
                <a:spcPts val="0"/>
              </a:spcBef>
              <a:spcAft>
                <a:spcPts val="0"/>
              </a:spcAft>
              <a:buClr>
                <a:schemeClr val="dk1"/>
              </a:buClr>
              <a:buSzPct val="25000"/>
              <a:buFont typeface="Arial"/>
              <a:buNone/>
            </a:pPr>
            <a:r>
              <a:rPr lang="en-US" sz="1800" b="1" i="0" u="none" strike="noStrike" cap="none" dirty="0">
                <a:solidFill>
                  <a:schemeClr val="dk1"/>
                </a:solidFill>
                <a:ea typeface="Source Sans Pro"/>
                <a:cs typeface="Source Sans Pro"/>
                <a:sym typeface="Source Sans Pro"/>
              </a:rPr>
              <a:t>	</a:t>
            </a:r>
          </a:p>
          <a:p>
            <a:pPr marL="469900" lvl="0">
              <a:spcBef>
                <a:spcPts val="360"/>
              </a:spcBef>
              <a:buClr>
                <a:schemeClr val="dk1"/>
              </a:buClr>
              <a:buSzPct val="25000"/>
              <a:buNone/>
            </a:pPr>
            <a:r>
              <a:rPr lang="en-US" sz="1800" b="1" i="1" u="none" strike="noStrike" cap="none" dirty="0">
                <a:solidFill>
                  <a:schemeClr val="dk1"/>
                </a:solidFill>
                <a:ea typeface="Source Sans Pro"/>
                <a:cs typeface="Source Sans Pro"/>
                <a:sym typeface="Source Sans Pro"/>
              </a:rPr>
              <a:t>RH.9-10.9: </a:t>
            </a:r>
            <a:r>
              <a:rPr lang="en-US" sz="1800" i="1" dirty="0" smtClean="0">
                <a:solidFill>
                  <a:schemeClr val="dk1"/>
                </a:solidFill>
                <a:ea typeface="Source Sans Pro"/>
                <a:cs typeface="Source Sans Pro"/>
                <a:sym typeface="Source Sans Pro"/>
              </a:rPr>
              <a:t>Compare and contrast treatments of the same topic, or of various perspectives, in several primary and secondary sources; analyze how they relate in terms of themes and significant historical concepts.</a:t>
            </a:r>
            <a:endParaRPr lang="en-US" sz="1800" b="1" i="1" u="none" strike="noStrike" cap="none" dirty="0">
              <a:solidFill>
                <a:schemeClr val="dk1"/>
              </a:solidFill>
              <a:ea typeface="Source Sans Pro"/>
              <a:cs typeface="Source Sans Pro"/>
              <a:sym typeface="Source Sans Pro"/>
            </a:endParaRPr>
          </a:p>
          <a:p>
            <a:pPr marL="469900" marR="0" lvl="0" indent="-342900" algn="l" rtl="0">
              <a:spcBef>
                <a:spcPts val="120"/>
              </a:spcBef>
              <a:spcAft>
                <a:spcPts val="0"/>
              </a:spcAft>
              <a:buClr>
                <a:schemeClr val="dk1"/>
              </a:buClr>
              <a:buSzPct val="100000"/>
              <a:buFont typeface="Source Sans Pro"/>
              <a:buNone/>
            </a:pPr>
            <a:endParaRPr sz="600" b="1" i="0" u="none" strike="noStrike" cap="none" dirty="0">
              <a:solidFill>
                <a:schemeClr val="dk1"/>
              </a:solidFill>
              <a:ea typeface="Source Sans Pro"/>
              <a:cs typeface="Source Sans Pro"/>
              <a:sym typeface="Source Sans Pro"/>
            </a:endParaRPr>
          </a:p>
          <a:p>
            <a:pPr marL="0" marR="0" lvl="1" indent="0" algn="l" rtl="0">
              <a:spcBef>
                <a:spcPts val="360"/>
              </a:spcBef>
              <a:spcAft>
                <a:spcPts val="0"/>
              </a:spcAft>
              <a:buClr>
                <a:srgbClr val="000000"/>
              </a:buClr>
              <a:buSzPct val="25000"/>
              <a:buFont typeface="Arial"/>
              <a:buNone/>
            </a:pPr>
            <a:endParaRPr dirty="0">
              <a:latin typeface="Franklin Gothic Book" pitchFamily="34" charset="0"/>
            </a:endParaRPr>
          </a:p>
          <a:p>
            <a:pPr marL="457200" marR="0" lvl="0" indent="-342900" algn="l" rtl="0">
              <a:spcBef>
                <a:spcPts val="360"/>
              </a:spcBef>
              <a:spcAft>
                <a:spcPts val="0"/>
              </a:spcAft>
              <a:buClr>
                <a:srgbClr val="000000"/>
              </a:buClr>
              <a:buSzPct val="100000"/>
              <a:buFont typeface="Source Sans Pro"/>
            </a:pPr>
            <a:r>
              <a:rPr lang="en-US" sz="1800" b="1" i="0" u="sng" strike="noStrike" cap="none" dirty="0">
                <a:solidFill>
                  <a:srgbClr val="000000"/>
                </a:solidFill>
                <a:ea typeface="Source Sans Pro"/>
                <a:cs typeface="Source Sans Pro"/>
                <a:sym typeface="Source Sans Pro"/>
              </a:rPr>
              <a:t>What </a:t>
            </a:r>
            <a:r>
              <a:rPr lang="en-US" sz="1800" u="sng" dirty="0">
                <a:solidFill>
                  <a:srgbClr val="000000"/>
                </a:solidFill>
              </a:rPr>
              <a:t>is</a:t>
            </a:r>
            <a:r>
              <a:rPr lang="en-US" sz="1800" dirty="0">
                <a:solidFill>
                  <a:srgbClr val="000000"/>
                </a:solidFill>
              </a:rPr>
              <a:t> the main disagreement between the two authors? </a:t>
            </a:r>
          </a:p>
          <a:p>
            <a:pPr marL="457200" marR="0" lvl="0" indent="-342900" algn="l" rtl="0">
              <a:spcBef>
                <a:spcPts val="360"/>
              </a:spcBef>
              <a:spcAft>
                <a:spcPts val="0"/>
              </a:spcAft>
              <a:buClr>
                <a:srgbClr val="000000"/>
              </a:buClr>
              <a:buSzPct val="100000"/>
              <a:buFont typeface="Source Sans Pro"/>
            </a:pPr>
            <a:r>
              <a:rPr lang="en-US" sz="1800" u="sng" dirty="0">
                <a:solidFill>
                  <a:srgbClr val="000000"/>
                </a:solidFill>
              </a:rPr>
              <a:t>What would</a:t>
            </a:r>
            <a:r>
              <a:rPr lang="en-US" sz="1800" dirty="0">
                <a:solidFill>
                  <a:srgbClr val="000000"/>
                </a:solidFill>
              </a:rPr>
              <a:t> author X say in response to author Y? </a:t>
            </a:r>
          </a:p>
          <a:p>
            <a:pPr marL="457200" marR="0" lvl="0" indent="-342900" algn="l" rtl="0">
              <a:spcBef>
                <a:spcPts val="360"/>
              </a:spcBef>
              <a:spcAft>
                <a:spcPts val="0"/>
              </a:spcAft>
              <a:buClr>
                <a:srgbClr val="000000"/>
              </a:buClr>
              <a:buSzPct val="100000"/>
              <a:buFont typeface="Source Sans Pro"/>
            </a:pPr>
            <a:r>
              <a:rPr lang="en-US" sz="1800" u="sng" dirty="0">
                <a:solidFill>
                  <a:srgbClr val="000000"/>
                </a:solidFill>
              </a:rPr>
              <a:t>Why might</a:t>
            </a:r>
            <a:r>
              <a:rPr lang="en-US" sz="1800" dirty="0">
                <a:solidFill>
                  <a:srgbClr val="000000"/>
                </a:solidFill>
              </a:rPr>
              <a:t> these two authors have different views on the same topic? </a:t>
            </a:r>
          </a:p>
        </p:txBody>
      </p:sp>
      <p:sp>
        <p:nvSpPr>
          <p:cNvPr id="547" name="Shape 547"/>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i="0" u="none" strike="noStrike" cap="none" dirty="0">
                <a:solidFill>
                  <a:schemeClr val="lt1"/>
                </a:solidFill>
                <a:ea typeface="Source Sans Pro"/>
                <a:cs typeface="Source Sans Pro"/>
                <a:sym typeface="Source Sans Pro"/>
              </a:rPr>
              <a:t>Rigor</a:t>
            </a:r>
            <a:r>
              <a:rPr lang="en-US" sz="3600" dirty="0"/>
              <a:t> and Questioning </a:t>
            </a:r>
          </a:p>
        </p:txBody>
      </p:sp>
      <p:sp>
        <p:nvSpPr>
          <p:cNvPr id="548" name="Shape 548"/>
          <p:cNvSpPr/>
          <p:nvPr/>
        </p:nvSpPr>
        <p:spPr>
          <a:xfrm>
            <a:off x="472966" y="1576579"/>
            <a:ext cx="8229600" cy="646200"/>
          </a:xfrm>
          <a:prstGeom prst="rect">
            <a:avLst/>
          </a:prstGeom>
          <a:noFill/>
          <a:ln>
            <a:noFill/>
          </a:ln>
        </p:spPr>
        <p:txBody>
          <a:bodyPr lIns="91425" tIns="45700" rIns="91425" bIns="45700" anchor="t" anchorCtr="0">
            <a:noAutofit/>
          </a:bodyPr>
          <a:lstStyle/>
          <a:p>
            <a:pPr marL="114300" marR="0" lvl="0" indent="0" algn="ctr" rtl="0">
              <a:spcBef>
                <a:spcPts val="0"/>
              </a:spcBef>
              <a:spcAft>
                <a:spcPts val="0"/>
              </a:spcAft>
              <a:buClr>
                <a:schemeClr val="dk1"/>
              </a:buClr>
              <a:buSzPct val="25000"/>
              <a:buFont typeface="Source Sans Pro"/>
              <a:buNone/>
            </a:pPr>
            <a:r>
              <a:rPr lang="en-US" sz="1800" b="1" dirty="0">
                <a:solidFill>
                  <a:schemeClr val="dk1"/>
                </a:solidFill>
                <a:latin typeface="Franklin Gothic Book" pitchFamily="34" charset="0"/>
                <a:ea typeface="Source Sans Pro"/>
                <a:cs typeface="Source Sans Pro"/>
                <a:sym typeface="Source Sans Pro"/>
              </a:rPr>
              <a:t>Does each assessment item align with the standard you intend to teach and measure? Does the assessment item reflect the appropriate level of rigor?</a:t>
            </a:r>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idx="1"/>
          </p:nvPr>
        </p:nvSpPr>
        <p:spPr>
          <a:xfrm>
            <a:off x="646387" y="3901964"/>
            <a:ext cx="7504500" cy="1442400"/>
          </a:xfrm>
          <a:prstGeom prst="rect">
            <a:avLst/>
          </a:prstGeom>
          <a:noFill/>
          <a:ln>
            <a:noFill/>
          </a:ln>
        </p:spPr>
        <p:txBody>
          <a:bodyPr lIns="91425" tIns="45700" rIns="91425" bIns="45700" anchor="t" anchorCtr="0">
            <a:noAutofit/>
          </a:bodyPr>
          <a:lstStyle/>
          <a:p>
            <a:pPr marL="0" lvl="0" indent="0" algn="ctr" rtl="0">
              <a:spcBef>
                <a:spcPts val="0"/>
              </a:spcBef>
              <a:buClr>
                <a:schemeClr val="dk1"/>
              </a:buClr>
              <a:buSzPct val="25000"/>
              <a:buFont typeface="Arial"/>
              <a:buNone/>
            </a:pPr>
            <a:r>
              <a:rPr lang="en-US" sz="2400" b="0"/>
              <a:t>Questions should represent a </a:t>
            </a:r>
            <a:r>
              <a:rPr lang="en-US" sz="2400"/>
              <a:t>range of rigor</a:t>
            </a:r>
            <a:r>
              <a:rPr lang="en-US" sz="2400" b="0"/>
              <a:t>.  </a:t>
            </a:r>
          </a:p>
          <a:p>
            <a:pPr marL="0" lvl="0" indent="0" algn="ctr" rtl="0">
              <a:spcBef>
                <a:spcPts val="0"/>
              </a:spcBef>
              <a:buClr>
                <a:schemeClr val="dk1"/>
              </a:buClr>
              <a:buSzPct val="25000"/>
              <a:buFont typeface="Arial"/>
              <a:buNone/>
            </a:pPr>
            <a:endParaRPr sz="2400" b="0"/>
          </a:p>
          <a:p>
            <a:pPr marL="0" lvl="0" indent="0" algn="ctr" rtl="0">
              <a:spcBef>
                <a:spcPts val="0"/>
              </a:spcBef>
              <a:buClr>
                <a:schemeClr val="dk1"/>
              </a:buClr>
              <a:buSzPct val="25000"/>
              <a:buFont typeface="Arial"/>
              <a:buNone/>
            </a:pPr>
            <a:r>
              <a:rPr lang="en-US" sz="2400" b="0"/>
              <a:t>Use the </a:t>
            </a:r>
            <a:r>
              <a:rPr lang="en-US" sz="2400"/>
              <a:t>Q Chart </a:t>
            </a:r>
            <a:r>
              <a:rPr lang="en-US" sz="2400" b="0"/>
              <a:t>and the </a:t>
            </a:r>
            <a:r>
              <a:rPr lang="en-US" sz="2400"/>
              <a:t>Depth Knowledge Wheel</a:t>
            </a:r>
            <a:r>
              <a:rPr lang="en-US" sz="2400" b="0"/>
              <a:t> to help with this. </a:t>
            </a:r>
          </a:p>
        </p:txBody>
      </p:sp>
      <p:sp>
        <p:nvSpPr>
          <p:cNvPr id="555" name="Shape 555"/>
          <p:cNvSpPr txBox="1">
            <a:spLocks noGrp="1"/>
          </p:cNvSpPr>
          <p:nvPr>
            <p:ph type="title"/>
          </p:nvPr>
        </p:nvSpPr>
        <p:spPr>
          <a:prstGeom prst="rect">
            <a:avLst/>
          </a:prstGeom>
          <a:solidFill>
            <a:schemeClr val="accent1"/>
          </a:solidFill>
          <a:ln>
            <a:noFill/>
          </a:ln>
        </p:spPr>
        <p:txBody>
          <a:bodyPr lIns="457200"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Rigor and Questioning Activity</a:t>
            </a:r>
          </a:p>
        </p:txBody>
      </p:sp>
      <p:sp>
        <p:nvSpPr>
          <p:cNvPr id="556" name="Shape 556"/>
          <p:cNvSpPr txBox="1"/>
          <p:nvPr/>
        </p:nvSpPr>
        <p:spPr>
          <a:xfrm>
            <a:off x="1891865" y="2443657"/>
            <a:ext cx="5407571" cy="58477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3200">
              <a:solidFill>
                <a:schemeClr val="dk1"/>
              </a:solidFill>
              <a:latin typeface="Arial"/>
              <a:ea typeface="Arial"/>
              <a:cs typeface="Arial"/>
              <a:sym typeface="Arial"/>
            </a:endParaRPr>
          </a:p>
        </p:txBody>
      </p:sp>
      <p:sp>
        <p:nvSpPr>
          <p:cNvPr id="557" name="Shape 557"/>
          <p:cNvSpPr/>
          <p:nvPr/>
        </p:nvSpPr>
        <p:spPr>
          <a:xfrm>
            <a:off x="381000" y="1951039"/>
            <a:ext cx="8382000" cy="9234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400" b="1" dirty="0">
                <a:solidFill>
                  <a:srgbClr val="000000"/>
                </a:solidFill>
                <a:latin typeface="Franklin Gothic Book" pitchFamily="34" charset="0"/>
                <a:ea typeface="Source Sans Pro"/>
                <a:cs typeface="Source Sans Pro"/>
                <a:sym typeface="Source Sans Pro"/>
              </a:rPr>
              <a:t>Group Activity:</a:t>
            </a:r>
          </a:p>
          <a:p>
            <a:pPr marL="0" marR="0" lvl="0" indent="0" algn="ctr" rtl="0">
              <a:spcBef>
                <a:spcPts val="0"/>
              </a:spcBef>
              <a:spcAft>
                <a:spcPts val="0"/>
              </a:spcAft>
              <a:buNone/>
            </a:pPr>
            <a:endParaRPr sz="2400" b="1" dirty="0">
              <a:latin typeface="Franklin Gothic Book" pitchFamily="34" charset="0"/>
              <a:ea typeface="Source Sans Pro"/>
              <a:cs typeface="Source Sans Pro"/>
              <a:sym typeface="Source Sans Pro"/>
            </a:endParaRPr>
          </a:p>
          <a:p>
            <a:pPr marL="0" marR="0" lvl="0" indent="0" algn="ctr" rtl="0">
              <a:spcBef>
                <a:spcPts val="0"/>
              </a:spcBef>
              <a:spcAft>
                <a:spcPts val="0"/>
              </a:spcAft>
              <a:buSzPct val="25000"/>
              <a:buNone/>
            </a:pPr>
            <a:r>
              <a:rPr lang="en-US" sz="2400" dirty="0">
                <a:solidFill>
                  <a:srgbClr val="000000"/>
                </a:solidFill>
                <a:latin typeface="Franklin Gothic Book" pitchFamily="34" charset="0"/>
                <a:ea typeface="Source Sans Pro"/>
                <a:cs typeface="Source Sans Pro"/>
                <a:sym typeface="Source Sans Pro"/>
              </a:rPr>
              <a:t>Working in your small group, </a:t>
            </a:r>
            <a:r>
              <a:rPr lang="en-US" sz="2400" b="1" dirty="0">
                <a:solidFill>
                  <a:srgbClr val="000000"/>
                </a:solidFill>
                <a:latin typeface="Franklin Gothic Book" pitchFamily="34" charset="0"/>
                <a:ea typeface="Source Sans Pro"/>
                <a:cs typeface="Source Sans Pro"/>
                <a:sym typeface="Source Sans Pro"/>
              </a:rPr>
              <a:t>create </a:t>
            </a:r>
            <a:r>
              <a:rPr lang="en-US" sz="2400" b="1" dirty="0">
                <a:latin typeface="Franklin Gothic Book" pitchFamily="34" charset="0"/>
                <a:ea typeface="Source Sans Pro"/>
                <a:cs typeface="Source Sans Pro"/>
                <a:sym typeface="Source Sans Pro"/>
              </a:rPr>
              <a:t>3 - 4 questions</a:t>
            </a:r>
            <a:r>
              <a:rPr lang="en-US" sz="2400" dirty="0">
                <a:latin typeface="Franklin Gothic Book" pitchFamily="34" charset="0"/>
                <a:ea typeface="Source Sans Pro"/>
                <a:cs typeface="Source Sans Pro"/>
                <a:sym typeface="Source Sans Pro"/>
              </a:rPr>
              <a:t> you could use to assess the standard you unpacked on the Alignment Tool.  </a:t>
            </a: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Shape 846"/>
          <p:cNvSpPr txBox="1">
            <a:spLocks noGrp="1"/>
          </p:cNvSpPr>
          <p:nvPr>
            <p:ph type="title"/>
          </p:nvPr>
        </p:nvSpPr>
        <p:spPr>
          <a:xfrm>
            <a:off x="457200" y="274637"/>
            <a:ext cx="8229600" cy="1143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rgbClr val="FFFFFF"/>
                </a:solidFill>
                <a:ea typeface="Source Sans Pro"/>
                <a:cs typeface="Source Sans Pro"/>
                <a:sym typeface="Source Sans Pro"/>
              </a:rPr>
              <a:t>Elements of Assessment Design: Precision</a:t>
            </a:r>
          </a:p>
        </p:txBody>
      </p:sp>
      <p:grpSp>
        <p:nvGrpSpPr>
          <p:cNvPr id="847" name="Shape 847"/>
          <p:cNvGrpSpPr/>
          <p:nvPr/>
        </p:nvGrpSpPr>
        <p:grpSpPr>
          <a:xfrm>
            <a:off x="1267372" y="1524301"/>
            <a:ext cx="4598295" cy="4023765"/>
            <a:chOff x="1529575" y="1166838"/>
            <a:chExt cx="5979692" cy="5232566"/>
          </a:xfrm>
        </p:grpSpPr>
        <p:grpSp>
          <p:nvGrpSpPr>
            <p:cNvPr id="848" name="Shape 848"/>
            <p:cNvGrpSpPr/>
            <p:nvPr/>
          </p:nvGrpSpPr>
          <p:grpSpPr>
            <a:xfrm>
              <a:off x="1529575" y="1166838"/>
              <a:ext cx="5979692" cy="5218661"/>
              <a:chOff x="2558275" y="1166838"/>
              <a:chExt cx="5979692" cy="5218661"/>
            </a:xfrm>
          </p:grpSpPr>
          <p:pic>
            <p:nvPicPr>
              <p:cNvPr id="849" name="Shape 849" descr="Light blue circle.png"/>
              <p:cNvPicPr preferRelativeResize="0"/>
              <p:nvPr/>
            </p:nvPicPr>
            <p:blipFill rotWithShape="1">
              <a:blip r:embed="rId3">
                <a:alphaModFix/>
              </a:blip>
              <a:srcRect/>
              <a:stretch/>
            </p:blipFill>
            <p:spPr>
              <a:xfrm>
                <a:off x="4581680" y="1166838"/>
                <a:ext cx="1778047" cy="1584926"/>
              </a:xfrm>
              <a:prstGeom prst="rect">
                <a:avLst/>
              </a:prstGeom>
              <a:noFill/>
              <a:ln>
                <a:noFill/>
              </a:ln>
            </p:spPr>
          </p:pic>
          <p:pic>
            <p:nvPicPr>
              <p:cNvPr id="850" name="Shape 850" descr="Light blue circle.png"/>
              <p:cNvPicPr preferRelativeResize="0"/>
              <p:nvPr/>
            </p:nvPicPr>
            <p:blipFill rotWithShape="1">
              <a:blip r:embed="rId3">
                <a:alphaModFix/>
              </a:blip>
              <a:srcRect/>
              <a:stretch/>
            </p:blipFill>
            <p:spPr>
              <a:xfrm>
                <a:off x="6759921" y="2246575"/>
                <a:ext cx="1778047" cy="1584926"/>
              </a:xfrm>
              <a:prstGeom prst="rect">
                <a:avLst/>
              </a:prstGeom>
              <a:noFill/>
              <a:ln>
                <a:noFill/>
              </a:ln>
            </p:spPr>
          </p:pic>
          <p:pic>
            <p:nvPicPr>
              <p:cNvPr id="851" name="Shape 851" descr="Light blue circle.png"/>
              <p:cNvPicPr preferRelativeResize="0"/>
              <p:nvPr/>
            </p:nvPicPr>
            <p:blipFill rotWithShape="1">
              <a:blip r:embed="rId3">
                <a:alphaModFix/>
              </a:blip>
              <a:srcRect/>
              <a:stretch/>
            </p:blipFill>
            <p:spPr>
              <a:xfrm>
                <a:off x="6092689" y="4800573"/>
                <a:ext cx="1778047" cy="1584926"/>
              </a:xfrm>
              <a:prstGeom prst="rect">
                <a:avLst/>
              </a:prstGeom>
              <a:noFill/>
              <a:ln>
                <a:noFill/>
              </a:ln>
            </p:spPr>
          </p:pic>
          <p:pic>
            <p:nvPicPr>
              <p:cNvPr id="852" name="Shape 852" descr="Light blue circle.png"/>
              <p:cNvPicPr preferRelativeResize="0"/>
              <p:nvPr/>
            </p:nvPicPr>
            <p:blipFill rotWithShape="1">
              <a:blip r:embed="rId3">
                <a:alphaModFix/>
              </a:blip>
              <a:srcRect/>
              <a:stretch/>
            </p:blipFill>
            <p:spPr>
              <a:xfrm>
                <a:off x="2558275" y="2247778"/>
                <a:ext cx="1778047" cy="1584926"/>
              </a:xfrm>
              <a:prstGeom prst="rect">
                <a:avLst/>
              </a:prstGeom>
              <a:noFill/>
              <a:ln>
                <a:noFill/>
              </a:ln>
            </p:spPr>
          </p:pic>
          <p:pic>
            <p:nvPicPr>
              <p:cNvPr id="853" name="Shape 853" descr="Assessment design navy blue.png"/>
              <p:cNvPicPr preferRelativeResize="0"/>
              <p:nvPr/>
            </p:nvPicPr>
            <p:blipFill rotWithShape="1">
              <a:blip r:embed="rId4">
                <a:alphaModFix/>
              </a:blip>
              <a:srcRect/>
              <a:stretch/>
            </p:blipFill>
            <p:spPr>
              <a:xfrm>
                <a:off x="4326667" y="3188941"/>
                <a:ext cx="2398432" cy="1810606"/>
              </a:xfrm>
              <a:prstGeom prst="rect">
                <a:avLst/>
              </a:prstGeom>
              <a:noFill/>
              <a:ln>
                <a:noFill/>
              </a:ln>
            </p:spPr>
          </p:pic>
          <p:pic>
            <p:nvPicPr>
              <p:cNvPr id="854" name="Shape 854" descr="Alignment light blue.png"/>
              <p:cNvPicPr preferRelativeResize="0"/>
              <p:nvPr/>
            </p:nvPicPr>
            <p:blipFill rotWithShape="1">
              <a:blip r:embed="rId5">
                <a:alphaModFix/>
              </a:blip>
              <a:srcRect/>
              <a:stretch/>
            </p:blipFill>
            <p:spPr>
              <a:xfrm>
                <a:off x="4765175" y="1599020"/>
                <a:ext cx="1514576" cy="771178"/>
              </a:xfrm>
              <a:prstGeom prst="rect">
                <a:avLst/>
              </a:prstGeom>
              <a:noFill/>
              <a:ln>
                <a:noFill/>
              </a:ln>
            </p:spPr>
          </p:pic>
          <p:pic>
            <p:nvPicPr>
              <p:cNvPr id="855" name="Shape 855" descr="Rigor light blue.png"/>
              <p:cNvPicPr preferRelativeResize="0"/>
              <p:nvPr/>
            </p:nvPicPr>
            <p:blipFill rotWithShape="1">
              <a:blip r:embed="rId6">
                <a:alphaModFix/>
              </a:blip>
              <a:srcRect/>
              <a:stretch/>
            </p:blipFill>
            <p:spPr>
              <a:xfrm>
                <a:off x="7172850" y="2675333"/>
                <a:ext cx="922857" cy="771178"/>
              </a:xfrm>
              <a:prstGeom prst="rect">
                <a:avLst/>
              </a:prstGeom>
              <a:noFill/>
              <a:ln>
                <a:noFill/>
              </a:ln>
            </p:spPr>
          </p:pic>
          <p:pic>
            <p:nvPicPr>
              <p:cNvPr id="856" name="Shape 856" descr="Scoring light blue.png"/>
              <p:cNvPicPr preferRelativeResize="0"/>
              <p:nvPr/>
            </p:nvPicPr>
            <p:blipFill rotWithShape="1">
              <a:blip r:embed="rId7">
                <a:alphaModFix/>
              </a:blip>
              <a:srcRect/>
              <a:stretch/>
            </p:blipFill>
            <p:spPr>
              <a:xfrm>
                <a:off x="2882375" y="2635011"/>
                <a:ext cx="1172788" cy="771178"/>
              </a:xfrm>
              <a:prstGeom prst="rect">
                <a:avLst/>
              </a:prstGeom>
              <a:noFill/>
              <a:ln>
                <a:noFill/>
              </a:ln>
            </p:spPr>
          </p:pic>
          <p:pic>
            <p:nvPicPr>
              <p:cNvPr id="857" name="Shape 857"/>
              <p:cNvPicPr preferRelativeResize="0"/>
              <p:nvPr/>
            </p:nvPicPr>
            <p:blipFill rotWithShape="1">
              <a:blip r:embed="rId8">
                <a:alphaModFix/>
              </a:blip>
              <a:srcRect l="68607" t="-20883"/>
              <a:stretch/>
            </p:blipFill>
            <p:spPr>
              <a:xfrm rot="-8511789">
                <a:off x="3926735" y="3196342"/>
                <a:ext cx="670739" cy="295285"/>
              </a:xfrm>
              <a:prstGeom prst="rect">
                <a:avLst/>
              </a:prstGeom>
              <a:noFill/>
              <a:ln>
                <a:noFill/>
              </a:ln>
            </p:spPr>
          </p:pic>
          <p:pic>
            <p:nvPicPr>
              <p:cNvPr id="858" name="Shape 858"/>
              <p:cNvPicPr preferRelativeResize="0"/>
              <p:nvPr/>
            </p:nvPicPr>
            <p:blipFill rotWithShape="1">
              <a:blip r:embed="rId8">
                <a:alphaModFix/>
              </a:blip>
              <a:srcRect l="68607" t="-20883"/>
              <a:stretch/>
            </p:blipFill>
            <p:spPr>
              <a:xfrm rot="8511789" flipH="1">
                <a:off x="6367188" y="3085971"/>
                <a:ext cx="670740" cy="295285"/>
              </a:xfrm>
              <a:prstGeom prst="rect">
                <a:avLst/>
              </a:prstGeom>
              <a:noFill/>
              <a:ln>
                <a:noFill/>
              </a:ln>
            </p:spPr>
          </p:pic>
          <p:pic>
            <p:nvPicPr>
              <p:cNvPr id="859" name="Shape 859"/>
              <p:cNvPicPr preferRelativeResize="0"/>
              <p:nvPr/>
            </p:nvPicPr>
            <p:blipFill rotWithShape="1">
              <a:blip r:embed="rId9">
                <a:alphaModFix/>
              </a:blip>
              <a:srcRect/>
              <a:stretch/>
            </p:blipFill>
            <p:spPr>
              <a:xfrm rot="5400000">
                <a:off x="5164510" y="2659769"/>
                <a:ext cx="670588" cy="285162"/>
              </a:xfrm>
              <a:prstGeom prst="rect">
                <a:avLst/>
              </a:prstGeom>
              <a:noFill/>
              <a:ln>
                <a:noFill/>
              </a:ln>
            </p:spPr>
          </p:pic>
        </p:grpSp>
        <p:pic>
          <p:nvPicPr>
            <p:cNvPr id="860" name="Shape 860" descr="Green filled in.png"/>
            <p:cNvPicPr preferRelativeResize="0"/>
            <p:nvPr/>
          </p:nvPicPr>
          <p:blipFill rotWithShape="1">
            <a:blip r:embed="rId10">
              <a:alphaModFix/>
            </a:blip>
            <a:srcRect/>
            <a:stretch/>
          </p:blipFill>
          <p:spPr>
            <a:xfrm>
              <a:off x="5067760" y="4800842"/>
              <a:ext cx="1789236" cy="1572820"/>
            </a:xfrm>
            <a:prstGeom prst="rect">
              <a:avLst/>
            </a:prstGeom>
            <a:noFill/>
            <a:ln>
              <a:noFill/>
            </a:ln>
          </p:spPr>
        </p:pic>
        <p:pic>
          <p:nvPicPr>
            <p:cNvPr id="861" name="Shape 861" descr="Precision light blue.png"/>
            <p:cNvPicPr preferRelativeResize="0"/>
            <p:nvPr/>
          </p:nvPicPr>
          <p:blipFill rotWithShape="1">
            <a:blip r:embed="rId11">
              <a:alphaModFix/>
            </a:blip>
            <a:srcRect/>
            <a:stretch/>
          </p:blipFill>
          <p:spPr>
            <a:xfrm>
              <a:off x="5383694" y="5295578"/>
              <a:ext cx="1279606" cy="771178"/>
            </a:xfrm>
            <a:prstGeom prst="rect">
              <a:avLst/>
            </a:prstGeom>
            <a:noFill/>
            <a:ln>
              <a:noFill/>
            </a:ln>
          </p:spPr>
        </p:pic>
        <p:pic>
          <p:nvPicPr>
            <p:cNvPr id="862" name="Shape 862"/>
            <p:cNvPicPr preferRelativeResize="0"/>
            <p:nvPr/>
          </p:nvPicPr>
          <p:blipFill rotWithShape="1">
            <a:blip r:embed="rId12">
              <a:alphaModFix/>
            </a:blip>
            <a:srcRect l="68607" t="-20883"/>
            <a:stretch/>
          </p:blipFill>
          <p:spPr>
            <a:xfrm rot="-7688211" flipH="1">
              <a:off x="5471435" y="4629598"/>
              <a:ext cx="670742" cy="295285"/>
            </a:xfrm>
            <a:prstGeom prst="rect">
              <a:avLst/>
            </a:prstGeom>
            <a:noFill/>
            <a:ln>
              <a:noFill/>
            </a:ln>
          </p:spPr>
        </p:pic>
        <p:pic>
          <p:nvPicPr>
            <p:cNvPr id="863" name="Shape 863" descr="Light blue circle.png"/>
            <p:cNvPicPr preferRelativeResize="0"/>
            <p:nvPr/>
          </p:nvPicPr>
          <p:blipFill rotWithShape="1">
            <a:blip r:embed="rId3">
              <a:alphaModFix/>
            </a:blip>
            <a:srcRect/>
            <a:stretch/>
          </p:blipFill>
          <p:spPr>
            <a:xfrm>
              <a:off x="2128842" y="4814478"/>
              <a:ext cx="1778047" cy="1584926"/>
            </a:xfrm>
            <a:prstGeom prst="rect">
              <a:avLst/>
            </a:prstGeom>
            <a:noFill/>
            <a:ln>
              <a:noFill/>
            </a:ln>
          </p:spPr>
        </p:pic>
        <p:pic>
          <p:nvPicPr>
            <p:cNvPr id="864" name="Shape 864"/>
            <p:cNvPicPr preferRelativeResize="0"/>
            <p:nvPr/>
          </p:nvPicPr>
          <p:blipFill rotWithShape="1">
            <a:blip r:embed="rId8">
              <a:alphaModFix/>
            </a:blip>
            <a:srcRect l="68607" t="-20883"/>
            <a:stretch/>
          </p:blipFill>
          <p:spPr>
            <a:xfrm rot="-783933" flipH="1">
              <a:off x="3206262" y="4848809"/>
              <a:ext cx="670741" cy="295284"/>
            </a:xfrm>
            <a:prstGeom prst="rect">
              <a:avLst/>
            </a:prstGeom>
            <a:noFill/>
            <a:ln>
              <a:noFill/>
            </a:ln>
          </p:spPr>
        </p:pic>
        <p:pic>
          <p:nvPicPr>
            <p:cNvPr id="865" name="Shape 865" descr="Bias light blue.png"/>
            <p:cNvPicPr preferRelativeResize="0"/>
            <p:nvPr/>
          </p:nvPicPr>
          <p:blipFill rotWithShape="1">
            <a:blip r:embed="rId13">
              <a:alphaModFix/>
            </a:blip>
            <a:srcRect/>
            <a:stretch/>
          </p:blipFill>
          <p:spPr>
            <a:xfrm>
              <a:off x="2600373" y="5297669"/>
              <a:ext cx="805368" cy="771178"/>
            </a:xfrm>
            <a:prstGeom prst="rect">
              <a:avLst/>
            </a:prstGeom>
            <a:noFill/>
            <a:ln>
              <a:noFill/>
            </a:ln>
          </p:spPr>
        </p:pic>
      </p:grpSp>
      <p:sp>
        <p:nvSpPr>
          <p:cNvPr id="866" name="Shape 866"/>
          <p:cNvSpPr txBox="1"/>
          <p:nvPr/>
        </p:nvSpPr>
        <p:spPr>
          <a:xfrm>
            <a:off x="5943600" y="4188949"/>
            <a:ext cx="2982900" cy="19122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1800" b="1" dirty="0">
                <a:solidFill>
                  <a:srgbClr val="000000"/>
                </a:solidFill>
                <a:latin typeface="Franklin Gothic Book" pitchFamily="34" charset="0"/>
                <a:ea typeface="Source Sans Pro"/>
                <a:cs typeface="Source Sans Pro"/>
                <a:sym typeface="Source Sans Pro"/>
              </a:rPr>
              <a:t>A precise assessment measures students’ knowledge and skills, not their misinterpretations or lack of unrelated background knowledge.   </a:t>
            </a:r>
          </a:p>
        </p:txBody>
      </p:sp>
    </p:spTree>
    <p:extLst>
      <p:ext uri="{BB962C8B-B14F-4D97-AF65-F5344CB8AC3E}">
        <p14:creationId xmlns="" xmlns:p14="http://schemas.microsoft.com/office/powerpoint/2010/main" val="1077630513"/>
      </p:ext>
    </p:extLst>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Key Concepts in Precision</a:t>
            </a:r>
          </a:p>
        </p:txBody>
      </p:sp>
      <p:sp>
        <p:nvSpPr>
          <p:cNvPr id="589" name="Shape 589"/>
          <p:cNvSpPr txBox="1"/>
          <p:nvPr/>
        </p:nvSpPr>
        <p:spPr>
          <a:xfrm>
            <a:off x="472975" y="1523027"/>
            <a:ext cx="8229600" cy="3693300"/>
          </a:xfrm>
          <a:prstGeom prst="rect">
            <a:avLst/>
          </a:prstGeom>
          <a:noFill/>
          <a:ln>
            <a:noFill/>
          </a:ln>
        </p:spPr>
        <p:txBody>
          <a:bodyPr lIns="91425" tIns="45700" rIns="91425" bIns="45700" anchor="t" anchorCtr="0">
            <a:noAutofit/>
          </a:bodyPr>
          <a:lstStyle/>
          <a:p>
            <a:pPr marL="514350" marR="0" lvl="0" indent="-514350" algn="l" rtl="0">
              <a:lnSpc>
                <a:spcPct val="150000"/>
              </a:lnSpc>
              <a:spcBef>
                <a:spcPts val="0"/>
              </a:spcBef>
              <a:spcAft>
                <a:spcPts val="0"/>
              </a:spcAft>
              <a:buSzPct val="25000"/>
              <a:buNone/>
            </a:pPr>
            <a:r>
              <a:rPr lang="en-US" sz="2600" dirty="0">
                <a:solidFill>
                  <a:srgbClr val="4B4B4B"/>
                </a:solidFill>
                <a:latin typeface="Franklin Gothic Book" pitchFamily="34" charset="0"/>
                <a:ea typeface="Source Sans Pro"/>
                <a:cs typeface="Source Sans Pro"/>
                <a:sym typeface="Source Sans Pro"/>
              </a:rPr>
              <a:t>Well-designed assessments…</a:t>
            </a:r>
          </a:p>
          <a:p>
            <a:pPr marL="514350" marR="0" lvl="0" indent="-514350" algn="l" rtl="0">
              <a:lnSpc>
                <a:spcPct val="150000"/>
              </a:lnSpc>
              <a:spcBef>
                <a:spcPts val="0"/>
              </a:spcBef>
              <a:spcAft>
                <a:spcPts val="0"/>
              </a:spcAft>
              <a:buClr>
                <a:srgbClr val="4B4B4B"/>
              </a:buClr>
              <a:buSzPct val="100000"/>
              <a:buFont typeface="Source Sans Pro"/>
              <a:buAutoNum type="arabicPeriod"/>
            </a:pPr>
            <a:r>
              <a:rPr lang="en-US" sz="2600" dirty="0">
                <a:solidFill>
                  <a:srgbClr val="4B4B4B"/>
                </a:solidFill>
                <a:latin typeface="Franklin Gothic Book" pitchFamily="34" charset="0"/>
                <a:ea typeface="Source Sans Pro"/>
                <a:cs typeface="Source Sans Pro"/>
                <a:sym typeface="Source Sans Pro"/>
              </a:rPr>
              <a:t>are formatted in a logical order</a:t>
            </a:r>
          </a:p>
          <a:p>
            <a:pPr marL="514350" marR="0" lvl="0" indent="-514350" algn="l" rtl="0">
              <a:lnSpc>
                <a:spcPct val="150000"/>
              </a:lnSpc>
              <a:spcBef>
                <a:spcPts val="0"/>
              </a:spcBef>
              <a:spcAft>
                <a:spcPts val="0"/>
              </a:spcAft>
              <a:buClr>
                <a:srgbClr val="4B4B4B"/>
              </a:buClr>
              <a:buSzPct val="100000"/>
              <a:buFont typeface="Source Sans Pro"/>
              <a:buAutoNum type="arabicPeriod"/>
            </a:pPr>
            <a:r>
              <a:rPr lang="en-US" sz="2600" dirty="0">
                <a:solidFill>
                  <a:srgbClr val="4B4B4B"/>
                </a:solidFill>
                <a:latin typeface="Franklin Gothic Book" pitchFamily="34" charset="0"/>
                <a:ea typeface="Source Sans Pro"/>
                <a:cs typeface="Source Sans Pro"/>
                <a:sym typeface="Source Sans Pro"/>
              </a:rPr>
              <a:t>do </a:t>
            </a:r>
            <a:r>
              <a:rPr lang="en-US" sz="2600" b="1" u="sng" dirty="0">
                <a:solidFill>
                  <a:srgbClr val="4B4B4B"/>
                </a:solidFill>
                <a:latin typeface="Franklin Gothic Book" pitchFamily="34" charset="0"/>
                <a:ea typeface="Source Sans Pro"/>
                <a:cs typeface="Source Sans Pro"/>
                <a:sym typeface="Source Sans Pro"/>
              </a:rPr>
              <a:t>NOT</a:t>
            </a:r>
            <a:r>
              <a:rPr lang="en-US" sz="2600" dirty="0">
                <a:solidFill>
                  <a:srgbClr val="4B4B4B"/>
                </a:solidFill>
                <a:latin typeface="Franklin Gothic Book" pitchFamily="34" charset="0"/>
                <a:ea typeface="Source Sans Pro"/>
                <a:cs typeface="Source Sans Pro"/>
                <a:sym typeface="Source Sans Pro"/>
              </a:rPr>
              <a:t> contain typos or factual errors</a:t>
            </a:r>
          </a:p>
          <a:p>
            <a:pPr marL="514350" marR="0" lvl="0" indent="-514350" algn="l" rtl="0">
              <a:lnSpc>
                <a:spcPct val="150000"/>
              </a:lnSpc>
              <a:spcBef>
                <a:spcPts val="0"/>
              </a:spcBef>
              <a:spcAft>
                <a:spcPts val="0"/>
              </a:spcAft>
              <a:buClr>
                <a:srgbClr val="4B4B4B"/>
              </a:buClr>
              <a:buSzPct val="100000"/>
              <a:buFont typeface="Source Sans Pro"/>
              <a:buAutoNum type="arabicPeriod"/>
            </a:pPr>
            <a:r>
              <a:rPr lang="en-US" sz="2600" dirty="0">
                <a:solidFill>
                  <a:srgbClr val="4B4B4B"/>
                </a:solidFill>
                <a:latin typeface="Franklin Gothic Book" pitchFamily="34" charset="0"/>
                <a:ea typeface="Source Sans Pro"/>
                <a:cs typeface="Source Sans Pro"/>
                <a:sym typeface="Source Sans Pro"/>
              </a:rPr>
              <a:t>contain accurate and clear instructions</a:t>
            </a:r>
          </a:p>
          <a:p>
            <a:pPr marL="514350" marR="0" lvl="0" indent="-514350" algn="l" rtl="0">
              <a:spcBef>
                <a:spcPts val="0"/>
              </a:spcBef>
              <a:spcAft>
                <a:spcPts val="0"/>
              </a:spcAft>
              <a:buClr>
                <a:srgbClr val="4B4B4B"/>
              </a:buClr>
              <a:buSzPct val="100000"/>
              <a:buFont typeface="Source Sans Pro"/>
              <a:buAutoNum type="arabicPeriod"/>
            </a:pPr>
            <a:r>
              <a:rPr lang="en-US" sz="2600" dirty="0">
                <a:solidFill>
                  <a:srgbClr val="4B4B4B"/>
                </a:solidFill>
                <a:latin typeface="Franklin Gothic Book" pitchFamily="34" charset="0"/>
                <a:ea typeface="Source Sans Pro"/>
                <a:cs typeface="Source Sans Pro"/>
                <a:sym typeface="Source Sans Pro"/>
              </a:rPr>
              <a:t>include all of the information students need to demonstrate their knowledge and skills</a:t>
            </a:r>
          </a:p>
          <a:p>
            <a:pPr marL="514350" marR="0" lvl="0" indent="-514350" algn="l" rtl="0">
              <a:spcBef>
                <a:spcPts val="0"/>
              </a:spcBef>
              <a:spcAft>
                <a:spcPts val="0"/>
              </a:spcAft>
              <a:buClr>
                <a:schemeClr val="dk1"/>
              </a:buClr>
              <a:buFont typeface="Source Sans Pro"/>
              <a:buNone/>
            </a:pPr>
            <a:endParaRPr sz="2600" dirty="0">
              <a:solidFill>
                <a:srgbClr val="4B4B4B"/>
              </a:solidFill>
              <a:latin typeface="Calibri"/>
              <a:ea typeface="Calibri"/>
              <a:cs typeface="Calibri"/>
              <a:sym typeface="Calibri"/>
            </a:endParaRP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Key Concepts in Precision</a:t>
            </a:r>
          </a:p>
        </p:txBody>
      </p:sp>
      <p:pic>
        <p:nvPicPr>
          <p:cNvPr id="4"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329" t="-1" r="26540" b="7066"/>
          <a:stretch/>
        </p:blipFill>
        <p:spPr bwMode="auto">
          <a:xfrm>
            <a:off x="1066800" y="1676400"/>
            <a:ext cx="6851221" cy="47232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Shape 878"/>
          <p:cNvSpPr txBox="1">
            <a:spLocks noGrp="1"/>
          </p:cNvSpPr>
          <p:nvPr>
            <p:ph type="title"/>
          </p:nvPr>
        </p:nvSpPr>
        <p:spPr>
          <a:xfrm>
            <a:off x="457200" y="274637"/>
            <a:ext cx="8229600" cy="1143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How could this item be constructed to be made more precise?</a:t>
            </a:r>
          </a:p>
        </p:txBody>
      </p:sp>
      <p:sp>
        <p:nvSpPr>
          <p:cNvPr id="879" name="Shape 879"/>
          <p:cNvSpPr txBox="1"/>
          <p:nvPr/>
        </p:nvSpPr>
        <p:spPr>
          <a:xfrm>
            <a:off x="1473204" y="1693691"/>
            <a:ext cx="6236098" cy="43858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dirty="0">
                <a:solidFill>
                  <a:srgbClr val="404040"/>
                </a:solidFill>
                <a:latin typeface="Franklin Gothic Book" pitchFamily="34" charset="0"/>
                <a:ea typeface="Source Sans Pro"/>
                <a:cs typeface="Source Sans Pro"/>
                <a:sym typeface="Source Sans Pro"/>
              </a:rPr>
              <a:t>Marcus has 34 marbles. He puts an equal number of marbles into four bags. For 1a–1d, choose Yes or No to indicate whether each number sentence could be used to find the number of marbles that Marcus puts in each bag.</a:t>
            </a:r>
          </a:p>
          <a:p>
            <a:pPr marL="0" marR="0" lvl="0" indent="0" algn="l" rtl="0">
              <a:spcBef>
                <a:spcPts val="0"/>
              </a:spcBef>
              <a:spcAft>
                <a:spcPts val="0"/>
              </a:spcAft>
              <a:buNone/>
            </a:pPr>
            <a:endParaRPr sz="2400" dirty="0">
              <a:solidFill>
                <a:srgbClr val="404040"/>
              </a:solidFill>
              <a:latin typeface="Franklin Gothic Book" pitchFamily="34" charset="0"/>
              <a:ea typeface="Source Sans Pro"/>
              <a:cs typeface="Source Sans Pro"/>
              <a:sym typeface="Source Sans Pro"/>
            </a:endParaRPr>
          </a:p>
          <a:p>
            <a:pPr marL="914400" marR="0" lvl="1" indent="-457200" algn="l" rtl="0">
              <a:spcBef>
                <a:spcPts val="0"/>
              </a:spcBef>
              <a:spcAft>
                <a:spcPts val="0"/>
              </a:spcAft>
              <a:buClr>
                <a:srgbClr val="404040"/>
              </a:buClr>
              <a:buSzPct val="100000"/>
              <a:buFont typeface="Source Sans Pro"/>
              <a:buAutoNum type="alphaLcPeriod"/>
            </a:pPr>
            <a:r>
              <a:rPr lang="en-US" sz="2400" b="0" i="0" u="none" strike="noStrike" cap="none" dirty="0">
                <a:solidFill>
                  <a:srgbClr val="404040"/>
                </a:solidFill>
                <a:latin typeface="Franklin Gothic Book" pitchFamily="34" charset="0"/>
                <a:ea typeface="Source Sans Pro"/>
                <a:cs typeface="Source Sans Pro"/>
                <a:sym typeface="Source Sans Pro"/>
              </a:rPr>
              <a:t>36 x 4 =</a:t>
            </a:r>
          </a:p>
          <a:p>
            <a:pPr marL="914400" marR="0" lvl="1" indent="-457200" algn="l" rtl="0">
              <a:spcBef>
                <a:spcPts val="600"/>
              </a:spcBef>
              <a:spcAft>
                <a:spcPts val="0"/>
              </a:spcAft>
              <a:buClr>
                <a:srgbClr val="404040"/>
              </a:buClr>
              <a:buSzPct val="100000"/>
              <a:buFont typeface="Source Sans Pro"/>
              <a:buAutoNum type="alphaLcPeriod"/>
            </a:pPr>
            <a:r>
              <a:rPr lang="en-US" sz="2400" b="0" i="0" u="none" strike="noStrike" cap="none" dirty="0">
                <a:solidFill>
                  <a:srgbClr val="404040"/>
                </a:solidFill>
                <a:latin typeface="Franklin Gothic Book" pitchFamily="34" charset="0"/>
                <a:ea typeface="Source Sans Pro"/>
                <a:cs typeface="Source Sans Pro"/>
                <a:sym typeface="Source Sans Pro"/>
              </a:rPr>
              <a:t>36 ÷ 4 =</a:t>
            </a:r>
          </a:p>
          <a:p>
            <a:pPr marL="914400" marR="0" lvl="1" indent="-457200" algn="l" rtl="0">
              <a:spcBef>
                <a:spcPts val="600"/>
              </a:spcBef>
              <a:spcAft>
                <a:spcPts val="0"/>
              </a:spcAft>
              <a:buClr>
                <a:srgbClr val="404040"/>
              </a:buClr>
              <a:buSzPct val="100000"/>
              <a:buFont typeface="Source Sans Pro"/>
              <a:buAutoNum type="alphaLcPeriod"/>
            </a:pPr>
            <a:r>
              <a:rPr lang="en-US" sz="2400" b="0" i="0" u="none" strike="noStrike" cap="none" dirty="0">
                <a:solidFill>
                  <a:srgbClr val="404040"/>
                </a:solidFill>
                <a:latin typeface="Franklin Gothic Book" pitchFamily="34" charset="0"/>
                <a:ea typeface="Source Sans Pro"/>
                <a:cs typeface="Source Sans Pro"/>
                <a:sym typeface="Source Sans Pro"/>
              </a:rPr>
              <a:t>36 x  = 36</a:t>
            </a:r>
          </a:p>
          <a:p>
            <a:pPr marL="914400" marR="0" lvl="1" indent="-457200" algn="l" rtl="0">
              <a:spcBef>
                <a:spcPts val="600"/>
              </a:spcBef>
              <a:spcAft>
                <a:spcPts val="0"/>
              </a:spcAft>
              <a:buClr>
                <a:srgbClr val="404040"/>
              </a:buClr>
              <a:buSzPct val="100000"/>
              <a:buFont typeface="Source Sans Pro"/>
              <a:buAutoNum type="alphaLcPeriod"/>
            </a:pPr>
            <a:r>
              <a:rPr lang="en-US" sz="2400" b="0" i="0" u="none" strike="noStrike" cap="none" dirty="0">
                <a:solidFill>
                  <a:srgbClr val="404040"/>
                </a:solidFill>
                <a:latin typeface="Franklin Gothic Book" pitchFamily="34" charset="0"/>
                <a:ea typeface="Source Sans Pro"/>
                <a:cs typeface="Source Sans Pro"/>
                <a:sym typeface="Source Sans Pro"/>
              </a:rPr>
              <a:t>36 ÷  = 36</a:t>
            </a:r>
          </a:p>
        </p:txBody>
      </p:sp>
    </p:spTree>
    <p:extLst>
      <p:ext uri="{BB962C8B-B14F-4D97-AF65-F5344CB8AC3E}">
        <p14:creationId xmlns="" xmlns:p14="http://schemas.microsoft.com/office/powerpoint/2010/main" val="2198800745"/>
      </p:ext>
    </p:extLst>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Shape 885"/>
          <p:cNvSpPr txBox="1">
            <a:spLocks noGrp="1"/>
          </p:cNvSpPr>
          <p:nvPr>
            <p:ph type="title"/>
          </p:nvPr>
        </p:nvSpPr>
        <p:spPr>
          <a:xfrm>
            <a:off x="457200" y="274637"/>
            <a:ext cx="8229600" cy="1143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How could this item be constructed to be made more precise?</a:t>
            </a:r>
          </a:p>
        </p:txBody>
      </p:sp>
      <p:pic>
        <p:nvPicPr>
          <p:cNvPr id="886" name="Shape 886" descr="Red circle.png"/>
          <p:cNvPicPr preferRelativeResize="0"/>
          <p:nvPr/>
        </p:nvPicPr>
        <p:blipFill rotWithShape="1">
          <a:blip r:embed="rId3">
            <a:alphaModFix/>
          </a:blip>
          <a:srcRect/>
          <a:stretch/>
        </p:blipFill>
        <p:spPr>
          <a:xfrm>
            <a:off x="2971543" y="1625604"/>
            <a:ext cx="1628687" cy="588645"/>
          </a:xfrm>
          <a:prstGeom prst="rect">
            <a:avLst/>
          </a:prstGeom>
          <a:noFill/>
          <a:ln>
            <a:noFill/>
          </a:ln>
        </p:spPr>
      </p:pic>
      <p:pic>
        <p:nvPicPr>
          <p:cNvPr id="887" name="Shape 887" descr="Red circle.png"/>
          <p:cNvPicPr preferRelativeResize="0"/>
          <p:nvPr/>
        </p:nvPicPr>
        <p:blipFill rotWithShape="1">
          <a:blip r:embed="rId4">
            <a:alphaModFix/>
          </a:blip>
          <a:srcRect/>
          <a:stretch/>
        </p:blipFill>
        <p:spPr>
          <a:xfrm>
            <a:off x="1558350" y="4134948"/>
            <a:ext cx="818282" cy="1938176"/>
          </a:xfrm>
          <a:prstGeom prst="rect">
            <a:avLst/>
          </a:prstGeom>
          <a:noFill/>
          <a:ln>
            <a:noFill/>
          </a:ln>
        </p:spPr>
      </p:pic>
      <p:pic>
        <p:nvPicPr>
          <p:cNvPr id="888" name="Shape 888" descr="Red circle.png"/>
          <p:cNvPicPr preferRelativeResize="0"/>
          <p:nvPr/>
        </p:nvPicPr>
        <p:blipFill rotWithShape="1">
          <a:blip r:embed="rId5">
            <a:alphaModFix/>
          </a:blip>
          <a:srcRect/>
          <a:stretch/>
        </p:blipFill>
        <p:spPr>
          <a:xfrm>
            <a:off x="3574292" y="4776487"/>
            <a:ext cx="574904" cy="386904"/>
          </a:xfrm>
          <a:prstGeom prst="rect">
            <a:avLst/>
          </a:prstGeom>
          <a:noFill/>
          <a:ln>
            <a:noFill/>
          </a:ln>
        </p:spPr>
      </p:pic>
      <p:pic>
        <p:nvPicPr>
          <p:cNvPr id="889" name="Shape 889" descr="Red circle.png"/>
          <p:cNvPicPr preferRelativeResize="0"/>
          <p:nvPr/>
        </p:nvPicPr>
        <p:blipFill rotWithShape="1">
          <a:blip r:embed="rId5">
            <a:alphaModFix/>
          </a:blip>
          <a:srcRect/>
          <a:stretch/>
        </p:blipFill>
        <p:spPr>
          <a:xfrm>
            <a:off x="3011213" y="5641096"/>
            <a:ext cx="574904" cy="386904"/>
          </a:xfrm>
          <a:prstGeom prst="rect">
            <a:avLst/>
          </a:prstGeom>
          <a:noFill/>
          <a:ln>
            <a:noFill/>
          </a:ln>
        </p:spPr>
      </p:pic>
      <p:pic>
        <p:nvPicPr>
          <p:cNvPr id="890" name="Shape 890" descr="Red circle.png"/>
          <p:cNvPicPr preferRelativeResize="0"/>
          <p:nvPr/>
        </p:nvPicPr>
        <p:blipFill rotWithShape="1">
          <a:blip r:embed="rId5">
            <a:alphaModFix/>
          </a:blip>
          <a:srcRect/>
          <a:stretch/>
        </p:blipFill>
        <p:spPr>
          <a:xfrm>
            <a:off x="3563005" y="4373083"/>
            <a:ext cx="574904" cy="386904"/>
          </a:xfrm>
          <a:prstGeom prst="rect">
            <a:avLst/>
          </a:prstGeom>
          <a:noFill/>
          <a:ln>
            <a:noFill/>
          </a:ln>
        </p:spPr>
      </p:pic>
      <p:pic>
        <p:nvPicPr>
          <p:cNvPr id="891" name="Shape 891" descr="Red circle.png"/>
          <p:cNvPicPr preferRelativeResize="0"/>
          <p:nvPr/>
        </p:nvPicPr>
        <p:blipFill rotWithShape="1">
          <a:blip r:embed="rId5">
            <a:alphaModFix/>
          </a:blip>
          <a:srcRect/>
          <a:stretch/>
        </p:blipFill>
        <p:spPr>
          <a:xfrm>
            <a:off x="2979683" y="5206162"/>
            <a:ext cx="574904" cy="386904"/>
          </a:xfrm>
          <a:prstGeom prst="rect">
            <a:avLst/>
          </a:prstGeom>
          <a:noFill/>
          <a:ln>
            <a:noFill/>
          </a:ln>
        </p:spPr>
      </p:pic>
      <p:pic>
        <p:nvPicPr>
          <p:cNvPr id="892" name="Shape 892" descr="Red circle.png"/>
          <p:cNvPicPr preferRelativeResize="0"/>
          <p:nvPr/>
        </p:nvPicPr>
        <p:blipFill rotWithShape="1">
          <a:blip r:embed="rId3">
            <a:alphaModFix/>
          </a:blip>
          <a:srcRect/>
          <a:stretch/>
        </p:blipFill>
        <p:spPr>
          <a:xfrm>
            <a:off x="6431280" y="2074881"/>
            <a:ext cx="1346495" cy="588645"/>
          </a:xfrm>
          <a:prstGeom prst="rect">
            <a:avLst/>
          </a:prstGeom>
          <a:noFill/>
          <a:ln>
            <a:noFill/>
          </a:ln>
        </p:spPr>
      </p:pic>
      <p:sp>
        <p:nvSpPr>
          <p:cNvPr id="893" name="Shape 893"/>
          <p:cNvSpPr txBox="1"/>
          <p:nvPr/>
        </p:nvSpPr>
        <p:spPr>
          <a:xfrm>
            <a:off x="1387366" y="1740989"/>
            <a:ext cx="6353467" cy="43858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dirty="0">
                <a:solidFill>
                  <a:srgbClr val="404040"/>
                </a:solidFill>
                <a:latin typeface="Franklin Gothic Book" pitchFamily="34" charset="0"/>
                <a:ea typeface="Source Sans Pro"/>
                <a:cs typeface="Source Sans Pro"/>
                <a:sym typeface="Source Sans Pro"/>
              </a:rPr>
              <a:t>Marcus has 34 marbles. He puts an equal number of marbles into four bags. For    1a–1d, choose Yes or No to indicate whether each number sentence could be used to find the number of marbles that Marcus puts in each bag.</a:t>
            </a:r>
          </a:p>
          <a:p>
            <a:pPr marL="0" marR="0" lvl="0" indent="0" algn="l" rtl="0">
              <a:spcBef>
                <a:spcPts val="0"/>
              </a:spcBef>
              <a:spcAft>
                <a:spcPts val="0"/>
              </a:spcAft>
              <a:buNone/>
            </a:pPr>
            <a:endParaRPr sz="2400" dirty="0">
              <a:solidFill>
                <a:srgbClr val="404040"/>
              </a:solidFill>
              <a:latin typeface="Franklin Gothic Book" pitchFamily="34" charset="0"/>
              <a:ea typeface="Source Sans Pro"/>
              <a:cs typeface="Source Sans Pro"/>
              <a:sym typeface="Source Sans Pro"/>
            </a:endParaRPr>
          </a:p>
          <a:p>
            <a:pPr marL="914400" marR="0" lvl="1" indent="-457200" algn="l" rtl="0">
              <a:spcBef>
                <a:spcPts val="0"/>
              </a:spcBef>
              <a:spcAft>
                <a:spcPts val="0"/>
              </a:spcAft>
              <a:buClr>
                <a:srgbClr val="404040"/>
              </a:buClr>
              <a:buSzPct val="100000"/>
              <a:buFont typeface="Source Sans Pro"/>
              <a:buAutoNum type="alphaLcPeriod"/>
            </a:pPr>
            <a:r>
              <a:rPr lang="en-US" sz="2400" b="0" i="0" u="none" strike="noStrike" cap="none" dirty="0">
                <a:solidFill>
                  <a:srgbClr val="404040"/>
                </a:solidFill>
                <a:latin typeface="Franklin Gothic Book" pitchFamily="34" charset="0"/>
                <a:ea typeface="Source Sans Pro"/>
                <a:cs typeface="Source Sans Pro"/>
                <a:sym typeface="Source Sans Pro"/>
              </a:rPr>
              <a:t>36 x 4 =</a:t>
            </a:r>
          </a:p>
          <a:p>
            <a:pPr marL="914400" marR="0" lvl="1" indent="-457200" algn="l" rtl="0">
              <a:spcBef>
                <a:spcPts val="600"/>
              </a:spcBef>
              <a:spcAft>
                <a:spcPts val="0"/>
              </a:spcAft>
              <a:buClr>
                <a:srgbClr val="404040"/>
              </a:buClr>
              <a:buSzPct val="100000"/>
              <a:buFont typeface="Source Sans Pro"/>
              <a:buAutoNum type="alphaLcPeriod"/>
            </a:pPr>
            <a:r>
              <a:rPr lang="en-US" sz="2400" b="0" i="0" u="none" strike="noStrike" cap="none" dirty="0">
                <a:solidFill>
                  <a:srgbClr val="404040"/>
                </a:solidFill>
                <a:latin typeface="Franklin Gothic Book" pitchFamily="34" charset="0"/>
                <a:ea typeface="Source Sans Pro"/>
                <a:cs typeface="Source Sans Pro"/>
                <a:sym typeface="Source Sans Pro"/>
              </a:rPr>
              <a:t>36 ÷ 4 =</a:t>
            </a:r>
          </a:p>
          <a:p>
            <a:pPr marL="914400" marR="0" lvl="1" indent="-457200" algn="l" rtl="0">
              <a:spcBef>
                <a:spcPts val="600"/>
              </a:spcBef>
              <a:spcAft>
                <a:spcPts val="0"/>
              </a:spcAft>
              <a:buClr>
                <a:srgbClr val="404040"/>
              </a:buClr>
              <a:buSzPct val="100000"/>
              <a:buFont typeface="Source Sans Pro"/>
              <a:buAutoNum type="alphaLcPeriod"/>
            </a:pPr>
            <a:r>
              <a:rPr lang="en-US" sz="2400" b="0" i="0" u="none" strike="noStrike" cap="none" dirty="0">
                <a:solidFill>
                  <a:srgbClr val="404040"/>
                </a:solidFill>
                <a:latin typeface="Franklin Gothic Book" pitchFamily="34" charset="0"/>
                <a:ea typeface="Source Sans Pro"/>
                <a:cs typeface="Source Sans Pro"/>
                <a:sym typeface="Source Sans Pro"/>
              </a:rPr>
              <a:t>36               x  = 36</a:t>
            </a:r>
          </a:p>
          <a:p>
            <a:pPr marL="914400" marR="0" lvl="1" indent="-457200" algn="l" rtl="0">
              <a:spcBef>
                <a:spcPts val="600"/>
              </a:spcBef>
              <a:spcAft>
                <a:spcPts val="0"/>
              </a:spcAft>
              <a:buClr>
                <a:srgbClr val="404040"/>
              </a:buClr>
              <a:buSzPct val="100000"/>
              <a:buFont typeface="Source Sans Pro"/>
              <a:buAutoNum type="alphaLcPeriod"/>
            </a:pPr>
            <a:r>
              <a:rPr lang="en-US" sz="2400" b="0" i="0" u="none" strike="noStrike" cap="none" dirty="0">
                <a:solidFill>
                  <a:srgbClr val="404040"/>
                </a:solidFill>
                <a:latin typeface="Franklin Gothic Book" pitchFamily="34" charset="0"/>
                <a:ea typeface="Source Sans Pro"/>
                <a:cs typeface="Source Sans Pro"/>
                <a:sym typeface="Source Sans Pro"/>
              </a:rPr>
              <a:t>36               ÷  = 36</a:t>
            </a:r>
          </a:p>
        </p:txBody>
      </p:sp>
    </p:spTree>
    <p:extLst>
      <p:ext uri="{BB962C8B-B14F-4D97-AF65-F5344CB8AC3E}">
        <p14:creationId xmlns="" xmlns:p14="http://schemas.microsoft.com/office/powerpoint/2010/main" val="2129010238"/>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prstGeom prst="rect">
            <a:avLst/>
          </a:prstGeom>
          <a:solidFill>
            <a:schemeClr val="accent1"/>
          </a:solidFill>
        </p:spPr>
        <p:txBody>
          <a:bodyPr lIns="91425" tIns="91425" rIns="91425" bIns="91425" anchor="ctr" anchorCtr="0">
            <a:noAutofit/>
          </a:bodyPr>
          <a:lstStyle/>
          <a:p>
            <a:pPr lvl="0">
              <a:spcBef>
                <a:spcPts val="0"/>
              </a:spcBef>
              <a:buNone/>
            </a:pPr>
            <a:r>
              <a:rPr lang="en-US" sz="3600" dirty="0"/>
              <a:t>“Learning to Love Assessment”</a:t>
            </a:r>
          </a:p>
        </p:txBody>
      </p:sp>
      <p:pic>
        <p:nvPicPr>
          <p:cNvPr id="190" name="Shape 190"/>
          <p:cNvPicPr preferRelativeResize="0"/>
          <p:nvPr/>
        </p:nvPicPr>
        <p:blipFill>
          <a:blip r:embed="rId3">
            <a:alphaModFix/>
          </a:blip>
          <a:stretch>
            <a:fillRect/>
          </a:stretch>
        </p:blipFill>
        <p:spPr>
          <a:xfrm>
            <a:off x="4527602" y="1601100"/>
            <a:ext cx="3806549" cy="4803024"/>
          </a:xfrm>
          <a:prstGeom prst="rect">
            <a:avLst/>
          </a:prstGeom>
          <a:noFill/>
          <a:ln>
            <a:noFill/>
          </a:ln>
        </p:spPr>
      </p:pic>
      <p:sp>
        <p:nvSpPr>
          <p:cNvPr id="191" name="Shape 191"/>
          <p:cNvSpPr txBox="1"/>
          <p:nvPr/>
        </p:nvSpPr>
        <p:spPr>
          <a:xfrm>
            <a:off x="518700" y="1981200"/>
            <a:ext cx="4008900" cy="4422924"/>
          </a:xfrm>
          <a:prstGeom prst="rect">
            <a:avLst/>
          </a:prstGeom>
          <a:noFill/>
          <a:ln>
            <a:noFill/>
          </a:ln>
        </p:spPr>
        <p:txBody>
          <a:bodyPr lIns="91425" tIns="91425" rIns="91425" bIns="91425" anchor="ctr" anchorCtr="0">
            <a:noAutofit/>
          </a:bodyPr>
          <a:lstStyle/>
          <a:p>
            <a:pPr lvl="0" rtl="0">
              <a:spcBef>
                <a:spcPts val="0"/>
              </a:spcBef>
              <a:buNone/>
            </a:pPr>
            <a:r>
              <a:rPr lang="en-US" sz="2400" dirty="0">
                <a:solidFill>
                  <a:schemeClr val="dk1"/>
                </a:solidFill>
                <a:latin typeface="Franklin Gothic Book" pitchFamily="34" charset="0"/>
                <a:ea typeface="Source Sans Pro"/>
                <a:cs typeface="Source Sans Pro"/>
                <a:sym typeface="Source Sans Pro"/>
              </a:rPr>
              <a:t>Read the first page of the article and your assigned understandings.</a:t>
            </a:r>
          </a:p>
          <a:p>
            <a:pPr marL="457200" lvl="0" indent="-381000" rtl="0">
              <a:spcBef>
                <a:spcPts val="0"/>
              </a:spcBef>
              <a:buClr>
                <a:schemeClr val="dk1"/>
              </a:buClr>
              <a:buSzPct val="100000"/>
              <a:buFont typeface="Source Sans Pro"/>
              <a:buChar char="●"/>
            </a:pPr>
            <a:r>
              <a:rPr lang="en-US" sz="2400" dirty="0" smtClean="0">
                <a:solidFill>
                  <a:schemeClr val="dk1"/>
                </a:solidFill>
                <a:latin typeface="Franklin Gothic Book" pitchFamily="34" charset="0"/>
                <a:ea typeface="Source Sans Pro"/>
                <a:cs typeface="Source Sans Pro"/>
                <a:sym typeface="Source Sans Pro"/>
              </a:rPr>
              <a:t>Complete Boxes 1-4 in </a:t>
            </a:r>
            <a:r>
              <a:rPr lang="en-US" sz="2400" dirty="0">
                <a:solidFill>
                  <a:schemeClr val="dk1"/>
                </a:solidFill>
                <a:latin typeface="Franklin Gothic Book" pitchFamily="34" charset="0"/>
                <a:ea typeface="Source Sans Pro"/>
                <a:cs typeface="Source Sans Pro"/>
                <a:sym typeface="Source Sans Pro"/>
              </a:rPr>
              <a:t>the graphic organizer </a:t>
            </a:r>
          </a:p>
          <a:p>
            <a:pPr marL="457200" lvl="0" indent="-381000" rtl="0">
              <a:spcBef>
                <a:spcPts val="0"/>
              </a:spcBef>
              <a:buClr>
                <a:schemeClr val="dk1"/>
              </a:buClr>
              <a:buSzPct val="100000"/>
              <a:buFont typeface="Source Sans Pro"/>
              <a:buChar char="●"/>
            </a:pPr>
            <a:r>
              <a:rPr lang="en-US" sz="2400" dirty="0">
                <a:solidFill>
                  <a:schemeClr val="dk1"/>
                </a:solidFill>
                <a:latin typeface="Franklin Gothic Book" pitchFamily="34" charset="0"/>
                <a:ea typeface="Source Sans Pro"/>
                <a:cs typeface="Source Sans Pro"/>
                <a:sym typeface="Source Sans Pro"/>
              </a:rPr>
              <a:t>Discuss your responses with your group members</a:t>
            </a:r>
          </a:p>
          <a:p>
            <a:pPr marL="457200" lvl="0" indent="-381000" rtl="0">
              <a:spcBef>
                <a:spcPts val="0"/>
              </a:spcBef>
              <a:buClr>
                <a:schemeClr val="dk1"/>
              </a:buClr>
              <a:buSzPct val="100000"/>
              <a:buFont typeface="Source Sans Pro"/>
              <a:buChar char="●"/>
            </a:pPr>
            <a:r>
              <a:rPr lang="en-US" sz="2400" dirty="0">
                <a:solidFill>
                  <a:schemeClr val="dk1"/>
                </a:solidFill>
                <a:latin typeface="Franklin Gothic Book" pitchFamily="34" charset="0"/>
                <a:ea typeface="Source Sans Pro"/>
                <a:cs typeface="Source Sans Pro"/>
                <a:sym typeface="Source Sans Pro"/>
              </a:rPr>
              <a:t>Determine a spokesperson for your group</a:t>
            </a:r>
          </a:p>
          <a:p>
            <a:pPr marL="457200" lvl="0" indent="-381000" rtl="0">
              <a:spcBef>
                <a:spcPts val="0"/>
              </a:spcBef>
              <a:buClr>
                <a:schemeClr val="dk1"/>
              </a:buClr>
              <a:buSzPct val="100000"/>
              <a:buFont typeface="Source Sans Pro"/>
              <a:buChar char="●"/>
            </a:pPr>
            <a:r>
              <a:rPr lang="en-US" sz="2400" dirty="0">
                <a:solidFill>
                  <a:schemeClr val="dk1"/>
                </a:solidFill>
                <a:latin typeface="Franklin Gothic Book" pitchFamily="34" charset="0"/>
                <a:ea typeface="Source Sans Pro"/>
                <a:cs typeface="Source Sans Pro"/>
                <a:sym typeface="Source Sans Pro"/>
              </a:rPr>
              <a:t>Share </a:t>
            </a:r>
            <a:r>
              <a:rPr lang="en-US" sz="2400" dirty="0" smtClean="0">
                <a:solidFill>
                  <a:schemeClr val="dk1"/>
                </a:solidFill>
                <a:latin typeface="Franklin Gothic Book" pitchFamily="34" charset="0"/>
                <a:ea typeface="Source Sans Pro"/>
                <a:cs typeface="Source Sans Pro"/>
                <a:sym typeface="Source Sans Pro"/>
              </a:rPr>
              <a:t>out</a:t>
            </a:r>
          </a:p>
          <a:p>
            <a:pPr marL="457200" lvl="0" indent="-381000" rtl="0">
              <a:spcBef>
                <a:spcPts val="0"/>
              </a:spcBef>
              <a:buClr>
                <a:schemeClr val="dk1"/>
              </a:buClr>
              <a:buSzPct val="100000"/>
              <a:buFont typeface="Source Sans Pro"/>
              <a:buChar char="●"/>
            </a:pPr>
            <a:r>
              <a:rPr lang="en-US" sz="2400" dirty="0" smtClean="0">
                <a:solidFill>
                  <a:schemeClr val="dk1"/>
                </a:solidFill>
                <a:latin typeface="Franklin Gothic Book" pitchFamily="34" charset="0"/>
                <a:ea typeface="Source Sans Pro"/>
                <a:cs typeface="Source Sans Pro"/>
                <a:sym typeface="Source Sans Pro"/>
              </a:rPr>
              <a:t>Apply</a:t>
            </a:r>
          </a:p>
          <a:p>
            <a:pPr marL="457200" lvl="0" indent="-381000" rtl="0">
              <a:spcBef>
                <a:spcPts val="0"/>
              </a:spcBef>
              <a:buClr>
                <a:schemeClr val="dk1"/>
              </a:buClr>
              <a:buSzPct val="100000"/>
              <a:buFont typeface="Source Sans Pro"/>
              <a:buChar char="●"/>
            </a:pPr>
            <a:endParaRPr lang="en-US" sz="2400" dirty="0">
              <a:solidFill>
                <a:schemeClr val="dk1"/>
              </a:solidFill>
              <a:latin typeface="Franklin Gothic Book" pitchFamily="34" charset="0"/>
              <a:ea typeface="Source Sans Pro"/>
              <a:cs typeface="Source Sans Pro"/>
              <a:sym typeface="Source Sans Pro"/>
            </a:endParaRPr>
          </a:p>
          <a:p>
            <a:pPr marL="457200" lvl="0" indent="-381000" rtl="0">
              <a:spcBef>
                <a:spcPts val="0"/>
              </a:spcBef>
              <a:buClr>
                <a:schemeClr val="dk1"/>
              </a:buClr>
              <a:buSzPct val="100000"/>
              <a:buFont typeface="Source Sans Pro"/>
              <a:buChar char="●"/>
            </a:pPr>
            <a:endParaRPr lang="en-US" sz="2400" dirty="0">
              <a:solidFill>
                <a:schemeClr val="dk1"/>
              </a:solidFill>
              <a:latin typeface="Franklin Gothic Book" pitchFamily="34" charset="0"/>
              <a:ea typeface="Source Sans Pro"/>
              <a:cs typeface="Source Sans Pro"/>
              <a:sym typeface="Source Sans Pro"/>
            </a:endParaRP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Shape 899"/>
          <p:cNvSpPr txBox="1">
            <a:spLocks noGrp="1"/>
          </p:cNvSpPr>
          <p:nvPr>
            <p:ph type="title"/>
          </p:nvPr>
        </p:nvSpPr>
        <p:spPr>
          <a:xfrm>
            <a:off x="457200" y="274637"/>
            <a:ext cx="8229600" cy="1143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rgbClr val="FFFFFF"/>
                </a:solidFill>
                <a:ea typeface="Source Sans Pro"/>
                <a:cs typeface="Source Sans Pro"/>
                <a:sym typeface="Source Sans Pro"/>
              </a:rPr>
              <a:t>Elements of Assessment Design: Bias</a:t>
            </a:r>
          </a:p>
        </p:txBody>
      </p:sp>
      <p:sp>
        <p:nvSpPr>
          <p:cNvPr id="900" name="Shape 900"/>
          <p:cNvSpPr/>
          <p:nvPr/>
        </p:nvSpPr>
        <p:spPr>
          <a:xfrm>
            <a:off x="191813" y="4083267"/>
            <a:ext cx="4063170" cy="203132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dirty="0">
                <a:solidFill>
                  <a:srgbClr val="000000"/>
                </a:solidFill>
                <a:latin typeface="Franklin Gothic Book" pitchFamily="34" charset="0"/>
                <a:ea typeface="Source Sans Pro"/>
                <a:cs typeface="Source Sans Pro"/>
                <a:sym typeface="Source Sans Pro"/>
              </a:rPr>
              <a:t>An unbiased assessment</a:t>
            </a:r>
          </a:p>
          <a:p>
            <a:pPr marL="457200" marR="0" lvl="0" indent="-317500" algn="l" rtl="0">
              <a:spcBef>
                <a:spcPts val="0"/>
              </a:spcBef>
              <a:spcAft>
                <a:spcPts val="0"/>
              </a:spcAft>
              <a:buClr>
                <a:srgbClr val="000000"/>
              </a:buClr>
              <a:buSzPct val="100000"/>
              <a:buFont typeface="Arial"/>
              <a:buChar char="●"/>
            </a:pPr>
            <a:r>
              <a:rPr lang="en-US" sz="1800" dirty="0">
                <a:solidFill>
                  <a:srgbClr val="000000"/>
                </a:solidFill>
                <a:latin typeface="Franklin Gothic Book" pitchFamily="34" charset="0"/>
                <a:ea typeface="Source Sans Pro"/>
                <a:cs typeface="Source Sans Pro"/>
                <a:sym typeface="Source Sans Pro"/>
              </a:rPr>
              <a:t>measure students’ knowledge and skills </a:t>
            </a:r>
          </a:p>
          <a:p>
            <a:pPr marL="457200" marR="0" lvl="0" indent="-317500" algn="l" rtl="0">
              <a:spcBef>
                <a:spcPts val="0"/>
              </a:spcBef>
              <a:spcAft>
                <a:spcPts val="0"/>
              </a:spcAft>
              <a:buClr>
                <a:srgbClr val="000000"/>
              </a:buClr>
              <a:buSzPct val="100000"/>
              <a:buFont typeface="Arial"/>
              <a:buChar char="●"/>
            </a:pPr>
            <a:r>
              <a:rPr lang="en-US" sz="1800" dirty="0">
                <a:solidFill>
                  <a:srgbClr val="000000"/>
                </a:solidFill>
                <a:latin typeface="Franklin Gothic Book" pitchFamily="34" charset="0"/>
                <a:ea typeface="Source Sans Pro"/>
                <a:cs typeface="Source Sans Pro"/>
                <a:sym typeface="Source Sans Pro"/>
              </a:rPr>
              <a:t>do not measure differences</a:t>
            </a:r>
          </a:p>
          <a:p>
            <a:pPr marL="0" marR="0" lvl="0" indent="457200" algn="l" rtl="0">
              <a:spcBef>
                <a:spcPts val="0"/>
              </a:spcBef>
              <a:spcAft>
                <a:spcPts val="0"/>
              </a:spcAft>
              <a:buSzPct val="25000"/>
              <a:buNone/>
            </a:pPr>
            <a:r>
              <a:rPr lang="en-US" sz="1800" dirty="0">
                <a:solidFill>
                  <a:srgbClr val="000000"/>
                </a:solidFill>
                <a:latin typeface="Franklin Gothic Book" pitchFamily="34" charset="0"/>
                <a:ea typeface="Source Sans Pro"/>
                <a:cs typeface="Source Sans Pro"/>
                <a:sym typeface="Source Sans Pro"/>
              </a:rPr>
              <a:t>amongst students because</a:t>
            </a:r>
          </a:p>
          <a:p>
            <a:pPr marL="0" marR="0" lvl="0" indent="457200" algn="l" rtl="0">
              <a:spcBef>
                <a:spcPts val="0"/>
              </a:spcBef>
              <a:spcAft>
                <a:spcPts val="0"/>
              </a:spcAft>
              <a:buSzPct val="25000"/>
              <a:buNone/>
            </a:pPr>
            <a:r>
              <a:rPr lang="en-US" sz="1800" dirty="0">
                <a:solidFill>
                  <a:srgbClr val="000000"/>
                </a:solidFill>
                <a:latin typeface="Franklin Gothic Book" pitchFamily="34" charset="0"/>
                <a:ea typeface="Source Sans Pro"/>
                <a:cs typeface="Source Sans Pro"/>
                <a:sym typeface="Source Sans Pro"/>
              </a:rPr>
              <a:t>of their personal characteristics</a:t>
            </a:r>
          </a:p>
          <a:p>
            <a:pPr marL="0" marR="0" lvl="0" indent="0" algn="l" rtl="0">
              <a:spcBef>
                <a:spcPts val="0"/>
              </a:spcBef>
              <a:spcAft>
                <a:spcPts val="0"/>
              </a:spcAft>
              <a:buNone/>
            </a:pPr>
            <a:endParaRPr sz="1800" dirty="0">
              <a:solidFill>
                <a:srgbClr val="000000"/>
              </a:solidFill>
              <a:latin typeface="Franklin Gothic Book" pitchFamily="34" charset="0"/>
              <a:ea typeface="Source Sans Pro"/>
              <a:cs typeface="Source Sans Pro"/>
              <a:sym typeface="Source Sans Pro"/>
            </a:endParaRPr>
          </a:p>
        </p:txBody>
      </p:sp>
      <p:grpSp>
        <p:nvGrpSpPr>
          <p:cNvPr id="901" name="Shape 901"/>
          <p:cNvGrpSpPr/>
          <p:nvPr/>
        </p:nvGrpSpPr>
        <p:grpSpPr>
          <a:xfrm>
            <a:off x="4419600" y="1905000"/>
            <a:ext cx="4245731" cy="3705380"/>
            <a:chOff x="1529575" y="1166838"/>
            <a:chExt cx="5979692" cy="5218661"/>
          </a:xfrm>
        </p:grpSpPr>
        <p:pic>
          <p:nvPicPr>
            <p:cNvPr id="902" name="Shape 902"/>
            <p:cNvPicPr preferRelativeResize="0"/>
            <p:nvPr/>
          </p:nvPicPr>
          <p:blipFill rotWithShape="1">
            <a:blip r:embed="rId3">
              <a:alphaModFix/>
            </a:blip>
            <a:srcRect l="68607" t="-20883"/>
            <a:stretch/>
          </p:blipFill>
          <p:spPr>
            <a:xfrm rot="-644652" flipH="1">
              <a:off x="3196356" y="4849877"/>
              <a:ext cx="670739" cy="295285"/>
            </a:xfrm>
            <a:prstGeom prst="rect">
              <a:avLst/>
            </a:prstGeom>
            <a:noFill/>
            <a:ln>
              <a:noFill/>
            </a:ln>
          </p:spPr>
        </p:pic>
        <p:grpSp>
          <p:nvGrpSpPr>
            <p:cNvPr id="903" name="Shape 903"/>
            <p:cNvGrpSpPr/>
            <p:nvPr/>
          </p:nvGrpSpPr>
          <p:grpSpPr>
            <a:xfrm>
              <a:off x="1529575" y="1166838"/>
              <a:ext cx="5979692" cy="3832709"/>
              <a:chOff x="2558275" y="1166838"/>
              <a:chExt cx="5979692" cy="3832709"/>
            </a:xfrm>
          </p:grpSpPr>
          <p:pic>
            <p:nvPicPr>
              <p:cNvPr id="904" name="Shape 904" descr="Light blue circle.png"/>
              <p:cNvPicPr preferRelativeResize="0"/>
              <p:nvPr/>
            </p:nvPicPr>
            <p:blipFill rotWithShape="1">
              <a:blip r:embed="rId4">
                <a:alphaModFix/>
              </a:blip>
              <a:srcRect/>
              <a:stretch/>
            </p:blipFill>
            <p:spPr>
              <a:xfrm>
                <a:off x="4581680" y="1166838"/>
                <a:ext cx="1778047" cy="1584926"/>
              </a:xfrm>
              <a:prstGeom prst="rect">
                <a:avLst/>
              </a:prstGeom>
              <a:noFill/>
              <a:ln>
                <a:noFill/>
              </a:ln>
            </p:spPr>
          </p:pic>
          <p:pic>
            <p:nvPicPr>
              <p:cNvPr id="905" name="Shape 905" descr="Light blue circle.png"/>
              <p:cNvPicPr preferRelativeResize="0"/>
              <p:nvPr/>
            </p:nvPicPr>
            <p:blipFill rotWithShape="1">
              <a:blip r:embed="rId4">
                <a:alphaModFix/>
              </a:blip>
              <a:srcRect/>
              <a:stretch/>
            </p:blipFill>
            <p:spPr>
              <a:xfrm>
                <a:off x="6759921" y="2246575"/>
                <a:ext cx="1778047" cy="1584926"/>
              </a:xfrm>
              <a:prstGeom prst="rect">
                <a:avLst/>
              </a:prstGeom>
              <a:noFill/>
              <a:ln>
                <a:noFill/>
              </a:ln>
            </p:spPr>
          </p:pic>
          <p:pic>
            <p:nvPicPr>
              <p:cNvPr id="906" name="Shape 906" descr="Light blue circle.png"/>
              <p:cNvPicPr preferRelativeResize="0"/>
              <p:nvPr/>
            </p:nvPicPr>
            <p:blipFill rotWithShape="1">
              <a:blip r:embed="rId4">
                <a:alphaModFix/>
              </a:blip>
              <a:srcRect/>
              <a:stretch/>
            </p:blipFill>
            <p:spPr>
              <a:xfrm>
                <a:off x="2558275" y="2247778"/>
                <a:ext cx="1778047" cy="1584926"/>
              </a:xfrm>
              <a:prstGeom prst="rect">
                <a:avLst/>
              </a:prstGeom>
              <a:noFill/>
              <a:ln>
                <a:noFill/>
              </a:ln>
            </p:spPr>
          </p:pic>
          <p:pic>
            <p:nvPicPr>
              <p:cNvPr id="907" name="Shape 907" descr="Assessment design navy blue.png"/>
              <p:cNvPicPr preferRelativeResize="0"/>
              <p:nvPr/>
            </p:nvPicPr>
            <p:blipFill rotWithShape="1">
              <a:blip r:embed="rId5">
                <a:alphaModFix/>
              </a:blip>
              <a:srcRect/>
              <a:stretch/>
            </p:blipFill>
            <p:spPr>
              <a:xfrm>
                <a:off x="4326667" y="3188941"/>
                <a:ext cx="2398432" cy="1810606"/>
              </a:xfrm>
              <a:prstGeom prst="rect">
                <a:avLst/>
              </a:prstGeom>
              <a:noFill/>
              <a:ln>
                <a:noFill/>
              </a:ln>
            </p:spPr>
          </p:pic>
          <p:pic>
            <p:nvPicPr>
              <p:cNvPr id="908" name="Shape 908" descr="Alignment light blue.png"/>
              <p:cNvPicPr preferRelativeResize="0"/>
              <p:nvPr/>
            </p:nvPicPr>
            <p:blipFill rotWithShape="1">
              <a:blip r:embed="rId6">
                <a:alphaModFix/>
              </a:blip>
              <a:srcRect/>
              <a:stretch/>
            </p:blipFill>
            <p:spPr>
              <a:xfrm>
                <a:off x="4765175" y="1599020"/>
                <a:ext cx="1514576" cy="771178"/>
              </a:xfrm>
              <a:prstGeom prst="rect">
                <a:avLst/>
              </a:prstGeom>
              <a:noFill/>
              <a:ln>
                <a:noFill/>
              </a:ln>
            </p:spPr>
          </p:pic>
          <p:pic>
            <p:nvPicPr>
              <p:cNvPr id="909" name="Shape 909" descr="Rigor light blue.png"/>
              <p:cNvPicPr preferRelativeResize="0"/>
              <p:nvPr/>
            </p:nvPicPr>
            <p:blipFill rotWithShape="1">
              <a:blip r:embed="rId7">
                <a:alphaModFix/>
              </a:blip>
              <a:srcRect/>
              <a:stretch/>
            </p:blipFill>
            <p:spPr>
              <a:xfrm>
                <a:off x="7172850" y="2675333"/>
                <a:ext cx="922857" cy="771178"/>
              </a:xfrm>
              <a:prstGeom prst="rect">
                <a:avLst/>
              </a:prstGeom>
              <a:noFill/>
              <a:ln>
                <a:noFill/>
              </a:ln>
            </p:spPr>
          </p:pic>
          <p:pic>
            <p:nvPicPr>
              <p:cNvPr id="910" name="Shape 910" descr="Scoring light blue.png"/>
              <p:cNvPicPr preferRelativeResize="0"/>
              <p:nvPr/>
            </p:nvPicPr>
            <p:blipFill rotWithShape="1">
              <a:blip r:embed="rId8">
                <a:alphaModFix/>
              </a:blip>
              <a:srcRect/>
              <a:stretch/>
            </p:blipFill>
            <p:spPr>
              <a:xfrm>
                <a:off x="2882375" y="2635011"/>
                <a:ext cx="1172788" cy="771178"/>
              </a:xfrm>
              <a:prstGeom prst="rect">
                <a:avLst/>
              </a:prstGeom>
              <a:noFill/>
              <a:ln>
                <a:noFill/>
              </a:ln>
            </p:spPr>
          </p:pic>
          <p:pic>
            <p:nvPicPr>
              <p:cNvPr id="911" name="Shape 911"/>
              <p:cNvPicPr preferRelativeResize="0"/>
              <p:nvPr/>
            </p:nvPicPr>
            <p:blipFill rotWithShape="1">
              <a:blip r:embed="rId9">
                <a:alphaModFix/>
              </a:blip>
              <a:srcRect l="68607" t="-20883"/>
              <a:stretch/>
            </p:blipFill>
            <p:spPr>
              <a:xfrm rot="-8511789">
                <a:off x="3926735" y="3196342"/>
                <a:ext cx="670739" cy="295285"/>
              </a:xfrm>
              <a:prstGeom prst="rect">
                <a:avLst/>
              </a:prstGeom>
              <a:noFill/>
              <a:ln>
                <a:noFill/>
              </a:ln>
            </p:spPr>
          </p:pic>
          <p:pic>
            <p:nvPicPr>
              <p:cNvPr id="912" name="Shape 912"/>
              <p:cNvPicPr preferRelativeResize="0"/>
              <p:nvPr/>
            </p:nvPicPr>
            <p:blipFill rotWithShape="1">
              <a:blip r:embed="rId9">
                <a:alphaModFix/>
              </a:blip>
              <a:srcRect l="68607" t="-20883"/>
              <a:stretch/>
            </p:blipFill>
            <p:spPr>
              <a:xfrm rot="8511789" flipH="1">
                <a:off x="6367188" y="3085971"/>
                <a:ext cx="670740" cy="295285"/>
              </a:xfrm>
              <a:prstGeom prst="rect">
                <a:avLst/>
              </a:prstGeom>
              <a:noFill/>
              <a:ln>
                <a:noFill/>
              </a:ln>
            </p:spPr>
          </p:pic>
          <p:pic>
            <p:nvPicPr>
              <p:cNvPr id="913" name="Shape 913"/>
              <p:cNvPicPr preferRelativeResize="0"/>
              <p:nvPr/>
            </p:nvPicPr>
            <p:blipFill rotWithShape="1">
              <a:blip r:embed="rId10">
                <a:alphaModFix/>
              </a:blip>
              <a:srcRect/>
              <a:stretch/>
            </p:blipFill>
            <p:spPr>
              <a:xfrm rot="5400000">
                <a:off x="5164510" y="2659769"/>
                <a:ext cx="670588" cy="285162"/>
              </a:xfrm>
              <a:prstGeom prst="rect">
                <a:avLst/>
              </a:prstGeom>
              <a:noFill/>
              <a:ln>
                <a:noFill/>
              </a:ln>
            </p:spPr>
          </p:pic>
        </p:grpSp>
        <p:pic>
          <p:nvPicPr>
            <p:cNvPr id="914" name="Shape 914" descr="Green filled in.png"/>
            <p:cNvPicPr preferRelativeResize="0"/>
            <p:nvPr/>
          </p:nvPicPr>
          <p:blipFill rotWithShape="1">
            <a:blip r:embed="rId11">
              <a:alphaModFix/>
            </a:blip>
            <a:srcRect/>
            <a:stretch/>
          </p:blipFill>
          <p:spPr>
            <a:xfrm>
              <a:off x="2134965" y="4800842"/>
              <a:ext cx="1789236" cy="1572820"/>
            </a:xfrm>
            <a:prstGeom prst="rect">
              <a:avLst/>
            </a:prstGeom>
            <a:noFill/>
            <a:ln>
              <a:noFill/>
            </a:ln>
          </p:spPr>
        </p:pic>
        <p:pic>
          <p:nvPicPr>
            <p:cNvPr id="915" name="Shape 915" descr="Light blue circle.png"/>
            <p:cNvPicPr preferRelativeResize="0"/>
            <p:nvPr/>
          </p:nvPicPr>
          <p:blipFill rotWithShape="1">
            <a:blip r:embed="rId4">
              <a:alphaModFix/>
            </a:blip>
            <a:srcRect/>
            <a:stretch/>
          </p:blipFill>
          <p:spPr>
            <a:xfrm>
              <a:off x="5116566" y="4800573"/>
              <a:ext cx="1778047" cy="1584926"/>
            </a:xfrm>
            <a:prstGeom prst="rect">
              <a:avLst/>
            </a:prstGeom>
            <a:noFill/>
            <a:ln>
              <a:noFill/>
            </a:ln>
          </p:spPr>
        </p:pic>
        <p:pic>
          <p:nvPicPr>
            <p:cNvPr id="916" name="Shape 916"/>
            <p:cNvPicPr preferRelativeResize="0"/>
            <p:nvPr/>
          </p:nvPicPr>
          <p:blipFill rotWithShape="1">
            <a:blip r:embed="rId9">
              <a:alphaModFix/>
            </a:blip>
            <a:srcRect l="68607" t="-20883"/>
            <a:stretch/>
          </p:blipFill>
          <p:spPr>
            <a:xfrm rot="-7688211" flipH="1">
              <a:off x="5524010" y="4629598"/>
              <a:ext cx="670742" cy="295285"/>
            </a:xfrm>
            <a:prstGeom prst="rect">
              <a:avLst/>
            </a:prstGeom>
            <a:noFill/>
            <a:ln>
              <a:noFill/>
            </a:ln>
          </p:spPr>
        </p:pic>
        <p:pic>
          <p:nvPicPr>
            <p:cNvPr id="917" name="Shape 917" descr="Precision light blue.png"/>
            <p:cNvPicPr preferRelativeResize="0"/>
            <p:nvPr/>
          </p:nvPicPr>
          <p:blipFill rotWithShape="1">
            <a:blip r:embed="rId12">
              <a:alphaModFix/>
            </a:blip>
            <a:srcRect/>
            <a:stretch/>
          </p:blipFill>
          <p:spPr>
            <a:xfrm>
              <a:off x="5383694" y="5295578"/>
              <a:ext cx="1279606" cy="771178"/>
            </a:xfrm>
            <a:prstGeom prst="rect">
              <a:avLst/>
            </a:prstGeom>
            <a:noFill/>
            <a:ln>
              <a:noFill/>
            </a:ln>
          </p:spPr>
        </p:pic>
        <p:pic>
          <p:nvPicPr>
            <p:cNvPr id="918" name="Shape 918" descr="Bias light blue.png"/>
            <p:cNvPicPr preferRelativeResize="0"/>
            <p:nvPr/>
          </p:nvPicPr>
          <p:blipFill rotWithShape="1">
            <a:blip r:embed="rId13">
              <a:alphaModFix/>
            </a:blip>
            <a:srcRect/>
            <a:stretch/>
          </p:blipFill>
          <p:spPr>
            <a:xfrm>
              <a:off x="2600373" y="5297669"/>
              <a:ext cx="805368" cy="771178"/>
            </a:xfrm>
            <a:prstGeom prst="rect">
              <a:avLst/>
            </a:prstGeom>
            <a:noFill/>
            <a:ln>
              <a:noFill/>
            </a:ln>
          </p:spPr>
        </p:pic>
      </p:grpSp>
    </p:spTree>
    <p:extLst>
      <p:ext uri="{BB962C8B-B14F-4D97-AF65-F5344CB8AC3E}">
        <p14:creationId xmlns="" xmlns:p14="http://schemas.microsoft.com/office/powerpoint/2010/main" val="3997205214"/>
      </p:ext>
    </p:extLst>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5" name="Shape 925"/>
          <p:cNvSpPr txBox="1">
            <a:spLocks noGrp="1"/>
          </p:cNvSpPr>
          <p:nvPr>
            <p:ph idx="1"/>
          </p:nvPr>
        </p:nvSpPr>
        <p:spPr>
          <a:xfrm>
            <a:off x="457200" y="1600200"/>
            <a:ext cx="8229600" cy="241604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04040"/>
              </a:buClr>
              <a:buSzPct val="25000"/>
              <a:buFont typeface="Arial"/>
              <a:buNone/>
            </a:pPr>
            <a:r>
              <a:rPr lang="en-US" sz="2000" b="1" i="0" u="none" strike="noStrike" cap="none" dirty="0">
                <a:solidFill>
                  <a:srgbClr val="404040"/>
                </a:solidFill>
                <a:ea typeface="Source Sans Pro"/>
                <a:cs typeface="Source Sans Pro"/>
                <a:sym typeface="Source Sans Pro"/>
              </a:rPr>
              <a:t>Which of the following measures could be the length of a typical hole in a golf course?  </a:t>
            </a:r>
          </a:p>
          <a:p>
            <a:pPr marL="800100" marR="0" lvl="1" indent="-342900" algn="l" rtl="0">
              <a:spcBef>
                <a:spcPts val="400"/>
              </a:spcBef>
              <a:spcAft>
                <a:spcPts val="0"/>
              </a:spcAft>
              <a:buClr>
                <a:srgbClr val="404040"/>
              </a:buClr>
              <a:buSzPct val="100000"/>
              <a:buFont typeface="Source Sans Pro"/>
              <a:buAutoNum type="alphaLcPeriod"/>
            </a:pPr>
            <a:r>
              <a:rPr lang="en-US" sz="2000" b="0" i="0" u="none" strike="noStrike" cap="none" dirty="0">
                <a:solidFill>
                  <a:srgbClr val="404040"/>
                </a:solidFill>
                <a:latin typeface="Franklin Gothic Book" pitchFamily="34" charset="0"/>
                <a:sym typeface="Source Sans Pro"/>
              </a:rPr>
              <a:t>300 inches </a:t>
            </a:r>
          </a:p>
          <a:p>
            <a:pPr marL="800100" marR="0" lvl="1" indent="-342900" algn="l" rtl="0">
              <a:spcBef>
                <a:spcPts val="1000"/>
              </a:spcBef>
              <a:spcAft>
                <a:spcPts val="0"/>
              </a:spcAft>
              <a:buClr>
                <a:srgbClr val="404040"/>
              </a:buClr>
              <a:buSzPct val="100000"/>
              <a:buFont typeface="Source Sans Pro"/>
              <a:buAutoNum type="alphaLcPeriod"/>
            </a:pPr>
            <a:r>
              <a:rPr lang="en-US" sz="2000" b="0" i="0" u="none" strike="noStrike" cap="none" dirty="0">
                <a:solidFill>
                  <a:srgbClr val="404040"/>
                </a:solidFill>
                <a:latin typeface="Franklin Gothic Book" pitchFamily="34" charset="0"/>
                <a:sym typeface="Source Sans Pro"/>
              </a:rPr>
              <a:t>300 feet </a:t>
            </a:r>
          </a:p>
          <a:p>
            <a:pPr marL="800100" marR="0" lvl="1" indent="-342900" algn="l" rtl="0">
              <a:spcBef>
                <a:spcPts val="1000"/>
              </a:spcBef>
              <a:spcAft>
                <a:spcPts val="0"/>
              </a:spcAft>
              <a:buClr>
                <a:srgbClr val="404040"/>
              </a:buClr>
              <a:buSzPct val="100000"/>
              <a:buFont typeface="Source Sans Pro"/>
              <a:buAutoNum type="alphaLcPeriod"/>
            </a:pPr>
            <a:r>
              <a:rPr lang="en-US" sz="2000" b="0" i="0" u="none" strike="noStrike" cap="none" dirty="0">
                <a:solidFill>
                  <a:srgbClr val="404040"/>
                </a:solidFill>
                <a:latin typeface="Franklin Gothic Book" pitchFamily="34" charset="0"/>
                <a:sym typeface="Source Sans Pro"/>
              </a:rPr>
              <a:t>300 yards </a:t>
            </a:r>
          </a:p>
          <a:p>
            <a:pPr marL="800100" marR="0" lvl="1" indent="-342900" algn="l" rtl="0">
              <a:spcBef>
                <a:spcPts val="1000"/>
              </a:spcBef>
              <a:spcAft>
                <a:spcPts val="0"/>
              </a:spcAft>
              <a:buClr>
                <a:srgbClr val="404040"/>
              </a:buClr>
              <a:buSzPct val="100000"/>
              <a:buFont typeface="Source Sans Pro"/>
              <a:buAutoNum type="alphaLcPeriod"/>
            </a:pPr>
            <a:r>
              <a:rPr lang="en-US" sz="2000" b="0" i="0" u="none" strike="noStrike" cap="none" dirty="0">
                <a:solidFill>
                  <a:srgbClr val="404040"/>
                </a:solidFill>
                <a:latin typeface="Franklin Gothic Book" pitchFamily="34" charset="0"/>
                <a:sym typeface="Source Sans Pro"/>
              </a:rPr>
              <a:t>300 miles </a:t>
            </a:r>
          </a:p>
        </p:txBody>
      </p:sp>
      <p:sp>
        <p:nvSpPr>
          <p:cNvPr id="924" name="Shape 924"/>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Is </a:t>
            </a:r>
            <a:r>
              <a:rPr lang="en-US" sz="3600" b="0" i="0" u="none" strike="noStrike" cap="none" dirty="0" smtClean="0">
                <a:solidFill>
                  <a:schemeClr val="lt1"/>
                </a:solidFill>
                <a:ea typeface="Source Sans Pro"/>
                <a:cs typeface="Source Sans Pro"/>
                <a:sym typeface="Source Sans Pro"/>
              </a:rPr>
              <a:t>this </a:t>
            </a:r>
            <a:r>
              <a:rPr lang="en-US" sz="3600" b="0" i="0" u="none" strike="noStrike" cap="none" dirty="0">
                <a:solidFill>
                  <a:schemeClr val="lt1"/>
                </a:solidFill>
                <a:ea typeface="Source Sans Pro"/>
                <a:cs typeface="Source Sans Pro"/>
                <a:sym typeface="Source Sans Pro"/>
              </a:rPr>
              <a:t>an Example of Bias?</a:t>
            </a:r>
          </a:p>
        </p:txBody>
      </p:sp>
    </p:spTree>
    <p:extLst>
      <p:ext uri="{BB962C8B-B14F-4D97-AF65-F5344CB8AC3E}">
        <p14:creationId xmlns="" xmlns:p14="http://schemas.microsoft.com/office/powerpoint/2010/main" val="2881048615"/>
      </p:ext>
    </p:extLst>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2" name="Shape 652"/>
          <p:cNvSpPr txBox="1">
            <a:spLocks noGrp="1"/>
          </p:cNvSpPr>
          <p:nvPr>
            <p:ph idx="1"/>
          </p:nvPr>
        </p:nvSpPr>
        <p:spPr>
          <a:xfrm>
            <a:off x="457200" y="1600202"/>
            <a:ext cx="8229600" cy="241604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404040"/>
              </a:buClr>
              <a:buSzPct val="25000"/>
              <a:buFont typeface="Arial"/>
              <a:buNone/>
            </a:pPr>
            <a:r>
              <a:rPr lang="en-US" sz="2000" b="1" i="0" u="none" strike="noStrike" cap="none" dirty="0">
                <a:solidFill>
                  <a:srgbClr val="404040"/>
                </a:solidFill>
                <a:ea typeface="Source Sans Pro"/>
                <a:cs typeface="Source Sans Pro"/>
                <a:sym typeface="Source Sans Pro"/>
              </a:rPr>
              <a:t>Which of the following measures could be the length of a typical hole in a golf course?  </a:t>
            </a:r>
          </a:p>
          <a:p>
            <a:pPr marL="800100" marR="0" lvl="1" indent="-342900" algn="l" rtl="0">
              <a:spcBef>
                <a:spcPts val="400"/>
              </a:spcBef>
              <a:spcAft>
                <a:spcPts val="0"/>
              </a:spcAft>
              <a:buClr>
                <a:srgbClr val="404040"/>
              </a:buClr>
              <a:buSzPct val="100000"/>
              <a:buFont typeface="Source Sans Pro"/>
              <a:buAutoNum type="alphaLcPeriod"/>
            </a:pPr>
            <a:r>
              <a:rPr lang="en-US" sz="2000" b="0" i="0" u="none" strike="noStrike" cap="none" dirty="0">
                <a:solidFill>
                  <a:srgbClr val="404040"/>
                </a:solidFill>
                <a:latin typeface="Franklin Gothic Book" pitchFamily="34" charset="0"/>
                <a:sym typeface="Source Sans Pro"/>
              </a:rPr>
              <a:t>300 inches </a:t>
            </a:r>
          </a:p>
          <a:p>
            <a:pPr marL="800100" marR="0" lvl="1" indent="-342900" algn="l" rtl="0">
              <a:spcBef>
                <a:spcPts val="1000"/>
              </a:spcBef>
              <a:spcAft>
                <a:spcPts val="0"/>
              </a:spcAft>
              <a:buClr>
                <a:srgbClr val="404040"/>
              </a:buClr>
              <a:buSzPct val="100000"/>
              <a:buFont typeface="Source Sans Pro"/>
              <a:buAutoNum type="alphaLcPeriod"/>
            </a:pPr>
            <a:r>
              <a:rPr lang="en-US" sz="2000" b="0" i="0" u="none" strike="noStrike" cap="none" dirty="0">
                <a:solidFill>
                  <a:srgbClr val="404040"/>
                </a:solidFill>
                <a:latin typeface="Franklin Gothic Book" pitchFamily="34" charset="0"/>
                <a:sym typeface="Source Sans Pro"/>
              </a:rPr>
              <a:t>300 feet </a:t>
            </a:r>
          </a:p>
          <a:p>
            <a:pPr marL="800100" marR="0" lvl="1" indent="-342900" algn="l" rtl="0">
              <a:spcBef>
                <a:spcPts val="1000"/>
              </a:spcBef>
              <a:spcAft>
                <a:spcPts val="0"/>
              </a:spcAft>
              <a:buClr>
                <a:srgbClr val="404040"/>
              </a:buClr>
              <a:buSzPct val="100000"/>
              <a:buFont typeface="Source Sans Pro"/>
              <a:buAutoNum type="alphaLcPeriod"/>
            </a:pPr>
            <a:r>
              <a:rPr lang="en-US" sz="2000" b="0" i="0" u="none" strike="noStrike" cap="none" dirty="0">
                <a:solidFill>
                  <a:srgbClr val="404040"/>
                </a:solidFill>
                <a:latin typeface="Franklin Gothic Book" pitchFamily="34" charset="0"/>
                <a:sym typeface="Source Sans Pro"/>
              </a:rPr>
              <a:t>300 yards </a:t>
            </a:r>
          </a:p>
          <a:p>
            <a:pPr marL="800100" marR="0" lvl="1" indent="-342900" algn="l" rtl="0">
              <a:spcBef>
                <a:spcPts val="1000"/>
              </a:spcBef>
              <a:spcAft>
                <a:spcPts val="0"/>
              </a:spcAft>
              <a:buClr>
                <a:srgbClr val="404040"/>
              </a:buClr>
              <a:buSzPct val="100000"/>
              <a:buFont typeface="Source Sans Pro"/>
              <a:buAutoNum type="alphaLcPeriod"/>
            </a:pPr>
            <a:r>
              <a:rPr lang="en-US" sz="2000" b="0" i="0" u="none" strike="noStrike" cap="none" dirty="0">
                <a:solidFill>
                  <a:srgbClr val="404040"/>
                </a:solidFill>
                <a:latin typeface="Franklin Gothic Book" pitchFamily="34" charset="0"/>
                <a:sym typeface="Source Sans Pro"/>
              </a:rPr>
              <a:t>300 miles </a:t>
            </a:r>
          </a:p>
        </p:txBody>
      </p:sp>
      <p:sp>
        <p:nvSpPr>
          <p:cNvPr id="651" name="Shape 651"/>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Is </a:t>
            </a:r>
            <a:r>
              <a:rPr lang="en-US" sz="3600" b="0" i="0" u="none" strike="noStrike" cap="none" dirty="0" smtClean="0">
                <a:solidFill>
                  <a:schemeClr val="lt1"/>
                </a:solidFill>
                <a:ea typeface="Source Sans Pro"/>
                <a:cs typeface="Source Sans Pro"/>
                <a:sym typeface="Source Sans Pro"/>
              </a:rPr>
              <a:t>this </a:t>
            </a:r>
            <a:r>
              <a:rPr lang="en-US" sz="3600" b="0" i="0" u="none" strike="noStrike" cap="none" dirty="0">
                <a:solidFill>
                  <a:schemeClr val="lt1"/>
                </a:solidFill>
                <a:ea typeface="Source Sans Pro"/>
                <a:cs typeface="Source Sans Pro"/>
                <a:sym typeface="Source Sans Pro"/>
              </a:rPr>
              <a:t>an Example of Bias?</a:t>
            </a:r>
          </a:p>
        </p:txBody>
      </p:sp>
      <p:pic>
        <p:nvPicPr>
          <p:cNvPr id="653" name="Shape 653"/>
          <p:cNvPicPr preferRelativeResize="0"/>
          <p:nvPr/>
        </p:nvPicPr>
        <p:blipFill rotWithShape="1">
          <a:blip r:embed="rId3">
            <a:alphaModFix/>
          </a:blip>
          <a:srcRect/>
          <a:stretch/>
        </p:blipFill>
        <p:spPr>
          <a:xfrm>
            <a:off x="6088550" y="4552073"/>
            <a:ext cx="2548213" cy="1767899"/>
          </a:xfrm>
          <a:prstGeom prst="rect">
            <a:avLst/>
          </a:prstGeom>
          <a:noFill/>
          <a:ln>
            <a:noFill/>
          </a:ln>
        </p:spPr>
      </p:pic>
      <p:pic>
        <p:nvPicPr>
          <p:cNvPr id="654" name="Shape 654"/>
          <p:cNvPicPr preferRelativeResize="0"/>
          <p:nvPr/>
        </p:nvPicPr>
        <p:blipFill rotWithShape="1">
          <a:blip r:embed="rId4">
            <a:alphaModFix/>
          </a:blip>
          <a:srcRect/>
          <a:stretch/>
        </p:blipFill>
        <p:spPr>
          <a:xfrm>
            <a:off x="6081669" y="3007337"/>
            <a:ext cx="2548213" cy="1767899"/>
          </a:xfrm>
          <a:prstGeom prst="rect">
            <a:avLst/>
          </a:prstGeom>
          <a:noFill/>
          <a:ln>
            <a:noFill/>
          </a:ln>
        </p:spPr>
      </p:pic>
      <p:pic>
        <p:nvPicPr>
          <p:cNvPr id="655" name="Shape 655"/>
          <p:cNvPicPr preferRelativeResize="0"/>
          <p:nvPr/>
        </p:nvPicPr>
        <p:blipFill rotWithShape="1">
          <a:blip r:embed="rId5">
            <a:alphaModFix/>
          </a:blip>
          <a:srcRect/>
          <a:stretch/>
        </p:blipFill>
        <p:spPr>
          <a:xfrm>
            <a:off x="4189089" y="3779737"/>
            <a:ext cx="2548213" cy="1767899"/>
          </a:xfrm>
          <a:prstGeom prst="rect">
            <a:avLst/>
          </a:prstGeom>
          <a:noFill/>
          <a:ln>
            <a:noFill/>
          </a:ln>
        </p:spPr>
      </p:pic>
      <p:sp>
        <p:nvSpPr>
          <p:cNvPr id="656" name="Shape 656"/>
          <p:cNvSpPr txBox="1"/>
          <p:nvPr/>
        </p:nvSpPr>
        <p:spPr>
          <a:xfrm>
            <a:off x="6211614" y="3610303"/>
            <a:ext cx="2154757" cy="3693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dirty="0">
                <a:solidFill>
                  <a:schemeClr val="dk1"/>
                </a:solidFill>
                <a:latin typeface="Franklin Gothic Book" pitchFamily="34" charset="0"/>
                <a:ea typeface="Source Sans Pro"/>
                <a:cs typeface="Source Sans Pro"/>
                <a:sym typeface="Source Sans Pro"/>
              </a:rPr>
              <a:t>Familiarity with Golf</a:t>
            </a:r>
          </a:p>
        </p:txBody>
      </p:sp>
      <p:sp>
        <p:nvSpPr>
          <p:cNvPr id="657" name="Shape 657"/>
          <p:cNvSpPr txBox="1"/>
          <p:nvPr/>
        </p:nvSpPr>
        <p:spPr>
          <a:xfrm>
            <a:off x="4424855" y="4440623"/>
            <a:ext cx="2097496" cy="369332"/>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dirty="0">
                <a:solidFill>
                  <a:schemeClr val="dk1"/>
                </a:solidFill>
                <a:latin typeface="Franklin Gothic Book" pitchFamily="34" charset="0"/>
                <a:ea typeface="Source Sans Pro"/>
                <a:cs typeface="Source Sans Pro"/>
                <a:sym typeface="Source Sans Pro"/>
              </a:rPr>
              <a:t>Measurement Units</a:t>
            </a:r>
          </a:p>
        </p:txBody>
      </p:sp>
      <p:sp>
        <p:nvSpPr>
          <p:cNvPr id="658" name="Shape 658"/>
          <p:cNvSpPr txBox="1"/>
          <p:nvPr/>
        </p:nvSpPr>
        <p:spPr>
          <a:xfrm>
            <a:off x="6064467" y="5291959"/>
            <a:ext cx="2467342"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dirty="0">
                <a:solidFill>
                  <a:schemeClr val="dk1"/>
                </a:solidFill>
                <a:latin typeface="Franklin Gothic Book" pitchFamily="34" charset="0"/>
                <a:ea typeface="Source Sans Pro"/>
                <a:cs typeface="Source Sans Pro"/>
                <a:sym typeface="Source Sans Pro"/>
              </a:rPr>
              <a:t>Socioeconomic Status</a:t>
            </a:r>
          </a:p>
        </p:txBody>
      </p:sp>
      <p:sp>
        <p:nvSpPr>
          <p:cNvPr id="659" name="Shape 659"/>
          <p:cNvSpPr txBox="1"/>
          <p:nvPr/>
        </p:nvSpPr>
        <p:spPr>
          <a:xfrm>
            <a:off x="1494425" y="4462826"/>
            <a:ext cx="2694600" cy="1617300"/>
          </a:xfrm>
          <a:prstGeom prst="rect">
            <a:avLst/>
          </a:prstGeom>
          <a:noFill/>
          <a:ln>
            <a:noFill/>
          </a:ln>
        </p:spPr>
        <p:txBody>
          <a:bodyPr lIns="91425" tIns="91425" rIns="91425" bIns="91425" anchor="t" anchorCtr="0">
            <a:noAutofit/>
          </a:bodyPr>
          <a:lstStyle/>
          <a:p>
            <a:pPr lvl="0">
              <a:spcBef>
                <a:spcPts val="0"/>
              </a:spcBef>
              <a:buNone/>
            </a:pPr>
            <a:r>
              <a:rPr lang="en-US" sz="2400" b="1"/>
              <a:t>What is the source of bias?</a:t>
            </a:r>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ea typeface="Source Sans Pro"/>
                <a:cs typeface="Source Sans Pro"/>
                <a:sym typeface="Source Sans Pro"/>
              </a:rPr>
              <a:t>Remember, bias does not mean that assessment items cannot include </a:t>
            </a:r>
            <a:r>
              <a:rPr lang="en-US" sz="3200" b="0" i="1" u="none" strike="noStrike" cap="none" dirty="0">
                <a:solidFill>
                  <a:schemeClr val="dk1"/>
                </a:solidFill>
                <a:ea typeface="Source Sans Pro"/>
                <a:cs typeface="Source Sans Pro"/>
                <a:sym typeface="Source Sans Pro"/>
              </a:rPr>
              <a:t>any </a:t>
            </a:r>
            <a:r>
              <a:rPr lang="en-US" sz="3200" b="0" i="0" u="none" strike="noStrike" cap="none" dirty="0">
                <a:solidFill>
                  <a:schemeClr val="dk1"/>
                </a:solidFill>
                <a:ea typeface="Source Sans Pro"/>
                <a:cs typeface="Source Sans Pro"/>
                <a:sym typeface="Source Sans Pro"/>
              </a:rPr>
              <a:t>references to topics that may interest some groups of students and not others. That would make designing assessments nearly impossible. </a:t>
            </a:r>
          </a:p>
          <a:p>
            <a:pPr marL="342900" marR="0" lvl="0" indent="-342900" algn="l" rtl="0">
              <a:spcBef>
                <a:spcPts val="0"/>
              </a:spcBef>
              <a:spcAft>
                <a:spcPts val="0"/>
              </a:spcAft>
              <a:buClr>
                <a:schemeClr val="dk1"/>
              </a:buClr>
              <a:buSzPct val="100000"/>
              <a:buFont typeface="Arial"/>
              <a:buChar char="•"/>
            </a:pPr>
            <a:r>
              <a:rPr lang="en-US" b="0" dirty="0"/>
              <a:t>It’s difficult to detect your own bias.</a:t>
            </a:r>
          </a:p>
          <a:p>
            <a:pPr marL="0" marR="0" lvl="0" indent="0" algn="l" rtl="0">
              <a:spcBef>
                <a:spcPts val="0"/>
              </a:spcBef>
              <a:spcAft>
                <a:spcPts val="0"/>
              </a:spcAft>
              <a:buNone/>
            </a:pPr>
            <a:endParaRPr b="0" dirty="0"/>
          </a:p>
          <a:p>
            <a:pPr marL="0" marR="0" lvl="0" indent="0" algn="l" rtl="0">
              <a:spcBef>
                <a:spcPts val="0"/>
              </a:spcBef>
              <a:spcAft>
                <a:spcPts val="0"/>
              </a:spcAft>
              <a:buNone/>
            </a:pPr>
            <a:endParaRPr b="0" dirty="0"/>
          </a:p>
        </p:txBody>
      </p:sp>
      <p:sp>
        <p:nvSpPr>
          <p:cNvPr id="665" name="Shape 665"/>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Detecting Bias</a:t>
            </a:r>
          </a:p>
        </p:txBody>
      </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r>
              <a:rPr lang="en-US" b="0"/>
              <a:t>Go back to the questions you created in the previous activity.   Trade.</a:t>
            </a:r>
          </a:p>
          <a:p>
            <a:pPr marL="0" marR="0" lvl="0" indent="0" algn="l" rtl="0">
              <a:spcBef>
                <a:spcPts val="0"/>
              </a:spcBef>
              <a:spcAft>
                <a:spcPts val="0"/>
              </a:spcAft>
              <a:buNone/>
            </a:pPr>
            <a:endParaRPr b="0"/>
          </a:p>
          <a:p>
            <a:pPr marL="0" marR="0" lvl="0" indent="0" algn="ctr" rtl="0">
              <a:spcBef>
                <a:spcPts val="0"/>
              </a:spcBef>
              <a:spcAft>
                <a:spcPts val="0"/>
              </a:spcAft>
              <a:buNone/>
            </a:pPr>
            <a:r>
              <a:rPr lang="en-US" b="0"/>
              <a:t>Evaluate each question for </a:t>
            </a:r>
            <a:r>
              <a:rPr lang="en-US"/>
              <a:t>precision</a:t>
            </a:r>
            <a:r>
              <a:rPr lang="en-US" b="0"/>
              <a:t> and </a:t>
            </a:r>
            <a:r>
              <a:rPr lang="en-US"/>
              <a:t>bias</a:t>
            </a:r>
            <a:r>
              <a:rPr lang="en-US" b="0"/>
              <a:t>.  </a:t>
            </a:r>
          </a:p>
          <a:p>
            <a:pPr marL="0" marR="0" lvl="0" indent="0" algn="ctr" rtl="0">
              <a:spcBef>
                <a:spcPts val="0"/>
              </a:spcBef>
              <a:spcAft>
                <a:spcPts val="0"/>
              </a:spcAft>
              <a:buNone/>
            </a:pPr>
            <a:endParaRPr b="0"/>
          </a:p>
          <a:p>
            <a:pPr marL="0" marR="0" lvl="0" indent="0" algn="ctr" rtl="0">
              <a:spcBef>
                <a:spcPts val="0"/>
              </a:spcBef>
              <a:spcAft>
                <a:spcPts val="0"/>
              </a:spcAft>
              <a:buNone/>
            </a:pPr>
            <a:r>
              <a:rPr lang="en-US" b="0"/>
              <a:t>Were any of the questions biased in any way?</a:t>
            </a:r>
          </a:p>
          <a:p>
            <a:pPr marL="0" marR="0" lvl="0" indent="0" algn="ctr" rtl="0">
              <a:spcBef>
                <a:spcPts val="0"/>
              </a:spcBef>
              <a:spcAft>
                <a:spcPts val="0"/>
              </a:spcAft>
              <a:buNone/>
            </a:pPr>
            <a:endParaRPr b="0"/>
          </a:p>
          <a:p>
            <a:pPr marL="0" marR="0" lvl="0" indent="0" algn="ctr" rtl="0">
              <a:spcBef>
                <a:spcPts val="0"/>
              </a:spcBef>
              <a:spcAft>
                <a:spcPts val="0"/>
              </a:spcAft>
              <a:buNone/>
            </a:pPr>
            <a:r>
              <a:rPr lang="en-US" b="0"/>
              <a:t> How could they be improved? </a:t>
            </a:r>
          </a:p>
        </p:txBody>
      </p:sp>
      <p:sp>
        <p:nvSpPr>
          <p:cNvPr id="671" name="Shape 671"/>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Precision and Bias A</a:t>
            </a:r>
            <a:r>
              <a:rPr lang="en-US" sz="3600" dirty="0"/>
              <a:t>ctivity </a:t>
            </a:r>
          </a:p>
        </p:txBody>
      </p:sp>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Shape 959"/>
          <p:cNvSpPr txBox="1">
            <a:spLocks noGrp="1"/>
          </p:cNvSpPr>
          <p:nvPr>
            <p:ph type="title"/>
          </p:nvPr>
        </p:nvSpPr>
        <p:spPr>
          <a:xfrm>
            <a:off x="457200" y="274637"/>
            <a:ext cx="8229600" cy="1143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Elements of Assessment Design: Scoring</a:t>
            </a:r>
          </a:p>
        </p:txBody>
      </p:sp>
      <p:pic>
        <p:nvPicPr>
          <p:cNvPr id="960" name="Shape 960"/>
          <p:cNvPicPr preferRelativeResize="0"/>
          <p:nvPr/>
        </p:nvPicPr>
        <p:blipFill rotWithShape="1">
          <a:blip r:embed="rId3">
            <a:alphaModFix/>
          </a:blip>
          <a:srcRect/>
          <a:stretch/>
        </p:blipFill>
        <p:spPr>
          <a:xfrm>
            <a:off x="2819400" y="1524000"/>
            <a:ext cx="5294312" cy="4638674"/>
          </a:xfrm>
          <a:prstGeom prst="rect">
            <a:avLst/>
          </a:prstGeom>
          <a:noFill/>
          <a:ln>
            <a:noFill/>
          </a:ln>
        </p:spPr>
      </p:pic>
      <p:sp>
        <p:nvSpPr>
          <p:cNvPr id="961" name="Shape 961"/>
          <p:cNvSpPr/>
          <p:nvPr/>
        </p:nvSpPr>
        <p:spPr>
          <a:xfrm>
            <a:off x="304800" y="1752600"/>
            <a:ext cx="2514599" cy="2032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dirty="0">
                <a:solidFill>
                  <a:srgbClr val="000000"/>
                </a:solidFill>
                <a:latin typeface="Franklin Gothic Book" pitchFamily="34" charset="0"/>
                <a:ea typeface="Source Sans Pro"/>
                <a:cs typeface="Source Sans Pro"/>
                <a:sym typeface="Source Sans Pro"/>
              </a:rPr>
              <a:t>An assessment that has an appropriate scoring strategy measures students’ knowledge and skills, not how the assessment is scored or who scores it.</a:t>
            </a:r>
          </a:p>
        </p:txBody>
      </p:sp>
    </p:spTree>
    <p:extLst>
      <p:ext uri="{BB962C8B-B14F-4D97-AF65-F5344CB8AC3E}">
        <p14:creationId xmlns="" xmlns:p14="http://schemas.microsoft.com/office/powerpoint/2010/main" val="2824359192"/>
      </p:ext>
    </p:extLst>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Shape 683"/>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dirty="0"/>
              <a:t>Effective </a:t>
            </a:r>
            <a:r>
              <a:rPr lang="en-US" sz="3600" b="0" i="0" u="none" strike="noStrike" cap="none" dirty="0">
                <a:solidFill>
                  <a:schemeClr val="lt1"/>
                </a:solidFill>
                <a:ea typeface="Source Sans Pro"/>
                <a:cs typeface="Source Sans Pro"/>
                <a:sym typeface="Source Sans Pro"/>
              </a:rPr>
              <a:t>Scoring Methods Include…</a:t>
            </a:r>
          </a:p>
        </p:txBody>
      </p:sp>
      <p:sp>
        <p:nvSpPr>
          <p:cNvPr id="684" name="Shape 684"/>
          <p:cNvSpPr/>
          <p:nvPr/>
        </p:nvSpPr>
        <p:spPr>
          <a:xfrm>
            <a:off x="6282357" y="3829565"/>
            <a:ext cx="2372878" cy="1665601"/>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85" name="Shape 685"/>
          <p:cNvPicPr preferRelativeResize="0"/>
          <p:nvPr/>
        </p:nvPicPr>
        <p:blipFill rotWithShape="1">
          <a:blip r:embed="rId3">
            <a:alphaModFix/>
          </a:blip>
          <a:srcRect/>
          <a:stretch/>
        </p:blipFill>
        <p:spPr>
          <a:xfrm>
            <a:off x="5791049" y="4325672"/>
            <a:ext cx="2276700" cy="1366800"/>
          </a:xfrm>
          <a:prstGeom prst="rect">
            <a:avLst/>
          </a:prstGeom>
          <a:noFill/>
          <a:ln>
            <a:noFill/>
          </a:ln>
        </p:spPr>
      </p:pic>
      <p:pic>
        <p:nvPicPr>
          <p:cNvPr id="686" name="Shape 686"/>
          <p:cNvPicPr preferRelativeResize="0"/>
          <p:nvPr/>
        </p:nvPicPr>
        <p:blipFill rotWithShape="1">
          <a:blip r:embed="rId4">
            <a:alphaModFix/>
          </a:blip>
          <a:srcRect/>
          <a:stretch/>
        </p:blipFill>
        <p:spPr>
          <a:xfrm>
            <a:off x="1642675" y="4060163"/>
            <a:ext cx="1908300" cy="1897800"/>
          </a:xfrm>
          <a:prstGeom prst="rect">
            <a:avLst/>
          </a:prstGeom>
          <a:noFill/>
          <a:ln>
            <a:noFill/>
          </a:ln>
        </p:spPr>
      </p:pic>
      <p:pic>
        <p:nvPicPr>
          <p:cNvPr id="687" name="Shape 687"/>
          <p:cNvPicPr preferRelativeResize="0"/>
          <p:nvPr/>
        </p:nvPicPr>
        <p:blipFill rotWithShape="1">
          <a:blip r:embed="rId5">
            <a:alphaModFix/>
          </a:blip>
          <a:srcRect/>
          <a:stretch/>
        </p:blipFill>
        <p:spPr>
          <a:xfrm>
            <a:off x="3727405" y="1698978"/>
            <a:ext cx="1908300" cy="2014500"/>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Scoring Options</a:t>
            </a:r>
          </a:p>
        </p:txBody>
      </p:sp>
      <p:grpSp>
        <p:nvGrpSpPr>
          <p:cNvPr id="694" name="Shape 694"/>
          <p:cNvGrpSpPr/>
          <p:nvPr/>
        </p:nvGrpSpPr>
        <p:grpSpPr>
          <a:xfrm>
            <a:off x="4057011" y="4323683"/>
            <a:ext cx="2249199" cy="2061351"/>
            <a:chOff x="5696620" y="3802883"/>
            <a:chExt cx="2351805" cy="2534317"/>
          </a:xfrm>
        </p:grpSpPr>
        <p:pic>
          <p:nvPicPr>
            <p:cNvPr id="695" name="Shape 695"/>
            <p:cNvPicPr preferRelativeResize="0"/>
            <p:nvPr/>
          </p:nvPicPr>
          <p:blipFill rotWithShape="1">
            <a:blip r:embed="rId3">
              <a:alphaModFix/>
            </a:blip>
            <a:srcRect/>
            <a:stretch/>
          </p:blipFill>
          <p:spPr>
            <a:xfrm rot="5400000">
              <a:off x="5748432" y="3751072"/>
              <a:ext cx="548596" cy="652218"/>
            </a:xfrm>
            <a:prstGeom prst="rect">
              <a:avLst/>
            </a:prstGeom>
            <a:noFill/>
            <a:ln>
              <a:noFill/>
            </a:ln>
          </p:spPr>
        </p:pic>
        <p:grpSp>
          <p:nvGrpSpPr>
            <p:cNvPr id="696" name="Shape 696"/>
            <p:cNvGrpSpPr/>
            <p:nvPr/>
          </p:nvGrpSpPr>
          <p:grpSpPr>
            <a:xfrm>
              <a:off x="5696620" y="4737001"/>
              <a:ext cx="2351805" cy="1600199"/>
              <a:chOff x="6273921" y="4737001"/>
              <a:chExt cx="2351805" cy="1600199"/>
            </a:xfrm>
          </p:grpSpPr>
          <p:pic>
            <p:nvPicPr>
              <p:cNvPr id="697" name="Shape 697"/>
              <p:cNvPicPr preferRelativeResize="0"/>
              <p:nvPr/>
            </p:nvPicPr>
            <p:blipFill rotWithShape="1">
              <a:blip r:embed="rId4">
                <a:alphaModFix/>
              </a:blip>
              <a:srcRect/>
              <a:stretch/>
            </p:blipFill>
            <p:spPr>
              <a:xfrm>
                <a:off x="6342287" y="4786517"/>
                <a:ext cx="2194559" cy="1463039"/>
              </a:xfrm>
              <a:prstGeom prst="roundRect">
                <a:avLst>
                  <a:gd name="adj" fmla="val 10354"/>
                </a:avLst>
              </a:prstGeom>
              <a:noFill/>
              <a:ln>
                <a:noFill/>
              </a:ln>
            </p:spPr>
          </p:pic>
          <p:pic>
            <p:nvPicPr>
              <p:cNvPr id="698" name="Shape 698"/>
              <p:cNvPicPr preferRelativeResize="0"/>
              <p:nvPr/>
            </p:nvPicPr>
            <p:blipFill rotWithShape="1">
              <a:blip r:embed="rId5">
                <a:alphaModFix/>
              </a:blip>
              <a:srcRect/>
              <a:stretch/>
            </p:blipFill>
            <p:spPr>
              <a:xfrm>
                <a:off x="6273921" y="4737001"/>
                <a:ext cx="2351805" cy="1600199"/>
              </a:xfrm>
              <a:prstGeom prst="rect">
                <a:avLst/>
              </a:prstGeom>
              <a:noFill/>
              <a:ln>
                <a:noFill/>
              </a:ln>
            </p:spPr>
          </p:pic>
        </p:grpSp>
      </p:grpSp>
      <p:grpSp>
        <p:nvGrpSpPr>
          <p:cNvPr id="699" name="Shape 699"/>
          <p:cNvGrpSpPr/>
          <p:nvPr/>
        </p:nvGrpSpPr>
        <p:grpSpPr>
          <a:xfrm>
            <a:off x="4057011" y="1752785"/>
            <a:ext cx="2249199" cy="1301563"/>
            <a:chOff x="6273921" y="1231987"/>
            <a:chExt cx="2351805" cy="1600199"/>
          </a:xfrm>
        </p:grpSpPr>
        <p:pic>
          <p:nvPicPr>
            <p:cNvPr id="700" name="Shape 700"/>
            <p:cNvPicPr preferRelativeResize="0"/>
            <p:nvPr/>
          </p:nvPicPr>
          <p:blipFill rotWithShape="1">
            <a:blip r:embed="rId6">
              <a:alphaModFix/>
            </a:blip>
            <a:srcRect t="5907"/>
            <a:stretch/>
          </p:blipFill>
          <p:spPr>
            <a:xfrm>
              <a:off x="6347973" y="1283854"/>
              <a:ext cx="2203703" cy="1462470"/>
            </a:xfrm>
            <a:prstGeom prst="roundRect">
              <a:avLst>
                <a:gd name="adj" fmla="val 10354"/>
              </a:avLst>
            </a:prstGeom>
            <a:noFill/>
            <a:ln>
              <a:noFill/>
            </a:ln>
          </p:spPr>
        </p:pic>
        <p:pic>
          <p:nvPicPr>
            <p:cNvPr id="701" name="Shape 701"/>
            <p:cNvPicPr preferRelativeResize="0"/>
            <p:nvPr/>
          </p:nvPicPr>
          <p:blipFill rotWithShape="1">
            <a:blip r:embed="rId5">
              <a:alphaModFix/>
            </a:blip>
            <a:srcRect/>
            <a:stretch/>
          </p:blipFill>
          <p:spPr>
            <a:xfrm>
              <a:off x="6273921" y="1231987"/>
              <a:ext cx="2351805" cy="1600199"/>
            </a:xfrm>
            <a:prstGeom prst="rect">
              <a:avLst/>
            </a:prstGeom>
            <a:noFill/>
            <a:ln>
              <a:noFill/>
            </a:ln>
          </p:spPr>
        </p:pic>
      </p:grpSp>
      <p:grpSp>
        <p:nvGrpSpPr>
          <p:cNvPr id="702" name="Shape 702"/>
          <p:cNvGrpSpPr/>
          <p:nvPr/>
        </p:nvGrpSpPr>
        <p:grpSpPr>
          <a:xfrm>
            <a:off x="1318628" y="2567210"/>
            <a:ext cx="2249165" cy="2069700"/>
            <a:chOff x="2958154" y="2046360"/>
            <a:chExt cx="2351700" cy="2544505"/>
          </a:xfrm>
        </p:grpSpPr>
        <p:pic>
          <p:nvPicPr>
            <p:cNvPr id="703" name="Shape 703"/>
            <p:cNvPicPr preferRelativeResize="0"/>
            <p:nvPr/>
          </p:nvPicPr>
          <p:blipFill rotWithShape="1">
            <a:blip r:embed="rId3">
              <a:alphaModFix/>
            </a:blip>
            <a:srcRect/>
            <a:stretch/>
          </p:blipFill>
          <p:spPr>
            <a:xfrm rot="-5400000" flipH="1">
              <a:off x="4644478" y="1994610"/>
              <a:ext cx="548700" cy="652200"/>
            </a:xfrm>
            <a:prstGeom prst="rect">
              <a:avLst/>
            </a:prstGeom>
            <a:noFill/>
            <a:ln>
              <a:noFill/>
            </a:ln>
          </p:spPr>
        </p:pic>
        <p:grpSp>
          <p:nvGrpSpPr>
            <p:cNvPr id="704" name="Shape 704"/>
            <p:cNvGrpSpPr/>
            <p:nvPr/>
          </p:nvGrpSpPr>
          <p:grpSpPr>
            <a:xfrm>
              <a:off x="2958154" y="2990666"/>
              <a:ext cx="2351700" cy="1600199"/>
              <a:chOff x="3535455" y="2990666"/>
              <a:chExt cx="2351700" cy="1600199"/>
            </a:xfrm>
          </p:grpSpPr>
          <p:pic>
            <p:nvPicPr>
              <p:cNvPr id="705" name="Shape 705"/>
              <p:cNvPicPr preferRelativeResize="0"/>
              <p:nvPr/>
            </p:nvPicPr>
            <p:blipFill rotWithShape="1">
              <a:blip r:embed="rId7">
                <a:alphaModFix/>
              </a:blip>
              <a:srcRect r="-421"/>
              <a:stretch/>
            </p:blipFill>
            <p:spPr>
              <a:xfrm>
                <a:off x="3614757" y="3047391"/>
                <a:ext cx="2207400" cy="1465499"/>
              </a:xfrm>
              <a:prstGeom prst="roundRect">
                <a:avLst>
                  <a:gd name="adj" fmla="val 9979"/>
                </a:avLst>
              </a:prstGeom>
              <a:noFill/>
              <a:ln>
                <a:noFill/>
              </a:ln>
            </p:spPr>
          </p:pic>
          <p:pic>
            <p:nvPicPr>
              <p:cNvPr id="706" name="Shape 706"/>
              <p:cNvPicPr preferRelativeResize="0"/>
              <p:nvPr/>
            </p:nvPicPr>
            <p:blipFill rotWithShape="1">
              <a:blip r:embed="rId5">
                <a:alphaModFix/>
              </a:blip>
              <a:srcRect/>
              <a:stretch/>
            </p:blipFill>
            <p:spPr>
              <a:xfrm>
                <a:off x="3535455" y="2990666"/>
                <a:ext cx="2351700" cy="1600199"/>
              </a:xfrm>
              <a:prstGeom prst="rect">
                <a:avLst/>
              </a:prstGeom>
              <a:noFill/>
              <a:ln>
                <a:noFill/>
              </a:ln>
            </p:spPr>
          </p:pic>
        </p:gr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2"/>
                                        </p:tgtEl>
                                        <p:attrNameLst>
                                          <p:attrName>style.visibility</p:attrName>
                                        </p:attrNameLst>
                                      </p:cBhvr>
                                      <p:to>
                                        <p:strVal val="visible"/>
                                      </p:to>
                                    </p:set>
                                    <p:animEffect transition="in" filter="fade">
                                      <p:cBhvr>
                                        <p:cTn id="7" dur="500"/>
                                        <p:tgtEl>
                                          <p:spTgt spid="7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4"/>
                                        </p:tgtEl>
                                        <p:attrNameLst>
                                          <p:attrName>style.visibility</p:attrName>
                                        </p:attrNameLst>
                                      </p:cBhvr>
                                      <p:to>
                                        <p:strVal val="visible"/>
                                      </p:to>
                                    </p:set>
                                    <p:animEffect transition="in" filter="fade">
                                      <p:cBhvr>
                                        <p:cTn id="12" dur="5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idx="1"/>
          </p:nvPr>
        </p:nvSpPr>
        <p:spPr>
          <a:prstGeom prst="rect">
            <a:avLst/>
          </a:prstGeom>
        </p:spPr>
        <p:txBody>
          <a:bodyPr lIns="91425" tIns="91425" rIns="91425" bIns="91425" anchor="t" anchorCtr="0">
            <a:noAutofit/>
          </a:bodyPr>
          <a:lstStyle/>
          <a:p>
            <a:pPr marL="0" lvl="0" indent="-69850" algn="ctr">
              <a:spcBef>
                <a:spcPts val="0"/>
              </a:spcBef>
              <a:buClr>
                <a:schemeClr val="dk1"/>
              </a:buClr>
              <a:buSzPct val="34375"/>
              <a:buFont typeface="Arial"/>
              <a:buNone/>
            </a:pPr>
            <a:r>
              <a:rPr lang="en-US" b="0"/>
              <a:t>Go back to the </a:t>
            </a:r>
            <a:r>
              <a:rPr lang="en-US"/>
              <a:t>list of assessment strategies</a:t>
            </a:r>
            <a:r>
              <a:rPr lang="en-US" b="0"/>
              <a:t>  you created earlier.   </a:t>
            </a:r>
          </a:p>
          <a:p>
            <a:pPr marL="0" lvl="0" indent="-69850">
              <a:spcBef>
                <a:spcPts val="0"/>
              </a:spcBef>
              <a:buClr>
                <a:schemeClr val="dk1"/>
              </a:buClr>
              <a:buSzPct val="34375"/>
              <a:buFont typeface="Arial"/>
              <a:buNone/>
            </a:pPr>
            <a:endParaRPr b="0"/>
          </a:p>
          <a:p>
            <a:pPr marL="0" lvl="0" indent="-69850" algn="ctr">
              <a:spcBef>
                <a:spcPts val="0"/>
              </a:spcBef>
              <a:buClr>
                <a:schemeClr val="dk1"/>
              </a:buClr>
              <a:buSzPct val="34375"/>
              <a:buFont typeface="Arial"/>
              <a:buNone/>
            </a:pPr>
            <a:r>
              <a:rPr lang="en-US" b="0"/>
              <a:t>Choose one and </a:t>
            </a:r>
            <a:r>
              <a:rPr lang="en-US"/>
              <a:t>decide the best possible scoring option</a:t>
            </a:r>
            <a:r>
              <a:rPr lang="en-US" b="0"/>
              <a:t>.  Be prepared to </a:t>
            </a:r>
            <a:r>
              <a:rPr lang="en-US"/>
              <a:t>explain why</a:t>
            </a:r>
            <a:r>
              <a:rPr lang="en-US" b="0"/>
              <a:t> you chose this scoring option. </a:t>
            </a:r>
          </a:p>
          <a:p>
            <a:pPr marL="0" lvl="0" indent="-69850" algn="ctr">
              <a:spcBef>
                <a:spcPts val="0"/>
              </a:spcBef>
              <a:buClr>
                <a:schemeClr val="dk1"/>
              </a:buClr>
              <a:buSzPct val="34375"/>
              <a:buFont typeface="Arial"/>
              <a:buNone/>
            </a:pPr>
            <a:endParaRPr b="0"/>
          </a:p>
          <a:p>
            <a:pPr marL="0" lvl="0" indent="-69850" algn="ctr">
              <a:spcBef>
                <a:spcPts val="0"/>
              </a:spcBef>
              <a:buClr>
                <a:schemeClr val="dk1"/>
              </a:buClr>
              <a:buSzPct val="34375"/>
              <a:buFont typeface="Arial"/>
              <a:buNone/>
            </a:pPr>
            <a:r>
              <a:rPr lang="en-US" b="0"/>
              <a:t>How could another scoring option change the data? </a:t>
            </a:r>
          </a:p>
        </p:txBody>
      </p:sp>
      <p:sp>
        <p:nvSpPr>
          <p:cNvPr id="713" name="Shape 713"/>
          <p:cNvSpPr txBox="1">
            <a:spLocks noGrp="1"/>
          </p:cNvSpPr>
          <p:nvPr>
            <p:ph type="title"/>
          </p:nvPr>
        </p:nvSpPr>
        <p:spPr>
          <a:prstGeom prst="rect">
            <a:avLst/>
          </a:prstGeom>
          <a:solidFill>
            <a:schemeClr val="accent1"/>
          </a:solidFill>
        </p:spPr>
        <p:txBody>
          <a:bodyPr lIns="91425" tIns="91425" rIns="91425" bIns="91425" anchor="ctr" anchorCtr="0">
            <a:noAutofit/>
          </a:bodyPr>
          <a:lstStyle/>
          <a:p>
            <a:pPr lvl="0">
              <a:spcBef>
                <a:spcPts val="0"/>
              </a:spcBef>
              <a:buNone/>
            </a:pPr>
            <a:r>
              <a:rPr lang="en-US" sz="3600" dirty="0"/>
              <a:t>Scoring Options </a:t>
            </a:r>
          </a:p>
        </p:txBody>
      </p:sp>
    </p:spTree>
  </p:cSld>
  <p:clrMapOvr>
    <a:masterClrMapping/>
  </p:clrMapOvr>
  <p:transition>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Shape 1002"/>
          <p:cNvSpPr txBox="1">
            <a:spLocks noGrp="1"/>
          </p:cNvSpPr>
          <p:nvPr>
            <p:ph type="title"/>
          </p:nvPr>
        </p:nvSpPr>
        <p:spPr>
          <a:xfrm>
            <a:off x="457200" y="274637"/>
            <a:ext cx="8229600" cy="1143000"/>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rgbClr val="FFFFFF"/>
                </a:solidFill>
                <a:ea typeface="Source Sans Pro"/>
                <a:cs typeface="Source Sans Pro"/>
                <a:sym typeface="Source Sans Pro"/>
              </a:rPr>
              <a:t>Check for Understanding</a:t>
            </a:r>
          </a:p>
        </p:txBody>
      </p:sp>
      <p:pic>
        <p:nvPicPr>
          <p:cNvPr id="1003" name="Shape 1003" descr="CaptureD.PNG"/>
          <p:cNvPicPr preferRelativeResize="0">
            <a:picLocks noGrp="1"/>
          </p:cNvPicPr>
          <p:nvPr>
            <p:ph type="body" idx="4294967295"/>
          </p:nvPr>
        </p:nvPicPr>
        <p:blipFill rotWithShape="1">
          <a:blip r:embed="rId3">
            <a:alphaModFix/>
          </a:blip>
          <a:srcRect/>
          <a:stretch/>
        </p:blipFill>
        <p:spPr>
          <a:xfrm>
            <a:off x="1905000" y="1524000"/>
            <a:ext cx="4840287" cy="5105400"/>
          </a:xfrm>
          <a:prstGeom prst="rect">
            <a:avLst/>
          </a:prstGeom>
          <a:noFill/>
          <a:ln>
            <a:noFill/>
          </a:ln>
        </p:spPr>
      </p:pic>
    </p:spTree>
    <p:extLst>
      <p:ext uri="{BB962C8B-B14F-4D97-AF65-F5344CB8AC3E}">
        <p14:creationId xmlns="" xmlns:p14="http://schemas.microsoft.com/office/powerpoint/2010/main" val="502821213"/>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rot="636">
            <a:off x="1219199" y="1676400"/>
            <a:ext cx="1620838" cy="1481139"/>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US" sz="1800" dirty="0">
                <a:solidFill>
                  <a:srgbClr val="000000"/>
                </a:solidFill>
                <a:latin typeface="Franklin Gothic Book" pitchFamily="34" charset="0"/>
                <a:ea typeface="Source Sans Pro"/>
                <a:cs typeface="Source Sans Pro"/>
                <a:sym typeface="Source Sans Pro"/>
              </a:rPr>
              <a:t>What should my students learn by when?</a:t>
            </a:r>
          </a:p>
        </p:txBody>
      </p:sp>
      <p:sp>
        <p:nvSpPr>
          <p:cNvPr id="197" name="Shape 197"/>
          <p:cNvSpPr txBox="1"/>
          <p:nvPr/>
        </p:nvSpPr>
        <p:spPr>
          <a:xfrm>
            <a:off x="6781804" y="3124200"/>
            <a:ext cx="1676399" cy="1143000"/>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US" sz="1800" dirty="0">
                <a:solidFill>
                  <a:srgbClr val="000000"/>
                </a:solidFill>
                <a:latin typeface="Franklin Gothic Book" pitchFamily="34" charset="0"/>
                <a:ea typeface="Source Sans Pro"/>
                <a:cs typeface="Source Sans Pro"/>
                <a:sym typeface="Source Sans Pro"/>
              </a:rPr>
              <a:t>How will I ensure they learn it?</a:t>
            </a:r>
          </a:p>
        </p:txBody>
      </p:sp>
      <p:sp>
        <p:nvSpPr>
          <p:cNvPr id="198" name="Shape 198"/>
          <p:cNvSpPr txBox="1"/>
          <p:nvPr/>
        </p:nvSpPr>
        <p:spPr>
          <a:xfrm rot="-597">
            <a:off x="1066800" y="4419602"/>
            <a:ext cx="1905000" cy="1371599"/>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US" sz="1800" dirty="0">
                <a:solidFill>
                  <a:srgbClr val="000000"/>
                </a:solidFill>
                <a:latin typeface="Franklin Gothic Book" pitchFamily="34" charset="0"/>
                <a:ea typeface="Source Sans Pro"/>
                <a:cs typeface="Source Sans Pro"/>
                <a:sym typeface="Source Sans Pro"/>
              </a:rPr>
              <a:t>How will I know they have learned it?</a:t>
            </a:r>
          </a:p>
        </p:txBody>
      </p:sp>
      <p:sp>
        <p:nvSpPr>
          <p:cNvPr id="199" name="Shape 199"/>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Where do Assessments Belong in the Teaching and Learning Cycle? </a:t>
            </a:r>
          </a:p>
        </p:txBody>
      </p:sp>
      <p:sp>
        <p:nvSpPr>
          <p:cNvPr id="209" name="Shape 209"/>
          <p:cNvSpPr txBox="1"/>
          <p:nvPr/>
        </p:nvSpPr>
        <p:spPr>
          <a:xfrm flipH="1">
            <a:off x="6274900" y="1610949"/>
            <a:ext cx="1687800" cy="1503600"/>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US" sz="1800" dirty="0">
                <a:solidFill>
                  <a:srgbClr val="000000"/>
                </a:solidFill>
                <a:latin typeface="Franklin Gothic Book" pitchFamily="34" charset="0"/>
                <a:ea typeface="Source Sans Pro"/>
                <a:cs typeface="Source Sans Pro"/>
                <a:sym typeface="Source Sans Pro"/>
              </a:rPr>
              <a:t>What </a:t>
            </a:r>
            <a:r>
              <a:rPr lang="en-US" sz="1800" dirty="0">
                <a:latin typeface="Franklin Gothic Book" pitchFamily="34" charset="0"/>
                <a:ea typeface="Source Sans Pro"/>
                <a:cs typeface="Source Sans Pro"/>
                <a:sym typeface="Source Sans Pro"/>
              </a:rPr>
              <a:t>activities will help ensure they learn this?</a:t>
            </a:r>
          </a:p>
        </p:txBody>
      </p:sp>
      <p:sp>
        <p:nvSpPr>
          <p:cNvPr id="210" name="Shape 210"/>
          <p:cNvSpPr txBox="1"/>
          <p:nvPr/>
        </p:nvSpPr>
        <p:spPr>
          <a:xfrm>
            <a:off x="6336346" y="4571375"/>
            <a:ext cx="2086500" cy="1371600"/>
          </a:xfrm>
          <a:prstGeom prst="rect">
            <a:avLst/>
          </a:prstGeom>
          <a:noFill/>
          <a:ln>
            <a:noFill/>
          </a:ln>
        </p:spPr>
        <p:txBody>
          <a:bodyPr lIns="121900" tIns="121900" rIns="121900" bIns="121900" anchor="ctr" anchorCtr="0">
            <a:noAutofit/>
          </a:bodyPr>
          <a:lstStyle/>
          <a:p>
            <a:pPr marL="0" marR="0" lvl="0" indent="0" algn="ctr" rtl="0">
              <a:lnSpc>
                <a:spcPct val="90000"/>
              </a:lnSpc>
              <a:spcBef>
                <a:spcPts val="0"/>
              </a:spcBef>
              <a:spcAft>
                <a:spcPts val="0"/>
              </a:spcAft>
              <a:buClr>
                <a:srgbClr val="FFFFFF"/>
              </a:buClr>
              <a:buSzPct val="25000"/>
              <a:buFont typeface="Arial"/>
              <a:buNone/>
            </a:pPr>
            <a:r>
              <a:rPr lang="en-US" sz="1800" dirty="0">
                <a:latin typeface="Franklin Gothic Book" pitchFamily="34" charset="0"/>
                <a:ea typeface="Source Sans Pro"/>
                <a:cs typeface="Source Sans Pro"/>
                <a:sym typeface="Source Sans Pro"/>
              </a:rPr>
              <a:t>What tool will I use to collect information about student learning?</a:t>
            </a:r>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33600" y="1497975"/>
            <a:ext cx="4852987" cy="444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10" name="Shape 1010"/>
          <p:cNvSpPr txBox="1">
            <a:spLocks noGrp="1"/>
          </p:cNvSpPr>
          <p:nvPr>
            <p:ph type="sldNum" sz="quarter" idx="12"/>
          </p:nvPr>
        </p:nvSpPr>
        <p:spPr>
          <a:xfrm>
            <a:off x="6471925" y="6323850"/>
            <a:ext cx="2133600" cy="3651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r>
              <a:rPr lang="en-US"/>
              <a:t>                                      </a:t>
            </a:r>
          </a:p>
        </p:txBody>
      </p:sp>
      <p:sp>
        <p:nvSpPr>
          <p:cNvPr id="1009" name="Shape 1009"/>
          <p:cNvSpPr txBox="1">
            <a:spLocks noGrp="1"/>
          </p:cNvSpPr>
          <p:nvPr>
            <p:ph type="title"/>
          </p:nvPr>
        </p:nvSpPr>
        <p:spPr>
          <a:xfrm>
            <a:off x="457200" y="274637"/>
            <a:ext cx="8229600" cy="1143000"/>
          </a:xfrm>
          <a:prstGeom prst="rect">
            <a:avLst/>
          </a:prstGeom>
          <a:solidFill>
            <a:schemeClr val="accent1"/>
          </a:solidFill>
        </p:spPr>
        <p:txBody>
          <a:bodyPr lIns="91425" tIns="91425" rIns="91425" bIns="91425" anchor="ctr" anchorCtr="0">
            <a:noAutofit/>
          </a:bodyPr>
          <a:lstStyle/>
          <a:p>
            <a:pPr lvl="0">
              <a:spcBef>
                <a:spcPts val="0"/>
              </a:spcBef>
              <a:buNone/>
            </a:pPr>
            <a:r>
              <a:rPr lang="en-US" dirty="0"/>
              <a:t>Key Takeaways</a:t>
            </a:r>
          </a:p>
        </p:txBody>
      </p:sp>
      <p:sp>
        <p:nvSpPr>
          <p:cNvPr id="1011" name="Shape 1011"/>
          <p:cNvSpPr txBox="1"/>
          <p:nvPr/>
        </p:nvSpPr>
        <p:spPr>
          <a:xfrm>
            <a:off x="389250" y="1540950"/>
            <a:ext cx="8365500" cy="4395000"/>
          </a:xfrm>
          <a:prstGeom prst="rect">
            <a:avLst/>
          </a:prstGeom>
          <a:noFill/>
          <a:ln>
            <a:noFill/>
          </a:ln>
        </p:spPr>
        <p:txBody>
          <a:bodyPr lIns="91425" tIns="91425" rIns="91425" bIns="91425" anchor="t" anchorCtr="0">
            <a:noAutofit/>
          </a:bodyPr>
          <a:lstStyle/>
          <a:p>
            <a:pPr lvl="0" rtl="0">
              <a:spcBef>
                <a:spcPts val="0"/>
              </a:spcBef>
              <a:buNone/>
            </a:pPr>
            <a:r>
              <a:rPr lang="en-US" sz="2400" b="1" dirty="0">
                <a:latin typeface="Franklin Gothic Book" pitchFamily="34" charset="0"/>
                <a:ea typeface="Source Sans Pro"/>
                <a:cs typeface="Source Sans Pro"/>
                <a:sym typeface="Source Sans Pro"/>
              </a:rPr>
              <a:t>Assessments should</a:t>
            </a:r>
          </a:p>
          <a:p>
            <a:pPr marL="457200" lvl="0" indent="-381000" rtl="0">
              <a:spcBef>
                <a:spcPts val="0"/>
              </a:spcBef>
              <a:buSzPct val="100000"/>
              <a:buFont typeface="Source Sans Pro"/>
              <a:buChar char="●"/>
            </a:pPr>
            <a:r>
              <a:rPr lang="en-US" sz="2400" b="1" dirty="0">
                <a:solidFill>
                  <a:schemeClr val="dk1"/>
                </a:solidFill>
                <a:latin typeface="Franklin Gothic Book" pitchFamily="34" charset="0"/>
                <a:ea typeface="Source Sans Pro"/>
                <a:cs typeface="Source Sans Pro"/>
                <a:sym typeface="Source Sans Pro"/>
              </a:rPr>
              <a:t>align to standards.</a:t>
            </a:r>
          </a:p>
          <a:p>
            <a:pPr marL="457200" lvl="0" indent="-381000" rtl="0">
              <a:spcBef>
                <a:spcPts val="0"/>
              </a:spcBef>
              <a:buSzPct val="100000"/>
              <a:buFont typeface="Source Sans Pro"/>
              <a:buChar char="●"/>
            </a:pPr>
            <a:r>
              <a:rPr lang="en-US" sz="2400" b="1" dirty="0">
                <a:solidFill>
                  <a:schemeClr val="dk1"/>
                </a:solidFill>
                <a:latin typeface="Franklin Gothic Book" pitchFamily="34" charset="0"/>
                <a:ea typeface="Source Sans Pro"/>
                <a:cs typeface="Source Sans Pro"/>
                <a:sym typeface="Source Sans Pro"/>
              </a:rPr>
              <a:t>match the level of rigor of the standard </a:t>
            </a:r>
            <a:r>
              <a:rPr lang="en-US" sz="2400" b="1" dirty="0">
                <a:latin typeface="Franklin Gothic Book" pitchFamily="34" charset="0"/>
                <a:ea typeface="Source Sans Pro"/>
                <a:cs typeface="Source Sans Pro"/>
                <a:sym typeface="Source Sans Pro"/>
              </a:rPr>
              <a:t>and include a range of rigor.</a:t>
            </a:r>
          </a:p>
          <a:p>
            <a:pPr marL="457200" lvl="0" indent="-381000" rtl="0">
              <a:spcBef>
                <a:spcPts val="0"/>
              </a:spcBef>
              <a:buSzPct val="100000"/>
              <a:buFont typeface="Source Sans Pro"/>
              <a:buChar char="●"/>
            </a:pPr>
            <a:r>
              <a:rPr lang="en-US" sz="2400" b="1" dirty="0">
                <a:latin typeface="Franklin Gothic Book" pitchFamily="34" charset="0"/>
                <a:ea typeface="Source Sans Pro"/>
                <a:cs typeface="Source Sans Pro"/>
                <a:sym typeface="Source Sans Pro"/>
              </a:rPr>
              <a:t>be constructed with precision.</a:t>
            </a:r>
          </a:p>
          <a:p>
            <a:pPr marL="457200" lvl="0" indent="-381000" rtl="0">
              <a:spcBef>
                <a:spcPts val="0"/>
              </a:spcBef>
              <a:buSzPct val="100000"/>
              <a:buFont typeface="Source Sans Pro"/>
              <a:buChar char="●"/>
            </a:pPr>
            <a:r>
              <a:rPr lang="en-US" sz="2400" b="1" dirty="0">
                <a:latin typeface="Franklin Gothic Book" pitchFamily="34" charset="0"/>
                <a:ea typeface="Source Sans Pro"/>
                <a:cs typeface="Source Sans Pro"/>
                <a:sym typeface="Source Sans Pro"/>
              </a:rPr>
              <a:t>be checked for bias.</a:t>
            </a:r>
          </a:p>
          <a:p>
            <a:pPr marL="457200" lvl="0" indent="-381000">
              <a:spcBef>
                <a:spcPts val="0"/>
              </a:spcBef>
              <a:buSzPct val="100000"/>
              <a:buFont typeface="Source Sans Pro"/>
              <a:buChar char="●"/>
            </a:pPr>
            <a:r>
              <a:rPr lang="en-US" sz="2400" b="1" dirty="0">
                <a:latin typeface="Franklin Gothic Book" pitchFamily="34" charset="0"/>
                <a:ea typeface="Source Sans Pro"/>
                <a:cs typeface="Source Sans Pro"/>
                <a:sym typeface="Source Sans Pro"/>
              </a:rPr>
              <a:t>utilize an appropriate scoring method. </a:t>
            </a:r>
          </a:p>
        </p:txBody>
      </p:sp>
    </p:spTree>
    <p:extLst>
      <p:ext uri="{BB962C8B-B14F-4D97-AF65-F5344CB8AC3E}">
        <p14:creationId xmlns="" xmlns:p14="http://schemas.microsoft.com/office/powerpoint/2010/main" val="1254527274"/>
      </p:ext>
    </p:extLst>
  </p:cSld>
  <p:clrMapOvr>
    <a:masterClrMapping/>
  </p:clrMapOvr>
  <p:transition>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000" b="0" i="0" u="none" strike="noStrike" cap="none" dirty="0">
                <a:solidFill>
                  <a:schemeClr val="lt1"/>
                </a:solidFill>
                <a:ea typeface="Source Sans Pro"/>
                <a:cs typeface="Source Sans Pro"/>
                <a:sym typeface="Source Sans Pro"/>
              </a:rPr>
              <a:t>Monitoring and Adjusting in the Teaching and Learning Cycle</a:t>
            </a:r>
          </a:p>
        </p:txBody>
      </p:sp>
      <p:sp>
        <p:nvSpPr>
          <p:cNvPr id="165" name="Shape 165"/>
          <p:cNvSpPr txBox="1"/>
          <p:nvPr/>
        </p:nvSpPr>
        <p:spPr>
          <a:xfrm>
            <a:off x="189186" y="3486810"/>
            <a:ext cx="2002220" cy="1161390"/>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800" b="1" dirty="0">
                <a:solidFill>
                  <a:schemeClr val="dk1"/>
                </a:solidFill>
                <a:latin typeface="Franklin Gothic Book" pitchFamily="34" charset="0"/>
                <a:ea typeface="Source Sans Pro"/>
                <a:cs typeface="Source Sans Pro"/>
                <a:sym typeface="Source Sans Pro"/>
              </a:rPr>
              <a:t>Using Assessment Data to Drive Instruction</a:t>
            </a:r>
          </a:p>
        </p:txBody>
      </p:sp>
      <p:sp>
        <p:nvSpPr>
          <p:cNvPr id="166" name="Shape 166"/>
          <p:cNvSpPr txBox="1"/>
          <p:nvPr/>
        </p:nvSpPr>
        <p:spPr>
          <a:xfrm>
            <a:off x="6766035" y="5050221"/>
            <a:ext cx="2057400" cy="646331"/>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800" b="1" dirty="0">
                <a:solidFill>
                  <a:schemeClr val="dk1"/>
                </a:solidFill>
                <a:latin typeface="Franklin Gothic Book" pitchFamily="34" charset="0"/>
                <a:ea typeface="Source Sans Pro"/>
                <a:cs typeface="Source Sans Pro"/>
                <a:sym typeface="Source Sans Pro"/>
              </a:rPr>
              <a:t>Effective Assessments</a:t>
            </a:r>
          </a:p>
        </p:txBody>
      </p:sp>
      <p:sp>
        <p:nvSpPr>
          <p:cNvPr id="176" name="Shape 176"/>
          <p:cNvSpPr txBox="1"/>
          <p:nvPr/>
        </p:nvSpPr>
        <p:spPr>
          <a:xfrm>
            <a:off x="3352800" y="1458300"/>
            <a:ext cx="2577600" cy="646200"/>
          </a:xfrm>
          <a:prstGeom prst="rect">
            <a:avLst/>
          </a:prstGeom>
          <a:noFill/>
          <a:ln w="12700"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SzPct val="25000"/>
              <a:buNone/>
            </a:pPr>
            <a:r>
              <a:rPr lang="en-US" sz="1800" b="1" dirty="0">
                <a:solidFill>
                  <a:schemeClr val="dk1"/>
                </a:solidFill>
                <a:latin typeface="Franklin Gothic Book" pitchFamily="34" charset="0"/>
                <a:ea typeface="Source Sans Pro"/>
                <a:cs typeface="Source Sans Pro"/>
                <a:sym typeface="Source Sans Pro"/>
              </a:rPr>
              <a:t>Fostering Intellectual Engagement</a:t>
            </a:r>
          </a:p>
        </p:txBody>
      </p:sp>
      <p:pic>
        <p:nvPicPr>
          <p:cNvPr id="1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362200" y="2104500"/>
            <a:ext cx="4852987" cy="4445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Shape 759"/>
          <p:cNvSpPr txBox="1">
            <a:spLocks noGrp="1"/>
          </p:cNvSpPr>
          <p:nvPr>
            <p:ph idx="1"/>
          </p:nvPr>
        </p:nvSpPr>
        <p:spPr>
          <a:xfrm>
            <a:off x="457200" y="1988751"/>
            <a:ext cx="8229600" cy="3431700"/>
          </a:xfrm>
          <a:prstGeom prst="rect">
            <a:avLst/>
          </a:prstGeom>
        </p:spPr>
        <p:txBody>
          <a:bodyPr lIns="91425" tIns="91425" rIns="91425" bIns="91425" anchor="t" anchorCtr="0">
            <a:noAutofit/>
          </a:bodyPr>
          <a:lstStyle/>
          <a:p>
            <a:pPr lvl="0" algn="ctr">
              <a:spcBef>
                <a:spcPts val="0"/>
              </a:spcBef>
              <a:buNone/>
            </a:pPr>
            <a:r>
              <a:rPr lang="en-US" dirty="0"/>
              <a:t>If you were riding in an elevator with your superintendent, a parent, a </a:t>
            </a:r>
            <a:r>
              <a:rPr lang="en-US" dirty="0" smtClean="0"/>
              <a:t>student and </a:t>
            </a:r>
            <a:r>
              <a:rPr lang="en-US" dirty="0"/>
              <a:t>a colleague, </a:t>
            </a:r>
            <a:r>
              <a:rPr lang="en-US" dirty="0" smtClean="0"/>
              <a:t>and </a:t>
            </a:r>
            <a:r>
              <a:rPr lang="en-US" dirty="0"/>
              <a:t>they asked you about the assessment cycle, what would you say? Write your one-minute explanation. </a:t>
            </a:r>
            <a:endParaRPr lang="en-US" dirty="0" smtClean="0"/>
          </a:p>
          <a:p>
            <a:pPr lvl="0" algn="ctr">
              <a:spcBef>
                <a:spcPts val="0"/>
              </a:spcBef>
              <a:buNone/>
            </a:pPr>
            <a:endParaRPr lang="en-US" dirty="0"/>
          </a:p>
        </p:txBody>
      </p:sp>
      <p:sp>
        <p:nvSpPr>
          <p:cNvPr id="760" name="Shape 760"/>
          <p:cNvSpPr txBox="1">
            <a:spLocks noGrp="1"/>
          </p:cNvSpPr>
          <p:nvPr>
            <p:ph type="title"/>
          </p:nvPr>
        </p:nvSpPr>
        <p:spPr>
          <a:prstGeom prst="rect">
            <a:avLst/>
          </a:prstGeom>
          <a:solidFill>
            <a:schemeClr val="accent1"/>
          </a:solidFill>
        </p:spPr>
        <p:txBody>
          <a:bodyPr lIns="91425" tIns="91425" rIns="91425" bIns="91425" anchor="ctr" anchorCtr="0">
            <a:noAutofit/>
          </a:bodyPr>
          <a:lstStyle/>
          <a:p>
            <a:pPr lvl="0">
              <a:spcBef>
                <a:spcPts val="0"/>
              </a:spcBef>
              <a:buNone/>
            </a:pPr>
            <a:r>
              <a:rPr lang="en-US" sz="3600" dirty="0"/>
              <a:t>Tying it all </a:t>
            </a:r>
            <a:r>
              <a:rPr lang="en-US" sz="3600" dirty="0" smtClean="0"/>
              <a:t>Together</a:t>
            </a:r>
            <a:endParaRPr lang="en-US" sz="3600" dirty="0"/>
          </a:p>
        </p:txBody>
      </p:sp>
    </p:spTree>
  </p:cSld>
  <p:clrMapOvr>
    <a:masterClrMapping/>
  </p:clrMapOvr>
  <p:transition>
    <p:fade thruBlk="1"/>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Shape 752"/>
          <p:cNvSpPr txBox="1">
            <a:spLocks noGrp="1"/>
          </p:cNvSpPr>
          <p:nvPr>
            <p:ph idx="1"/>
          </p:nvPr>
        </p:nvSpPr>
        <p:spPr>
          <a:prstGeom prst="rect">
            <a:avLst/>
          </a:prstGeom>
        </p:spPr>
        <p:txBody>
          <a:bodyPr lIns="91425" tIns="91425" rIns="91425" bIns="91425" anchor="t" anchorCtr="0">
            <a:noAutofit/>
          </a:bodyPr>
          <a:lstStyle/>
          <a:p>
            <a:pPr marL="0" lvl="0" indent="-69850" algn="ctr" rtl="0">
              <a:lnSpc>
                <a:spcPct val="115000"/>
              </a:lnSpc>
              <a:spcBef>
                <a:spcPts val="800"/>
              </a:spcBef>
              <a:buClr>
                <a:schemeClr val="dk1"/>
              </a:buClr>
              <a:buSzPct val="34375"/>
              <a:buFont typeface="Arial"/>
              <a:buNone/>
            </a:pPr>
            <a:r>
              <a:rPr lang="en-US" dirty="0">
                <a:solidFill>
                  <a:srgbClr val="17365D"/>
                </a:solidFill>
                <a:latin typeface="Arial"/>
                <a:ea typeface="Arial"/>
                <a:cs typeface="Arial"/>
                <a:sym typeface="Arial"/>
              </a:rPr>
              <a:t>5 R’s of Reflecting</a:t>
            </a:r>
          </a:p>
          <a:p>
            <a:pPr marL="0" lvl="0" indent="-69850" rtl="0">
              <a:lnSpc>
                <a:spcPct val="115000"/>
              </a:lnSpc>
              <a:spcBef>
                <a:spcPts val="800"/>
              </a:spcBef>
              <a:buClr>
                <a:schemeClr val="dk1"/>
              </a:buClr>
              <a:buSzPct val="34375"/>
              <a:buFont typeface="Arial"/>
              <a:buNone/>
            </a:pPr>
            <a:r>
              <a:rPr lang="en-US" b="0" dirty="0">
                <a:solidFill>
                  <a:srgbClr val="F89C15"/>
                </a:solidFill>
                <a:latin typeface="Arial"/>
                <a:ea typeface="Arial"/>
                <a:cs typeface="Arial"/>
                <a:sym typeface="Arial"/>
              </a:rPr>
              <a:t>•</a:t>
            </a:r>
            <a:r>
              <a:rPr lang="en-US" i="1" dirty="0">
                <a:solidFill>
                  <a:srgbClr val="5B81D7"/>
                </a:solidFill>
                <a:latin typeface="Arial"/>
                <a:ea typeface="Arial"/>
                <a:cs typeface="Arial"/>
                <a:sym typeface="Arial"/>
              </a:rPr>
              <a:t>Restate:</a:t>
            </a:r>
            <a:r>
              <a:rPr lang="en-US" b="0" dirty="0">
                <a:latin typeface="Arial"/>
                <a:ea typeface="Arial"/>
                <a:cs typeface="Arial"/>
                <a:sym typeface="Arial"/>
              </a:rPr>
              <a:t> What did you learn?</a:t>
            </a:r>
          </a:p>
          <a:p>
            <a:pPr marL="0" lvl="0" indent="-69850" rtl="0">
              <a:lnSpc>
                <a:spcPct val="115000"/>
              </a:lnSpc>
              <a:spcBef>
                <a:spcPts val="800"/>
              </a:spcBef>
              <a:buClr>
                <a:schemeClr val="dk1"/>
              </a:buClr>
              <a:buSzPct val="34375"/>
              <a:buFont typeface="Arial"/>
              <a:buNone/>
            </a:pPr>
            <a:r>
              <a:rPr lang="en-US" b="0" dirty="0">
                <a:solidFill>
                  <a:srgbClr val="F89C15"/>
                </a:solidFill>
                <a:latin typeface="Arial"/>
                <a:ea typeface="Arial"/>
                <a:cs typeface="Arial"/>
                <a:sym typeface="Arial"/>
              </a:rPr>
              <a:t>•</a:t>
            </a:r>
            <a:r>
              <a:rPr lang="en-US" i="1" dirty="0">
                <a:solidFill>
                  <a:srgbClr val="5B81D7"/>
                </a:solidFill>
                <a:latin typeface="Arial"/>
                <a:ea typeface="Arial"/>
                <a:cs typeface="Arial"/>
                <a:sym typeface="Arial"/>
              </a:rPr>
              <a:t>React: </a:t>
            </a:r>
            <a:r>
              <a:rPr lang="en-US" b="0" dirty="0">
                <a:latin typeface="Arial"/>
                <a:ea typeface="Arial"/>
                <a:cs typeface="Arial"/>
                <a:sym typeface="Arial"/>
              </a:rPr>
              <a:t>What is your opinion?</a:t>
            </a:r>
          </a:p>
          <a:p>
            <a:pPr marL="0" lvl="0" indent="-69850" rtl="0">
              <a:lnSpc>
                <a:spcPct val="115000"/>
              </a:lnSpc>
              <a:spcBef>
                <a:spcPts val="800"/>
              </a:spcBef>
              <a:buClr>
                <a:schemeClr val="dk1"/>
              </a:buClr>
              <a:buSzPct val="34375"/>
              <a:buFont typeface="Arial"/>
              <a:buNone/>
            </a:pPr>
            <a:r>
              <a:rPr lang="en-US" b="0" dirty="0">
                <a:solidFill>
                  <a:srgbClr val="F89C15"/>
                </a:solidFill>
                <a:latin typeface="Arial"/>
                <a:ea typeface="Arial"/>
                <a:cs typeface="Arial"/>
                <a:sym typeface="Arial"/>
              </a:rPr>
              <a:t>•</a:t>
            </a:r>
            <a:r>
              <a:rPr lang="en-US" i="1" dirty="0">
                <a:solidFill>
                  <a:srgbClr val="5B81D7"/>
                </a:solidFill>
                <a:latin typeface="Arial"/>
                <a:ea typeface="Arial"/>
                <a:cs typeface="Arial"/>
                <a:sym typeface="Arial"/>
              </a:rPr>
              <a:t>Relate:</a:t>
            </a:r>
            <a:r>
              <a:rPr lang="en-US" b="0" dirty="0">
                <a:latin typeface="Arial"/>
                <a:ea typeface="Arial"/>
                <a:cs typeface="Arial"/>
                <a:sym typeface="Arial"/>
              </a:rPr>
              <a:t> How does it relate to you?</a:t>
            </a:r>
          </a:p>
          <a:p>
            <a:pPr marL="0" lvl="0" indent="-69850" rtl="0">
              <a:lnSpc>
                <a:spcPct val="115000"/>
              </a:lnSpc>
              <a:spcBef>
                <a:spcPts val="800"/>
              </a:spcBef>
              <a:buClr>
                <a:schemeClr val="dk1"/>
              </a:buClr>
              <a:buSzPct val="34375"/>
              <a:buFont typeface="Arial"/>
              <a:buNone/>
            </a:pPr>
            <a:r>
              <a:rPr lang="en-US" b="0" dirty="0">
                <a:solidFill>
                  <a:srgbClr val="F89C15"/>
                </a:solidFill>
                <a:latin typeface="Arial"/>
                <a:ea typeface="Arial"/>
                <a:cs typeface="Arial"/>
                <a:sym typeface="Arial"/>
              </a:rPr>
              <a:t>•</a:t>
            </a:r>
            <a:r>
              <a:rPr lang="en-US" i="1" dirty="0">
                <a:solidFill>
                  <a:srgbClr val="5B81D7"/>
                </a:solidFill>
                <a:latin typeface="Arial"/>
                <a:ea typeface="Arial"/>
                <a:cs typeface="Arial"/>
                <a:sym typeface="Arial"/>
              </a:rPr>
              <a:t>Respond:</a:t>
            </a:r>
            <a:r>
              <a:rPr lang="en-US" b="0" dirty="0">
                <a:latin typeface="Arial"/>
                <a:ea typeface="Arial"/>
                <a:cs typeface="Arial"/>
                <a:sym typeface="Arial"/>
              </a:rPr>
              <a:t> With a question.</a:t>
            </a:r>
          </a:p>
          <a:p>
            <a:pPr marL="0" lvl="0" indent="-69850" rtl="0">
              <a:lnSpc>
                <a:spcPct val="115000"/>
              </a:lnSpc>
              <a:spcBef>
                <a:spcPts val="800"/>
              </a:spcBef>
              <a:buClr>
                <a:schemeClr val="dk1"/>
              </a:buClr>
              <a:buSzPct val="34375"/>
              <a:buFont typeface="Arial"/>
              <a:buNone/>
            </a:pPr>
            <a:r>
              <a:rPr lang="en-US" b="0" dirty="0">
                <a:solidFill>
                  <a:schemeClr val="accent3"/>
                </a:solidFill>
                <a:latin typeface="Arial"/>
                <a:ea typeface="Arial"/>
                <a:cs typeface="Arial"/>
                <a:sym typeface="Arial"/>
              </a:rPr>
              <a:t>•</a:t>
            </a:r>
            <a:r>
              <a:rPr lang="en-US" i="1" dirty="0">
                <a:solidFill>
                  <a:srgbClr val="5B81D7"/>
                </a:solidFill>
                <a:latin typeface="Arial"/>
                <a:ea typeface="Arial"/>
                <a:cs typeface="Arial"/>
                <a:sym typeface="Arial"/>
              </a:rPr>
              <a:t>Realize:</a:t>
            </a:r>
            <a:r>
              <a:rPr lang="en-US" b="0" dirty="0">
                <a:latin typeface="Arial"/>
                <a:ea typeface="Arial"/>
                <a:cs typeface="Arial"/>
                <a:sym typeface="Arial"/>
              </a:rPr>
              <a:t> Why is it important? </a:t>
            </a:r>
          </a:p>
          <a:p>
            <a:pPr marL="0" lvl="0" indent="-69850" rtl="0">
              <a:lnSpc>
                <a:spcPct val="115000"/>
              </a:lnSpc>
              <a:spcBef>
                <a:spcPts val="800"/>
              </a:spcBef>
              <a:buClr>
                <a:schemeClr val="dk1"/>
              </a:buClr>
              <a:buSzPct val="34375"/>
              <a:buFont typeface="Arial"/>
              <a:buNone/>
            </a:pPr>
            <a:endParaRPr b="0" dirty="0">
              <a:latin typeface="Arial"/>
              <a:ea typeface="Arial"/>
              <a:cs typeface="Arial"/>
              <a:sym typeface="Arial"/>
            </a:endParaRPr>
          </a:p>
          <a:p>
            <a:pPr lvl="0">
              <a:spcBef>
                <a:spcPts val="0"/>
              </a:spcBef>
              <a:buNone/>
            </a:pPr>
            <a:endParaRPr dirty="0"/>
          </a:p>
        </p:txBody>
      </p:sp>
      <p:sp>
        <p:nvSpPr>
          <p:cNvPr id="753" name="Shape 753"/>
          <p:cNvSpPr txBox="1">
            <a:spLocks noGrp="1"/>
          </p:cNvSpPr>
          <p:nvPr>
            <p:ph type="title"/>
          </p:nvPr>
        </p:nvSpPr>
        <p:spPr>
          <a:prstGeom prst="rect">
            <a:avLst/>
          </a:prstGeom>
          <a:solidFill>
            <a:schemeClr val="accent1"/>
          </a:solidFill>
        </p:spPr>
        <p:txBody>
          <a:bodyPr lIns="91425" tIns="91425" rIns="91425" bIns="91425" anchor="ctr" anchorCtr="0">
            <a:noAutofit/>
          </a:bodyPr>
          <a:lstStyle/>
          <a:p>
            <a:pPr lvl="0">
              <a:spcBef>
                <a:spcPts val="0"/>
              </a:spcBef>
              <a:buNone/>
            </a:pPr>
            <a:r>
              <a:rPr lang="en-US" dirty="0"/>
              <a:t>Closure </a:t>
            </a:r>
          </a:p>
        </p:txBody>
      </p:sp>
    </p:spTree>
  </p:cSld>
  <p:clrMapOvr>
    <a:masterClrMapping/>
  </p:clrMapOvr>
  <p:transition>
    <p:fade thruBlk="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Shape 765"/>
          <p:cNvSpPr txBox="1">
            <a:spLocks noGrp="1"/>
          </p:cNvSpPr>
          <p:nvPr>
            <p:ph idx="1"/>
          </p:nvPr>
        </p:nvSpPr>
        <p:spPr>
          <a:xfrm>
            <a:off x="381000" y="2819400"/>
            <a:ext cx="3886200" cy="1524000"/>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accent5"/>
              </a:buClr>
              <a:buSzPct val="25000"/>
              <a:buFont typeface="Arial"/>
              <a:buNone/>
            </a:pPr>
            <a:r>
              <a:rPr lang="en-US" sz="3200" b="1" i="0" u="none" strike="noStrike" cap="none" dirty="0">
                <a:solidFill>
                  <a:schemeClr val="dk1"/>
                </a:solidFill>
                <a:ea typeface="Source Sans Pro"/>
                <a:cs typeface="Source Sans Pro"/>
                <a:sym typeface="Source Sans Pro"/>
              </a:rPr>
              <a:t>Set a SMART Goal </a:t>
            </a:r>
          </a:p>
          <a:p>
            <a:pPr marL="342900" marR="0" lvl="0" indent="-342900" algn="l" rtl="0">
              <a:spcBef>
                <a:spcPts val="640"/>
              </a:spcBef>
              <a:spcAft>
                <a:spcPts val="0"/>
              </a:spcAft>
              <a:buClr>
                <a:schemeClr val="accent5"/>
              </a:buClr>
              <a:buSzPct val="25000"/>
              <a:buFont typeface="Arial"/>
              <a:buNone/>
            </a:pPr>
            <a:r>
              <a:rPr lang="en-US" sz="3200" b="1" i="0" u="none" strike="noStrike" cap="none" dirty="0">
                <a:solidFill>
                  <a:schemeClr val="dk1"/>
                </a:solidFill>
                <a:ea typeface="Source Sans Pro"/>
                <a:cs typeface="Source Sans Pro"/>
                <a:sym typeface="Source Sans Pro"/>
              </a:rPr>
              <a:t>	for your practice</a:t>
            </a:r>
          </a:p>
        </p:txBody>
      </p:sp>
      <p:sp>
        <p:nvSpPr>
          <p:cNvPr id="6" name="Shape 774"/>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b="0" i="0" u="none" strike="noStrike" cap="none" dirty="0">
                <a:solidFill>
                  <a:schemeClr val="lt1"/>
                </a:solidFill>
                <a:ea typeface="Source Sans Pro"/>
                <a:cs typeface="Source Sans Pro"/>
                <a:sym typeface="Source Sans Pro"/>
              </a:rPr>
              <a:t/>
            </a:r>
            <a:br>
              <a:rPr lang="en-US" sz="3959" b="0" i="0" u="none" strike="noStrike" cap="none" dirty="0">
                <a:solidFill>
                  <a:schemeClr val="lt1"/>
                </a:solidFill>
                <a:ea typeface="Source Sans Pro"/>
                <a:cs typeface="Source Sans Pro"/>
                <a:sym typeface="Source Sans Pro"/>
              </a:rPr>
            </a:br>
            <a:r>
              <a:rPr lang="en-US" sz="3600" b="0" i="0" u="none" strike="noStrike" cap="none" dirty="0">
                <a:solidFill>
                  <a:schemeClr val="lt1"/>
                </a:solidFill>
                <a:ea typeface="Source Sans Pro"/>
                <a:cs typeface="Source Sans Pro"/>
                <a:sym typeface="Source Sans Pro"/>
              </a:rPr>
              <a:t>Closure</a:t>
            </a:r>
            <a:r>
              <a:rPr lang="en-US" sz="4410" b="0" i="0" u="none" strike="noStrike" cap="none" dirty="0">
                <a:solidFill>
                  <a:schemeClr val="lt1"/>
                </a:solidFill>
                <a:ea typeface="Source Sans Pro"/>
                <a:cs typeface="Source Sans Pro"/>
                <a:sym typeface="Source Sans Pro"/>
              </a:rPr>
              <a:t/>
            </a:r>
            <a:br>
              <a:rPr lang="en-US" sz="4410" b="0" i="0" u="none" strike="noStrike" cap="none" dirty="0">
                <a:solidFill>
                  <a:schemeClr val="lt1"/>
                </a:solidFill>
                <a:ea typeface="Source Sans Pro"/>
                <a:cs typeface="Source Sans Pro"/>
                <a:sym typeface="Source Sans Pro"/>
              </a:rPr>
            </a:br>
            <a:endParaRPr lang="en-US" sz="4410" b="0" i="0" u="none" strike="noStrike" cap="none" dirty="0">
              <a:solidFill>
                <a:schemeClr val="lt1"/>
              </a:solidFill>
              <a:ea typeface="Source Sans Pro"/>
              <a:cs typeface="Source Sans Pro"/>
              <a:sym typeface="Source Sans Pro"/>
            </a:endParaRPr>
          </a:p>
        </p:txBody>
      </p:sp>
      <p:sp>
        <p:nvSpPr>
          <p:cNvPr id="767" name="Shape 767"/>
          <p:cNvSpPr txBox="1"/>
          <p:nvPr/>
        </p:nvSpPr>
        <p:spPr>
          <a:xfrm>
            <a:off x="4876800" y="1752601"/>
            <a:ext cx="4217820" cy="378565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800" b="1">
                <a:solidFill>
                  <a:schemeClr val="dk1"/>
                </a:solidFill>
                <a:latin typeface="Times New Roman"/>
                <a:ea typeface="Times New Roman"/>
                <a:cs typeface="Times New Roman"/>
                <a:sym typeface="Times New Roman"/>
              </a:rPr>
              <a:t>S</a:t>
            </a:r>
            <a:r>
              <a:rPr lang="en-US" sz="4800">
                <a:solidFill>
                  <a:schemeClr val="dk1"/>
                </a:solidFill>
                <a:latin typeface="Times New Roman"/>
                <a:ea typeface="Times New Roman"/>
                <a:cs typeface="Times New Roman"/>
                <a:sym typeface="Times New Roman"/>
              </a:rPr>
              <a:t>pecific</a:t>
            </a:r>
          </a:p>
          <a:p>
            <a:pPr marL="0" marR="0" lvl="0" indent="0" algn="l" rtl="0">
              <a:spcBef>
                <a:spcPts val="0"/>
              </a:spcBef>
              <a:spcAft>
                <a:spcPts val="0"/>
              </a:spcAft>
              <a:buSzPct val="25000"/>
              <a:buNone/>
            </a:pPr>
            <a:r>
              <a:rPr lang="en-US" sz="4800" b="1">
                <a:solidFill>
                  <a:schemeClr val="dk1"/>
                </a:solidFill>
                <a:latin typeface="Times New Roman"/>
                <a:ea typeface="Times New Roman"/>
                <a:cs typeface="Times New Roman"/>
                <a:sym typeface="Times New Roman"/>
              </a:rPr>
              <a:t>M</a:t>
            </a:r>
            <a:r>
              <a:rPr lang="en-US" sz="4800">
                <a:solidFill>
                  <a:schemeClr val="dk1"/>
                </a:solidFill>
                <a:latin typeface="Times New Roman"/>
                <a:ea typeface="Times New Roman"/>
                <a:cs typeface="Times New Roman"/>
                <a:sym typeface="Times New Roman"/>
              </a:rPr>
              <a:t>easurable</a:t>
            </a:r>
          </a:p>
          <a:p>
            <a:pPr marL="0" marR="0" lvl="0" indent="0" algn="l" rtl="0">
              <a:spcBef>
                <a:spcPts val="0"/>
              </a:spcBef>
              <a:spcAft>
                <a:spcPts val="0"/>
              </a:spcAft>
              <a:buSzPct val="25000"/>
              <a:buNone/>
            </a:pPr>
            <a:r>
              <a:rPr lang="en-US" sz="4800" b="1">
                <a:solidFill>
                  <a:schemeClr val="dk1"/>
                </a:solidFill>
                <a:latin typeface="Times New Roman"/>
                <a:ea typeface="Times New Roman"/>
                <a:cs typeface="Times New Roman"/>
                <a:sym typeface="Times New Roman"/>
              </a:rPr>
              <a:t>A</a:t>
            </a:r>
            <a:r>
              <a:rPr lang="en-US" sz="4800">
                <a:solidFill>
                  <a:schemeClr val="dk1"/>
                </a:solidFill>
                <a:latin typeface="Times New Roman"/>
                <a:ea typeface="Times New Roman"/>
                <a:cs typeface="Times New Roman"/>
                <a:sym typeface="Times New Roman"/>
              </a:rPr>
              <a:t>ction-Oriented</a:t>
            </a:r>
          </a:p>
          <a:p>
            <a:pPr marL="0" marR="0" lvl="0" indent="0" algn="l" rtl="0">
              <a:spcBef>
                <a:spcPts val="0"/>
              </a:spcBef>
              <a:spcAft>
                <a:spcPts val="0"/>
              </a:spcAft>
              <a:buSzPct val="25000"/>
              <a:buNone/>
            </a:pPr>
            <a:r>
              <a:rPr lang="en-US" sz="4800" b="1">
                <a:solidFill>
                  <a:schemeClr val="dk1"/>
                </a:solidFill>
                <a:latin typeface="Times New Roman"/>
                <a:ea typeface="Times New Roman"/>
                <a:cs typeface="Times New Roman"/>
                <a:sym typeface="Times New Roman"/>
              </a:rPr>
              <a:t>R</a:t>
            </a:r>
            <a:r>
              <a:rPr lang="en-US" sz="4800">
                <a:solidFill>
                  <a:schemeClr val="dk1"/>
                </a:solidFill>
                <a:latin typeface="Times New Roman"/>
                <a:ea typeface="Times New Roman"/>
                <a:cs typeface="Times New Roman"/>
                <a:sym typeface="Times New Roman"/>
              </a:rPr>
              <a:t>ealistic</a:t>
            </a:r>
          </a:p>
          <a:p>
            <a:pPr marL="0" marR="0" lvl="0" indent="0" algn="l" rtl="0">
              <a:spcBef>
                <a:spcPts val="0"/>
              </a:spcBef>
              <a:spcAft>
                <a:spcPts val="0"/>
              </a:spcAft>
              <a:buSzPct val="25000"/>
              <a:buNone/>
            </a:pPr>
            <a:r>
              <a:rPr lang="en-US" sz="4800" b="1">
                <a:solidFill>
                  <a:schemeClr val="dk1"/>
                </a:solidFill>
                <a:latin typeface="Times New Roman"/>
                <a:ea typeface="Times New Roman"/>
                <a:cs typeface="Times New Roman"/>
                <a:sym typeface="Times New Roman"/>
              </a:rPr>
              <a:t>T</a:t>
            </a:r>
            <a:r>
              <a:rPr lang="en-US" sz="4800">
                <a:solidFill>
                  <a:schemeClr val="dk1"/>
                </a:solidFill>
                <a:latin typeface="Times New Roman"/>
                <a:ea typeface="Times New Roman"/>
                <a:cs typeface="Times New Roman"/>
                <a:sym typeface="Times New Roman"/>
              </a:rPr>
              <a:t>ime-bound</a:t>
            </a:r>
          </a:p>
        </p:txBody>
      </p:sp>
    </p:spTree>
  </p:cSld>
  <p:clrMapOvr>
    <a:masterClrMapping/>
  </p:clrMapOvr>
  <p:transition>
    <p:fade thruBlk="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Shape 773"/>
          <p:cNvSpPr txBox="1">
            <a:spLocks noGrp="1"/>
          </p:cNvSpPr>
          <p:nvPr>
            <p:ph idx="1"/>
          </p:nvPr>
        </p:nvSpPr>
        <p:spPr>
          <a:xfrm>
            <a:off x="-304800" y="2133603"/>
            <a:ext cx="4343400" cy="1676399"/>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dk1"/>
              </a:buClr>
              <a:buSzPct val="25000"/>
              <a:buFont typeface="Arial"/>
              <a:buNone/>
            </a:pPr>
            <a:r>
              <a:rPr lang="en-US" sz="3200" b="1" i="0" u="none" strike="noStrike" cap="none" dirty="0">
                <a:solidFill>
                  <a:schemeClr val="dk1"/>
                </a:solidFill>
                <a:ea typeface="Source Sans Pro"/>
                <a:cs typeface="Source Sans Pro"/>
                <a:sym typeface="Source Sans Pro"/>
              </a:rPr>
              <a:t>	Now that you’ve set a goal, </a:t>
            </a:r>
          </a:p>
          <a:p>
            <a:pPr marL="342900" marR="0" lvl="0" indent="-342900" algn="ctr" rtl="0">
              <a:spcBef>
                <a:spcPts val="640"/>
              </a:spcBef>
              <a:spcAft>
                <a:spcPts val="0"/>
              </a:spcAft>
              <a:buClr>
                <a:srgbClr val="FF0000"/>
              </a:buClr>
              <a:buSzPct val="25000"/>
              <a:buFont typeface="Arial"/>
              <a:buNone/>
            </a:pPr>
            <a:r>
              <a:rPr lang="en-US" sz="3200" b="1" i="0" u="none" strike="noStrike" cap="none" dirty="0">
                <a:solidFill>
                  <a:srgbClr val="FF0000"/>
                </a:solidFill>
                <a:ea typeface="Source Sans Pro"/>
                <a:cs typeface="Source Sans Pro"/>
                <a:sym typeface="Source Sans Pro"/>
              </a:rPr>
              <a:t>make it stick!</a:t>
            </a:r>
          </a:p>
        </p:txBody>
      </p:sp>
      <p:sp>
        <p:nvSpPr>
          <p:cNvPr id="774" name="Shape 774"/>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959" b="0" i="0" u="none" strike="noStrike" cap="none" dirty="0">
                <a:solidFill>
                  <a:schemeClr val="lt1"/>
                </a:solidFill>
                <a:ea typeface="Source Sans Pro"/>
                <a:cs typeface="Source Sans Pro"/>
                <a:sym typeface="Source Sans Pro"/>
              </a:rPr>
              <a:t/>
            </a:r>
            <a:br>
              <a:rPr lang="en-US" sz="3959" b="0" i="0" u="none" strike="noStrike" cap="none" dirty="0">
                <a:solidFill>
                  <a:schemeClr val="lt1"/>
                </a:solidFill>
                <a:ea typeface="Source Sans Pro"/>
                <a:cs typeface="Source Sans Pro"/>
                <a:sym typeface="Source Sans Pro"/>
              </a:rPr>
            </a:br>
            <a:r>
              <a:rPr lang="en-US" sz="3600" b="0" i="0" u="none" strike="noStrike" cap="none" dirty="0">
                <a:solidFill>
                  <a:schemeClr val="lt1"/>
                </a:solidFill>
                <a:ea typeface="Source Sans Pro"/>
                <a:cs typeface="Source Sans Pro"/>
                <a:sym typeface="Source Sans Pro"/>
              </a:rPr>
              <a:t>Closure</a:t>
            </a:r>
            <a:r>
              <a:rPr lang="en-US" sz="4410" b="0" i="0" u="none" strike="noStrike" cap="none" dirty="0">
                <a:solidFill>
                  <a:schemeClr val="lt1"/>
                </a:solidFill>
                <a:ea typeface="Source Sans Pro"/>
                <a:cs typeface="Source Sans Pro"/>
                <a:sym typeface="Source Sans Pro"/>
              </a:rPr>
              <a:t/>
            </a:r>
            <a:br>
              <a:rPr lang="en-US" sz="4410" b="0" i="0" u="none" strike="noStrike" cap="none" dirty="0">
                <a:solidFill>
                  <a:schemeClr val="lt1"/>
                </a:solidFill>
                <a:ea typeface="Source Sans Pro"/>
                <a:cs typeface="Source Sans Pro"/>
                <a:sym typeface="Source Sans Pro"/>
              </a:rPr>
            </a:br>
            <a:endParaRPr lang="en-US" sz="4410" b="0" i="0" u="none" strike="noStrike" cap="none" dirty="0">
              <a:solidFill>
                <a:schemeClr val="lt1"/>
              </a:solidFill>
              <a:ea typeface="Source Sans Pro"/>
              <a:cs typeface="Source Sans Pro"/>
              <a:sym typeface="Source Sans Pro"/>
            </a:endParaRPr>
          </a:p>
        </p:txBody>
      </p:sp>
      <p:pic>
        <p:nvPicPr>
          <p:cNvPr id="775" name="Shape 775"/>
          <p:cNvPicPr preferRelativeResize="0"/>
          <p:nvPr/>
        </p:nvPicPr>
        <p:blipFill rotWithShape="1">
          <a:blip r:embed="rId3">
            <a:alphaModFix/>
          </a:blip>
          <a:srcRect/>
          <a:stretch/>
        </p:blipFill>
        <p:spPr>
          <a:xfrm>
            <a:off x="4572000" y="1752601"/>
            <a:ext cx="3800474" cy="2324099"/>
          </a:xfrm>
          <a:prstGeom prst="rect">
            <a:avLst/>
          </a:prstGeom>
          <a:noFill/>
          <a:ln>
            <a:noFill/>
          </a:ln>
        </p:spPr>
      </p:pic>
      <p:pic>
        <p:nvPicPr>
          <p:cNvPr id="776" name="Shape 776"/>
          <p:cNvPicPr preferRelativeResize="0"/>
          <p:nvPr/>
        </p:nvPicPr>
        <p:blipFill rotWithShape="1">
          <a:blip r:embed="rId4">
            <a:alphaModFix/>
          </a:blip>
          <a:srcRect/>
          <a:stretch/>
        </p:blipFill>
        <p:spPr>
          <a:xfrm>
            <a:off x="2362204" y="3810000"/>
            <a:ext cx="2276475" cy="2428875"/>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pSp>
        <p:nvGrpSpPr>
          <p:cNvPr id="216" name="Shape 216"/>
          <p:cNvGrpSpPr/>
          <p:nvPr/>
        </p:nvGrpSpPr>
        <p:grpSpPr>
          <a:xfrm>
            <a:off x="5410200" y="3505202"/>
            <a:ext cx="2133600" cy="2048087"/>
            <a:chOff x="4998612" y="1501666"/>
            <a:chExt cx="2196955" cy="1971886"/>
          </a:xfrm>
        </p:grpSpPr>
        <p:sp>
          <p:nvSpPr>
            <p:cNvPr id="217" name="Shape 217"/>
            <p:cNvSpPr/>
            <p:nvPr/>
          </p:nvSpPr>
          <p:spPr>
            <a:xfrm>
              <a:off x="4998612" y="1501666"/>
              <a:ext cx="2196955" cy="1971886"/>
            </a:xfrm>
            <a:prstGeom prst="rect">
              <a:avLst/>
            </a:prstGeom>
            <a:solidFill>
              <a:srgbClr val="FFFFFF"/>
            </a:solidFill>
            <a:ln w="9525" cap="flat" cmpd="sng">
              <a:solidFill>
                <a:srgbClr val="00548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8" name="Shape 218"/>
            <p:cNvSpPr/>
            <p:nvPr/>
          </p:nvSpPr>
          <p:spPr>
            <a:xfrm>
              <a:off x="4998612" y="1648396"/>
              <a:ext cx="2196955" cy="1825156"/>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rgbClr val="000000"/>
                </a:buClr>
                <a:buSzPct val="25000"/>
                <a:buFont typeface="Source Sans Pro"/>
                <a:buNone/>
              </a:pPr>
              <a:r>
                <a:rPr lang="en-US" sz="2000" dirty="0">
                  <a:latin typeface="Franklin Gothic Book" pitchFamily="34" charset="0"/>
                  <a:ea typeface="Source Sans Pro"/>
                  <a:cs typeface="Source Sans Pro"/>
                  <a:sym typeface="Source Sans Pro"/>
                </a:rPr>
                <a:t>Valid assessments are balanced and well designed.</a:t>
              </a:r>
            </a:p>
          </p:txBody>
        </p:sp>
      </p:grpSp>
      <p:sp>
        <p:nvSpPr>
          <p:cNvPr id="219" name="Shape 219"/>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i="0" u="none" strike="noStrike" cap="none" dirty="0">
                <a:solidFill>
                  <a:schemeClr val="lt1"/>
                </a:solidFill>
                <a:ea typeface="Source Sans Pro"/>
                <a:cs typeface="Source Sans Pro"/>
                <a:sym typeface="Source Sans Pro"/>
              </a:rPr>
              <a:t>Effective Assessments</a:t>
            </a:r>
          </a:p>
        </p:txBody>
      </p:sp>
      <p:grpSp>
        <p:nvGrpSpPr>
          <p:cNvPr id="220" name="Shape 220"/>
          <p:cNvGrpSpPr/>
          <p:nvPr/>
        </p:nvGrpSpPr>
        <p:grpSpPr>
          <a:xfrm>
            <a:off x="914403" y="1676400"/>
            <a:ext cx="7132975" cy="1143000"/>
            <a:chOff x="604700" y="8022"/>
            <a:chExt cx="7132975" cy="1038831"/>
          </a:xfrm>
          <a:solidFill>
            <a:schemeClr val="accent1"/>
          </a:solidFill>
        </p:grpSpPr>
        <p:sp>
          <p:nvSpPr>
            <p:cNvPr id="221" name="Shape 221"/>
            <p:cNvSpPr/>
            <p:nvPr/>
          </p:nvSpPr>
          <p:spPr>
            <a:xfrm>
              <a:off x="604700" y="8022"/>
              <a:ext cx="7132975" cy="1038831"/>
            </a:xfrm>
            <a:prstGeom prst="rightArrow">
              <a:avLst>
                <a:gd name="adj1" fmla="val 50000"/>
                <a:gd name="adj2" fmla="val 50000"/>
              </a:avLst>
            </a:prstGeom>
            <a:grp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2" name="Shape 222"/>
            <p:cNvSpPr/>
            <p:nvPr/>
          </p:nvSpPr>
          <p:spPr>
            <a:xfrm>
              <a:off x="604700" y="267730"/>
              <a:ext cx="6873267" cy="519415"/>
            </a:xfrm>
            <a:prstGeom prst="rect">
              <a:avLst/>
            </a:prstGeom>
            <a:grpFill/>
            <a:ln>
              <a:noFill/>
            </a:ln>
          </p:spPr>
          <p:txBody>
            <a:bodyPr lIns="76200" tIns="76200" rIns="254000" bIns="164900" anchor="ctr" anchorCtr="0">
              <a:noAutofit/>
            </a:bodyPr>
            <a:lstStyle/>
            <a:p>
              <a:pPr marL="0" marR="0" lvl="0" indent="0" algn="l" rtl="0">
                <a:lnSpc>
                  <a:spcPct val="90000"/>
                </a:lnSpc>
                <a:spcBef>
                  <a:spcPts val="0"/>
                </a:spcBef>
                <a:spcAft>
                  <a:spcPts val="0"/>
                </a:spcAft>
                <a:buClr>
                  <a:schemeClr val="dk1"/>
                </a:buClr>
                <a:buFont typeface="Arial"/>
                <a:buNone/>
              </a:pPr>
              <a:endParaRPr sz="2000" b="0" i="0" u="none" strike="noStrike" cap="none" dirty="0">
                <a:solidFill>
                  <a:srgbClr val="FFFFFF"/>
                </a:solidFill>
                <a:latin typeface="Franklin Gothic Book" pitchFamily="34" charset="0"/>
                <a:ea typeface="Source Sans Pro"/>
                <a:cs typeface="Source Sans Pro"/>
                <a:sym typeface="Source Sans Pro"/>
              </a:endParaRPr>
            </a:p>
          </p:txBody>
        </p:sp>
      </p:grpSp>
      <p:grpSp>
        <p:nvGrpSpPr>
          <p:cNvPr id="223" name="Shape 223"/>
          <p:cNvGrpSpPr/>
          <p:nvPr/>
        </p:nvGrpSpPr>
        <p:grpSpPr>
          <a:xfrm>
            <a:off x="914403" y="2590800"/>
            <a:ext cx="2196955" cy="2001173"/>
            <a:chOff x="604700" y="809112"/>
            <a:chExt cx="2196955" cy="2001173"/>
          </a:xfrm>
        </p:grpSpPr>
        <p:sp>
          <p:nvSpPr>
            <p:cNvPr id="224" name="Shape 224"/>
            <p:cNvSpPr/>
            <p:nvPr/>
          </p:nvSpPr>
          <p:spPr>
            <a:xfrm>
              <a:off x="604700" y="809112"/>
              <a:ext cx="2196955" cy="2001173"/>
            </a:xfrm>
            <a:prstGeom prst="rect">
              <a:avLst/>
            </a:prstGeom>
            <a:solidFill>
              <a:srgbClr val="FFFFFF"/>
            </a:solidFill>
            <a:ln w="9525" cap="flat" cmpd="sng">
              <a:solidFill>
                <a:srgbClr val="2033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5" name="Shape 225"/>
            <p:cNvSpPr/>
            <p:nvPr/>
          </p:nvSpPr>
          <p:spPr>
            <a:xfrm>
              <a:off x="604700" y="809112"/>
              <a:ext cx="2196955" cy="2001173"/>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rgbClr val="000000"/>
                </a:buClr>
                <a:buSzPct val="25000"/>
                <a:buFont typeface="Source Sans Pro"/>
                <a:buNone/>
              </a:pPr>
              <a:r>
                <a:rPr lang="en-US" sz="2000" b="0" i="0" u="none" strike="noStrike" cap="none" dirty="0">
                  <a:solidFill>
                    <a:srgbClr val="000000"/>
                  </a:solidFill>
                  <a:latin typeface="Franklin Gothic Book" pitchFamily="34" charset="0"/>
                  <a:ea typeface="Source Sans Pro"/>
                  <a:cs typeface="Source Sans Pro"/>
                  <a:sym typeface="Source Sans Pro"/>
                </a:rPr>
                <a:t>Assessments are </a:t>
              </a:r>
              <a:r>
                <a:rPr lang="en-US" sz="2000" dirty="0">
                  <a:latin typeface="Franklin Gothic Book" pitchFamily="34" charset="0"/>
                  <a:ea typeface="Source Sans Pro"/>
                  <a:cs typeface="Source Sans Pro"/>
                  <a:sym typeface="Source Sans Pro"/>
                </a:rPr>
                <a:t>opportunities to learn what our students know and need.</a:t>
              </a:r>
            </a:p>
          </p:txBody>
        </p:sp>
      </p:grpSp>
      <p:grpSp>
        <p:nvGrpSpPr>
          <p:cNvPr id="226" name="Shape 226"/>
          <p:cNvGrpSpPr/>
          <p:nvPr/>
        </p:nvGrpSpPr>
        <p:grpSpPr>
          <a:xfrm>
            <a:off x="3200403" y="2209803"/>
            <a:ext cx="4936019" cy="1038831"/>
            <a:chOff x="2801656" y="354300"/>
            <a:chExt cx="4936018" cy="1038831"/>
          </a:xfrm>
          <a:solidFill>
            <a:schemeClr val="accent5"/>
          </a:solidFill>
        </p:grpSpPr>
        <p:sp>
          <p:nvSpPr>
            <p:cNvPr id="227" name="Shape 227"/>
            <p:cNvSpPr/>
            <p:nvPr/>
          </p:nvSpPr>
          <p:spPr>
            <a:xfrm>
              <a:off x="2801656" y="354300"/>
              <a:ext cx="4936018" cy="1038831"/>
            </a:xfrm>
            <a:prstGeom prst="rightArrow">
              <a:avLst>
                <a:gd name="adj1" fmla="val 50000"/>
                <a:gd name="adj2" fmla="val 50000"/>
              </a:avLst>
            </a:prstGeom>
            <a:grp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8" name="Shape 228"/>
            <p:cNvSpPr/>
            <p:nvPr/>
          </p:nvSpPr>
          <p:spPr>
            <a:xfrm>
              <a:off x="2801656" y="614008"/>
              <a:ext cx="4676309" cy="519415"/>
            </a:xfrm>
            <a:prstGeom prst="rect">
              <a:avLst/>
            </a:prstGeom>
            <a:grpFill/>
            <a:ln>
              <a:noFill/>
            </a:ln>
          </p:spPr>
          <p:txBody>
            <a:bodyPr lIns="76200" tIns="76200" rIns="254000" bIns="164900" anchor="ctr" anchorCtr="0">
              <a:noAutofit/>
            </a:bodyPr>
            <a:lstStyle/>
            <a:p>
              <a:pPr marL="0" marR="0" lvl="0" indent="0" algn="l" rtl="0">
                <a:lnSpc>
                  <a:spcPct val="90000"/>
                </a:lnSpc>
                <a:spcBef>
                  <a:spcPts val="0"/>
                </a:spcBef>
                <a:spcAft>
                  <a:spcPts val="0"/>
                </a:spcAft>
                <a:buClr>
                  <a:schemeClr val="dk1"/>
                </a:buClr>
                <a:buFont typeface="Arial"/>
                <a:buNone/>
              </a:pPr>
              <a:endParaRPr sz="2000" b="0" i="0" u="none" strike="noStrike" cap="none" dirty="0">
                <a:solidFill>
                  <a:srgbClr val="FFFFFF"/>
                </a:solidFill>
                <a:latin typeface="Franklin Gothic Book" pitchFamily="34" charset="0"/>
                <a:ea typeface="Source Sans Pro"/>
                <a:cs typeface="Source Sans Pro"/>
                <a:sym typeface="Source Sans Pro"/>
              </a:endParaRPr>
            </a:p>
          </p:txBody>
        </p:sp>
      </p:grpSp>
      <p:grpSp>
        <p:nvGrpSpPr>
          <p:cNvPr id="229" name="Shape 229"/>
          <p:cNvGrpSpPr/>
          <p:nvPr/>
        </p:nvGrpSpPr>
        <p:grpSpPr>
          <a:xfrm>
            <a:off x="3200399" y="3048000"/>
            <a:ext cx="2133600" cy="2001173"/>
            <a:chOff x="2799588" y="318387"/>
            <a:chExt cx="2273155" cy="2001173"/>
          </a:xfrm>
        </p:grpSpPr>
        <p:sp>
          <p:nvSpPr>
            <p:cNvPr id="230" name="Shape 230"/>
            <p:cNvSpPr/>
            <p:nvPr/>
          </p:nvSpPr>
          <p:spPr>
            <a:xfrm>
              <a:off x="2875788" y="318387"/>
              <a:ext cx="2196955" cy="2001173"/>
            </a:xfrm>
            <a:prstGeom prst="rect">
              <a:avLst/>
            </a:prstGeom>
            <a:solidFill>
              <a:srgbClr val="FFFFFF"/>
            </a:solidFill>
            <a:ln w="9525" cap="flat" cmpd="sng">
              <a:solidFill>
                <a:srgbClr val="6B72A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1" name="Shape 231"/>
            <p:cNvSpPr/>
            <p:nvPr/>
          </p:nvSpPr>
          <p:spPr>
            <a:xfrm>
              <a:off x="2799588" y="318387"/>
              <a:ext cx="2196955" cy="2001173"/>
            </a:xfrm>
            <a:prstGeom prst="rect">
              <a:avLst/>
            </a:prstGeom>
            <a:noFill/>
            <a:ln>
              <a:noFill/>
            </a:ln>
          </p:spPr>
          <p:txBody>
            <a:bodyPr lIns="76200" tIns="76200" rIns="76200" bIns="76200" anchor="t" anchorCtr="0">
              <a:noAutofit/>
            </a:bodyPr>
            <a:lstStyle/>
            <a:p>
              <a:pPr marL="0" marR="0" lvl="0" indent="0" algn="l" rtl="0">
                <a:lnSpc>
                  <a:spcPct val="90000"/>
                </a:lnSpc>
                <a:spcBef>
                  <a:spcPts val="0"/>
                </a:spcBef>
                <a:spcAft>
                  <a:spcPts val="0"/>
                </a:spcAft>
                <a:buClr>
                  <a:srgbClr val="000000"/>
                </a:buClr>
                <a:buSzPct val="25000"/>
                <a:buFont typeface="Source Sans Pro"/>
                <a:buNone/>
              </a:pPr>
              <a:r>
                <a:rPr lang="en-US" sz="2000" dirty="0" smtClean="0">
                  <a:latin typeface="Franklin Gothic Book" pitchFamily="34" charset="0"/>
                  <a:ea typeface="Source Sans Pro"/>
                  <a:cs typeface="Source Sans Pro"/>
                  <a:sym typeface="Source Sans Pro"/>
                </a:rPr>
                <a:t>Transparent  assessment </a:t>
              </a:r>
              <a:r>
                <a:rPr lang="en-US" sz="2000" dirty="0">
                  <a:latin typeface="Franklin Gothic Book" pitchFamily="34" charset="0"/>
                  <a:ea typeface="Source Sans Pro"/>
                  <a:cs typeface="Source Sans Pro"/>
                  <a:sym typeface="Source Sans Pro"/>
                </a:rPr>
                <a:t>practices are valuable to both teachers and students.</a:t>
              </a:r>
            </a:p>
          </p:txBody>
        </p:sp>
      </p:grpSp>
      <p:grpSp>
        <p:nvGrpSpPr>
          <p:cNvPr id="232" name="Shape 232"/>
          <p:cNvGrpSpPr/>
          <p:nvPr/>
        </p:nvGrpSpPr>
        <p:grpSpPr>
          <a:xfrm>
            <a:off x="5410198" y="2667000"/>
            <a:ext cx="2739062" cy="1066800"/>
            <a:chOff x="4998612" y="700577"/>
            <a:chExt cx="2739062" cy="1038831"/>
          </a:xfrm>
          <a:solidFill>
            <a:schemeClr val="tx2"/>
          </a:solidFill>
        </p:grpSpPr>
        <p:sp>
          <p:nvSpPr>
            <p:cNvPr id="233" name="Shape 233"/>
            <p:cNvSpPr/>
            <p:nvPr/>
          </p:nvSpPr>
          <p:spPr>
            <a:xfrm>
              <a:off x="4998612" y="700577"/>
              <a:ext cx="2739062" cy="1038831"/>
            </a:xfrm>
            <a:prstGeom prst="rightArrow">
              <a:avLst>
                <a:gd name="adj1" fmla="val 50000"/>
                <a:gd name="adj2" fmla="val 50000"/>
              </a:avLst>
            </a:prstGeom>
            <a:grpFill/>
            <a:ln w="381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4" name="Shape 234"/>
            <p:cNvSpPr/>
            <p:nvPr/>
          </p:nvSpPr>
          <p:spPr>
            <a:xfrm>
              <a:off x="4998612" y="960284"/>
              <a:ext cx="2479354" cy="519415"/>
            </a:xfrm>
            <a:prstGeom prst="rect">
              <a:avLst/>
            </a:prstGeom>
            <a:grpFill/>
            <a:ln>
              <a:noFill/>
            </a:ln>
          </p:spPr>
          <p:txBody>
            <a:bodyPr lIns="76200" tIns="76200" rIns="254000" bIns="164900" anchor="ctr" anchorCtr="0">
              <a:noAutofit/>
            </a:bodyPr>
            <a:lstStyle/>
            <a:p>
              <a:pPr marL="0" marR="0" lvl="0" indent="0" algn="l" rtl="0">
                <a:lnSpc>
                  <a:spcPct val="90000"/>
                </a:lnSpc>
                <a:spcBef>
                  <a:spcPts val="0"/>
                </a:spcBef>
                <a:spcAft>
                  <a:spcPts val="0"/>
                </a:spcAft>
                <a:buClr>
                  <a:schemeClr val="dk1"/>
                </a:buClr>
                <a:buFont typeface="Arial"/>
                <a:buNone/>
              </a:pPr>
              <a:endParaRPr sz="2000" b="0" i="0" u="none" strike="noStrike" cap="none" dirty="0">
                <a:solidFill>
                  <a:srgbClr val="FFFFFF"/>
                </a:solidFill>
                <a:latin typeface="Franklin Gothic Book" pitchFamily="34" charset="0"/>
                <a:ea typeface="Source Sans Pro"/>
                <a:cs typeface="Source Sans Pro"/>
                <a:sym typeface="Source Sans Pro"/>
              </a:endParaRPr>
            </a:p>
          </p:txBody>
        </p:sp>
      </p:grpSp>
      <p:sp>
        <p:nvSpPr>
          <p:cNvPr id="235" name="Shape 235"/>
          <p:cNvSpPr txBox="1"/>
          <p:nvPr/>
        </p:nvSpPr>
        <p:spPr>
          <a:xfrm>
            <a:off x="1219203" y="1981201"/>
            <a:ext cx="1981197"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Source Sans Pro"/>
              <a:buNone/>
            </a:pPr>
            <a:r>
              <a:rPr lang="en-US" sz="2800" b="0" i="0" u="none" strike="noStrike" cap="none" dirty="0">
                <a:solidFill>
                  <a:schemeClr val="lt1"/>
                </a:solidFill>
                <a:latin typeface="Franklin Gothic Book" pitchFamily="34" charset="0"/>
                <a:ea typeface="Source Sans Pro"/>
                <a:cs typeface="Source Sans Pro"/>
                <a:sym typeface="Source Sans Pro"/>
              </a:rPr>
              <a:t>Purpose</a:t>
            </a:r>
          </a:p>
        </p:txBody>
      </p:sp>
      <p:sp>
        <p:nvSpPr>
          <p:cNvPr id="236" name="Shape 236"/>
          <p:cNvSpPr txBox="1"/>
          <p:nvPr/>
        </p:nvSpPr>
        <p:spPr>
          <a:xfrm>
            <a:off x="3563006" y="2462048"/>
            <a:ext cx="1542394"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Source Sans Pro"/>
              <a:buNone/>
            </a:pPr>
            <a:r>
              <a:rPr lang="en-US" sz="2800" dirty="0">
                <a:solidFill>
                  <a:schemeClr val="lt1"/>
                </a:solidFill>
                <a:latin typeface="Franklin Gothic Book" pitchFamily="34" charset="0"/>
                <a:ea typeface="Source Sans Pro"/>
                <a:cs typeface="Source Sans Pro"/>
                <a:sym typeface="Source Sans Pro"/>
              </a:rPr>
              <a:t>Value</a:t>
            </a:r>
          </a:p>
        </p:txBody>
      </p:sp>
      <p:sp>
        <p:nvSpPr>
          <p:cNvPr id="237" name="Shape 237"/>
          <p:cNvSpPr txBox="1"/>
          <p:nvPr/>
        </p:nvSpPr>
        <p:spPr>
          <a:xfrm>
            <a:off x="5620407" y="2903484"/>
            <a:ext cx="2075793"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Source Sans Pro"/>
              <a:buNone/>
            </a:pPr>
            <a:r>
              <a:rPr lang="en-US" sz="2800" dirty="0" smtClean="0">
                <a:solidFill>
                  <a:schemeClr val="lt1"/>
                </a:solidFill>
                <a:latin typeface="Franklin Gothic Book" pitchFamily="34" charset="0"/>
                <a:ea typeface="Source Sans Pro"/>
                <a:cs typeface="Source Sans Pro"/>
                <a:sym typeface="Source Sans Pro"/>
              </a:rPr>
              <a:t>Accuracy</a:t>
            </a:r>
            <a:endParaRPr lang="en-US" sz="2800" dirty="0">
              <a:solidFill>
                <a:schemeClr val="lt1"/>
              </a:solidFill>
              <a:latin typeface="Franklin Gothic Book" pitchFamily="34" charset="0"/>
              <a:ea typeface="Source Sans Pro"/>
              <a:cs typeface="Source Sans Pro"/>
              <a:sym typeface="Source Sans Pro"/>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500"/>
                                        <p:tgtEl>
                                          <p:spTgt spid="220"/>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235"/>
                                        </p:tgtEl>
                                        <p:attrNameLst>
                                          <p:attrName>style.visibility</p:attrName>
                                        </p:attrNameLst>
                                      </p:cBhvr>
                                      <p:to>
                                        <p:strVal val="visible"/>
                                      </p:to>
                                    </p:set>
                                    <p:animEffect transition="in" filter="fade">
                                      <p:cBhvr>
                                        <p:cTn id="10" dur="500"/>
                                        <p:tgtEl>
                                          <p:spTgt spid="235"/>
                                        </p:tgtEl>
                                      </p:cBhvr>
                                    </p:animEffect>
                                  </p:childTnLst>
                                </p:cTn>
                              </p:par>
                              <p:par>
                                <p:cTn id="11" presetID="10" presetClass="entr" presetSubtype="0" fill="hold" nodeType="withEffect">
                                  <p:stCondLst>
                                    <p:cond delay="0"/>
                                  </p:stCondLst>
                                  <p:childTnLst>
                                    <p:set>
                                      <p:cBhvr>
                                        <p:cTn id="12" dur="1" fill="hold">
                                          <p:stCondLst>
                                            <p:cond delay="0"/>
                                          </p:stCondLst>
                                        </p:cTn>
                                        <p:tgtEl>
                                          <p:spTgt spid="223"/>
                                        </p:tgtEl>
                                        <p:attrNameLst>
                                          <p:attrName>style.visibility</p:attrName>
                                        </p:attrNameLst>
                                      </p:cBhvr>
                                      <p:to>
                                        <p:strVal val="visible"/>
                                      </p:to>
                                    </p:set>
                                    <p:animEffect transition="in" filter="fade">
                                      <p:cBhvr>
                                        <p:cTn id="13" dur="1000"/>
                                        <p:tgtEl>
                                          <p:spTgt spid="2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26"/>
                                        </p:tgtEl>
                                        <p:attrNameLst>
                                          <p:attrName>style.visibility</p:attrName>
                                        </p:attrNameLst>
                                      </p:cBhvr>
                                      <p:to>
                                        <p:strVal val="visible"/>
                                      </p:to>
                                    </p:set>
                                    <p:anim calcmode="lin" valueType="num">
                                      <p:cBhvr additive="base">
                                        <p:cTn id="18" dur="500"/>
                                        <p:tgtEl>
                                          <p:spTgt spid="226"/>
                                        </p:tgtEl>
                                        <p:attrNameLst>
                                          <p:attrName>ppt_x</p:attrName>
                                        </p:attrNameLst>
                                      </p:cBhvr>
                                      <p:tavLst>
                                        <p:tav tm="0">
                                          <p:val>
                                            <p:strVal val="#ppt_x-1"/>
                                          </p:val>
                                        </p:tav>
                                        <p:tav tm="100000">
                                          <p:val>
                                            <p:strVal val="#ppt_x"/>
                                          </p:val>
                                        </p:tav>
                                      </p:tavLst>
                                    </p:anim>
                                  </p:childTnLst>
                                </p:cTn>
                              </p:par>
                              <p:par>
                                <p:cTn id="19" presetID="10" presetClass="entr" presetSubtype="0" fill="hold" nodeType="withEffect">
                                  <p:stCondLst>
                                    <p:cond delay="0"/>
                                  </p:stCondLst>
                                  <p:childTnLst>
                                    <p:set>
                                      <p:cBhvr>
                                        <p:cTn id="20" dur="1" fill="hold">
                                          <p:stCondLst>
                                            <p:cond delay="0"/>
                                          </p:stCondLst>
                                        </p:cTn>
                                        <p:tgtEl>
                                          <p:spTgt spid="236"/>
                                        </p:tgtEl>
                                        <p:attrNameLst>
                                          <p:attrName>style.visibility</p:attrName>
                                        </p:attrNameLst>
                                      </p:cBhvr>
                                      <p:to>
                                        <p:strVal val="visible"/>
                                      </p:to>
                                    </p:set>
                                    <p:animEffect transition="in" filter="fade">
                                      <p:cBhvr>
                                        <p:cTn id="21" dur="500"/>
                                        <p:tgtEl>
                                          <p:spTgt spid="236"/>
                                        </p:tgtEl>
                                      </p:cBhvr>
                                    </p:animEffect>
                                  </p:childTnLst>
                                </p:cTn>
                              </p:par>
                              <p:par>
                                <p:cTn id="22" presetID="10" presetClass="entr" presetSubtype="0" fill="hold" nodeType="withEffect">
                                  <p:stCondLst>
                                    <p:cond delay="0"/>
                                  </p:stCondLst>
                                  <p:childTnLst>
                                    <p:set>
                                      <p:cBhvr>
                                        <p:cTn id="23" dur="1" fill="hold">
                                          <p:stCondLst>
                                            <p:cond delay="0"/>
                                          </p:stCondLst>
                                        </p:cTn>
                                        <p:tgtEl>
                                          <p:spTgt spid="229"/>
                                        </p:tgtEl>
                                        <p:attrNameLst>
                                          <p:attrName>style.visibility</p:attrName>
                                        </p:attrNameLst>
                                      </p:cBhvr>
                                      <p:to>
                                        <p:strVal val="visible"/>
                                      </p:to>
                                    </p:set>
                                    <p:animEffect transition="in" filter="fade">
                                      <p:cBhvr>
                                        <p:cTn id="24" dur="1000"/>
                                        <p:tgtEl>
                                          <p:spTgt spid="22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32"/>
                                        </p:tgtEl>
                                        <p:attrNameLst>
                                          <p:attrName>style.visibility</p:attrName>
                                        </p:attrNameLst>
                                      </p:cBhvr>
                                      <p:to>
                                        <p:strVal val="visible"/>
                                      </p:to>
                                    </p:set>
                                    <p:anim calcmode="lin" valueType="num">
                                      <p:cBhvr additive="base">
                                        <p:cTn id="29" dur="500"/>
                                        <p:tgtEl>
                                          <p:spTgt spid="232"/>
                                        </p:tgtEl>
                                        <p:attrNameLst>
                                          <p:attrName>ppt_x</p:attrName>
                                        </p:attrNameLst>
                                      </p:cBhvr>
                                      <p:tavLst>
                                        <p:tav tm="0">
                                          <p:val>
                                            <p:strVal val="#ppt_x-1"/>
                                          </p:val>
                                        </p:tav>
                                        <p:tav tm="100000">
                                          <p:val>
                                            <p:strVal val="#ppt_x"/>
                                          </p:val>
                                        </p:tav>
                                      </p:tavLst>
                                    </p:anim>
                                  </p:childTnLst>
                                </p:cTn>
                              </p:par>
                              <p:par>
                                <p:cTn id="30" presetID="10" presetClass="entr" presetSubtype="0" fill="hold" nodeType="withEffect">
                                  <p:stCondLst>
                                    <p:cond delay="0"/>
                                  </p:stCondLst>
                                  <p:childTnLst>
                                    <p:set>
                                      <p:cBhvr>
                                        <p:cTn id="31" dur="1" fill="hold">
                                          <p:stCondLst>
                                            <p:cond delay="0"/>
                                          </p:stCondLst>
                                        </p:cTn>
                                        <p:tgtEl>
                                          <p:spTgt spid="237"/>
                                        </p:tgtEl>
                                        <p:attrNameLst>
                                          <p:attrName>style.visibility</p:attrName>
                                        </p:attrNameLst>
                                      </p:cBhvr>
                                      <p:to>
                                        <p:strVal val="visible"/>
                                      </p:to>
                                    </p:set>
                                    <p:animEffect transition="in" filter="fade">
                                      <p:cBhvr>
                                        <p:cTn id="32" dur="500"/>
                                        <p:tgtEl>
                                          <p:spTgt spid="237"/>
                                        </p:tgtEl>
                                      </p:cBhvr>
                                    </p:animEffect>
                                  </p:childTnLst>
                                </p:cTn>
                              </p:par>
                              <p:par>
                                <p:cTn id="33" presetID="10" presetClass="entr" presetSubtype="0" fill="hold" nodeType="withEffect">
                                  <p:stCondLst>
                                    <p:cond delay="0"/>
                                  </p:stCondLst>
                                  <p:childTnLst>
                                    <p:set>
                                      <p:cBhvr>
                                        <p:cTn id="34" dur="1" fill="hold">
                                          <p:stCondLst>
                                            <p:cond delay="0"/>
                                          </p:stCondLst>
                                        </p:cTn>
                                        <p:tgtEl>
                                          <p:spTgt spid="216"/>
                                        </p:tgtEl>
                                        <p:attrNameLst>
                                          <p:attrName>style.visibility</p:attrName>
                                        </p:attrNameLst>
                                      </p:cBhvr>
                                      <p:to>
                                        <p:strVal val="visible"/>
                                      </p:to>
                                    </p:set>
                                    <p:animEffect transition="in" filter="fade">
                                      <p:cBhvr>
                                        <p:cTn id="35" dur="10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aphicFrame>
        <p:nvGraphicFramePr>
          <p:cNvPr id="243" name="Shape 243"/>
          <p:cNvGraphicFramePr/>
          <p:nvPr/>
        </p:nvGraphicFramePr>
        <p:xfrm>
          <a:off x="457204" y="1658009"/>
          <a:ext cx="8497625" cy="3360431"/>
        </p:xfrm>
        <a:graphic>
          <a:graphicData uri="http://schemas.openxmlformats.org/drawingml/2006/table">
            <a:tbl>
              <a:tblPr firstRow="1" bandRow="1">
                <a:noFill/>
                <a:tableStyleId>{A9797300-D537-4111-B57C-96F7D42C1E4A}</a:tableStyleId>
              </a:tblPr>
              <a:tblGrid>
                <a:gridCol w="8497625"/>
              </a:tblGrid>
              <a:tr h="723900">
                <a:tc>
                  <a:txBody>
                    <a:bodyPr/>
                    <a:lstStyle/>
                    <a:p>
                      <a:pPr marL="457200" marR="0" lvl="0" indent="-457200" algn="l" rtl="0">
                        <a:spcBef>
                          <a:spcPts val="0"/>
                        </a:spcBef>
                        <a:buClr>
                          <a:schemeClr val="dk1"/>
                        </a:buClr>
                        <a:buSzPct val="100000"/>
                        <a:buFont typeface="Arial"/>
                        <a:buChar char="•"/>
                      </a:pPr>
                      <a:r>
                        <a:rPr lang="en-US" sz="2400" b="0" u="none" strike="noStrike" cap="none" dirty="0">
                          <a:solidFill>
                            <a:schemeClr val="dk1"/>
                          </a:solidFill>
                          <a:latin typeface="Franklin Gothic Book" pitchFamily="34" charset="0"/>
                          <a:ea typeface="Source Sans Pro"/>
                          <a:cs typeface="Source Sans Pro"/>
                          <a:sym typeface="Source Sans Pro"/>
                        </a:rPr>
                        <a:t>INTRODUCTION</a:t>
                      </a:r>
                    </a:p>
                  </a:txBody>
                  <a:tcPr marL="91450" marR="91450" marT="45725" marB="45725" anchor="ctr"/>
                </a:tc>
              </a:tr>
              <a:tr h="723900">
                <a:tc>
                  <a:txBody>
                    <a:bodyPr/>
                    <a:lstStyle/>
                    <a:p>
                      <a:pPr marL="457200" marR="0" lvl="0" indent="-457200" algn="l" rtl="0">
                        <a:lnSpc>
                          <a:spcPct val="100000"/>
                        </a:lnSpc>
                        <a:spcBef>
                          <a:spcPts val="0"/>
                        </a:spcBef>
                        <a:spcAft>
                          <a:spcPts val="0"/>
                        </a:spcAft>
                        <a:buClr>
                          <a:schemeClr val="lt1"/>
                        </a:buClr>
                        <a:buSzPct val="100000"/>
                        <a:buFont typeface="Arial"/>
                        <a:buChar char="•"/>
                      </a:pPr>
                      <a:r>
                        <a:rPr lang="en-US" sz="2400" b="1" u="none" strike="noStrike" cap="none" dirty="0">
                          <a:solidFill>
                            <a:schemeClr val="lt1"/>
                          </a:solidFill>
                          <a:latin typeface="Franklin Gothic Book" pitchFamily="34" charset="0"/>
                          <a:ea typeface="Source Sans Pro"/>
                          <a:cs typeface="Source Sans Pro"/>
                          <a:sym typeface="Source Sans Pro"/>
                        </a:rPr>
                        <a:t>DETERMINING THE PURPOSE OF AN ASSESSMENT</a:t>
                      </a:r>
                    </a:p>
                  </a:txBody>
                  <a:tcPr marL="91450" marR="91450" marT="45725" marB="45725" anchor="ctr">
                    <a:solidFill>
                      <a:schemeClr val="dk2"/>
                    </a:solidFill>
                  </a:tcPr>
                </a:tc>
              </a:tr>
              <a:tr h="1188731">
                <a:tc>
                  <a:txBody>
                    <a:bodyPr/>
                    <a:lstStyle/>
                    <a:p>
                      <a:pPr marL="457200" marR="0" lvl="0" indent="-457200" algn="l" rtl="0">
                        <a:spcBef>
                          <a:spcPts val="0"/>
                        </a:spcBef>
                        <a:buClr>
                          <a:schemeClr val="dk1"/>
                        </a:buClr>
                        <a:buSzPct val="100000"/>
                        <a:buFont typeface="Arial"/>
                        <a:buChar char="•"/>
                      </a:pPr>
                      <a:r>
                        <a:rPr lang="en-US" sz="2400" dirty="0">
                          <a:latin typeface="Franklin Gothic Book" pitchFamily="34" charset="0"/>
                          <a:ea typeface="Source Sans Pro"/>
                          <a:cs typeface="Source Sans Pro"/>
                          <a:sym typeface="Source Sans Pro"/>
                        </a:rPr>
                        <a:t>IMPLEMENTING VALUABLE </a:t>
                      </a:r>
                      <a:r>
                        <a:rPr lang="en-US" sz="2400" u="none" strike="noStrike" cap="none" dirty="0">
                          <a:latin typeface="Franklin Gothic Book" pitchFamily="34" charset="0"/>
                          <a:ea typeface="Source Sans Pro"/>
                          <a:cs typeface="Source Sans Pro"/>
                          <a:sym typeface="Source Sans Pro"/>
                        </a:rPr>
                        <a:t>ASSESSMENT PRACTICES</a:t>
                      </a:r>
                    </a:p>
                    <a:p>
                      <a:pPr marL="457200" marR="0" lvl="0" indent="-457200" algn="l" rtl="0">
                        <a:spcBef>
                          <a:spcPts val="0"/>
                        </a:spcBef>
                        <a:buClr>
                          <a:schemeClr val="dk1"/>
                        </a:buClr>
                        <a:buSzPct val="100000"/>
                        <a:buFont typeface="Arial"/>
                        <a:buNone/>
                      </a:pPr>
                      <a:endParaRPr sz="2400" u="none" strike="noStrike" cap="none" dirty="0">
                        <a:latin typeface="Franklin Gothic Book" pitchFamily="34" charset="0"/>
                        <a:ea typeface="Source Sans Pro"/>
                        <a:cs typeface="Source Sans Pro"/>
                        <a:sym typeface="Source Sans Pro"/>
                      </a:endParaRPr>
                    </a:p>
                    <a:p>
                      <a:pPr marL="457200" marR="0" lvl="0" indent="-457200" algn="l" rtl="0">
                        <a:spcBef>
                          <a:spcPts val="0"/>
                        </a:spcBef>
                        <a:buClr>
                          <a:schemeClr val="dk1"/>
                        </a:buClr>
                        <a:buSzPct val="100000"/>
                        <a:buFont typeface="Arial"/>
                        <a:buChar char="•"/>
                      </a:pPr>
                      <a:r>
                        <a:rPr lang="en-US" sz="2400" u="none" strike="noStrike" cap="none" dirty="0">
                          <a:latin typeface="Franklin Gothic Book" pitchFamily="34" charset="0"/>
                          <a:ea typeface="Source Sans Pro"/>
                          <a:cs typeface="Source Sans Pro"/>
                          <a:sym typeface="Source Sans Pro"/>
                        </a:rPr>
                        <a:t>DESIGNING ACCURATE ASSESSMENTS</a:t>
                      </a:r>
                    </a:p>
                  </a:txBody>
                  <a:tcPr marL="91450" marR="91450" marT="45725" marB="45725" anchor="ctr"/>
                </a:tc>
              </a:tr>
              <a:tr h="723900">
                <a:tc>
                  <a:txBody>
                    <a:bodyPr/>
                    <a:lstStyle/>
                    <a:p>
                      <a:pPr marL="457200" marR="0" lvl="0" indent="-457200" algn="l" rtl="0">
                        <a:lnSpc>
                          <a:spcPct val="100000"/>
                        </a:lnSpc>
                        <a:spcBef>
                          <a:spcPts val="0"/>
                        </a:spcBef>
                        <a:spcAft>
                          <a:spcPts val="0"/>
                        </a:spcAft>
                        <a:buClr>
                          <a:schemeClr val="dk1"/>
                        </a:buClr>
                        <a:buSzPct val="25000"/>
                        <a:buFont typeface="Arial"/>
                        <a:buNone/>
                      </a:pPr>
                      <a:endParaRPr sz="2400" b="0" i="0" u="none" strike="noStrike" cap="none" dirty="0">
                        <a:solidFill>
                          <a:schemeClr val="dk1"/>
                        </a:solidFill>
                        <a:latin typeface="Franklin Gothic Book" pitchFamily="34" charset="0"/>
                        <a:ea typeface="Source Sans Pro"/>
                        <a:cs typeface="Source Sans Pro"/>
                        <a:sym typeface="Source Sans Pro"/>
                      </a:endParaRPr>
                    </a:p>
                  </a:txBody>
                  <a:tcPr marL="91450" marR="91450" marT="45725" marB="45725" anchor="ctr"/>
                </a:tc>
              </a:tr>
            </a:tbl>
          </a:graphicData>
        </a:graphic>
      </p:graphicFrame>
      <p:sp>
        <p:nvSpPr>
          <p:cNvPr id="244" name="Shape 244"/>
          <p:cNvSpPr txBox="1">
            <a:spLocks noGrp="1"/>
          </p:cNvSpPr>
          <p:nvPr>
            <p:ph type="title"/>
          </p:nvPr>
        </p:nvSpPr>
        <p:spPr>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ea typeface="Source Sans Pro"/>
                <a:cs typeface="Source Sans Pro"/>
                <a:sym typeface="Source Sans Pro"/>
              </a:rPr>
              <a:t>Agenda</a:t>
            </a: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ACSI Template">
  <a:themeElements>
    <a:clrScheme name="AchieveNJ Color Palette">
      <a:dk1>
        <a:sysClr val="windowText" lastClr="000000"/>
      </a:dk1>
      <a:lt1>
        <a:sysClr val="window" lastClr="FFFFFF"/>
      </a:lt1>
      <a:dk2>
        <a:srgbClr val="214189"/>
      </a:dk2>
      <a:lt2>
        <a:srgbClr val="EEECE1"/>
      </a:lt2>
      <a:accent1>
        <a:srgbClr val="5075BB"/>
      </a:accent1>
      <a:accent2>
        <a:srgbClr val="213363"/>
      </a:accent2>
      <a:accent3>
        <a:srgbClr val="6B72A3"/>
      </a:accent3>
      <a:accent4>
        <a:srgbClr val="005485"/>
      </a:accent4>
      <a:accent5>
        <a:srgbClr val="F89C15"/>
      </a:accent5>
      <a:accent6>
        <a:srgbClr val="1F2F7A"/>
      </a:accent6>
      <a:hlink>
        <a:srgbClr val="213363"/>
      </a:hlink>
      <a:folHlink>
        <a:srgbClr val="6B72A3"/>
      </a:folHlink>
    </a:clrScheme>
    <a:fontScheme name="AchieveNJ Font Settings">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ACSI MASTER TEMPLATE</Template>
  <TotalTime>633</TotalTime>
  <Words>3672</Words>
  <Application>Microsoft Office PowerPoint</Application>
  <PresentationFormat>On-screen Show (4:3)</PresentationFormat>
  <Paragraphs>596</Paragraphs>
  <Slides>75</Slides>
  <Notes>74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75</vt:i4>
      </vt:variant>
    </vt:vector>
  </HeadingPairs>
  <TitlesOfParts>
    <vt:vector size="88" baseType="lpstr">
      <vt:lpstr>Arial</vt:lpstr>
      <vt:lpstr>Franklin Gothic Medium</vt:lpstr>
      <vt:lpstr>Source Sans Pro</vt:lpstr>
      <vt:lpstr>Franklin Gothic Book</vt:lpstr>
      <vt:lpstr>Calibri</vt:lpstr>
      <vt:lpstr>Shadows Into Light</vt:lpstr>
      <vt:lpstr>Amatic SC</vt:lpstr>
      <vt:lpstr>Varela Round</vt:lpstr>
      <vt:lpstr>Noto Sans Symbols</vt:lpstr>
      <vt:lpstr>Times New Roman</vt:lpstr>
      <vt:lpstr>Wingdings</vt:lpstr>
      <vt:lpstr>Helvetica Neue</vt:lpstr>
      <vt:lpstr>ACSI Template</vt:lpstr>
      <vt:lpstr>EFFECTIVE ASSESSMENTS</vt:lpstr>
      <vt:lpstr>Session Objectives</vt:lpstr>
      <vt:lpstr>Agenda</vt:lpstr>
      <vt:lpstr>Monitoring and Adjusting in the Teaching and Learning Cycle</vt:lpstr>
      <vt:lpstr>Assessments and the Learning Process</vt:lpstr>
      <vt:lpstr>“Learning to Love Assessment”</vt:lpstr>
      <vt:lpstr>Where do Assessments Belong in the Teaching and Learning Cycle? </vt:lpstr>
      <vt:lpstr>Effective Assessments</vt:lpstr>
      <vt:lpstr>Agenda</vt:lpstr>
      <vt:lpstr>The Purposes of Assessment</vt:lpstr>
      <vt:lpstr>The Purposes of Assessment</vt:lpstr>
      <vt:lpstr>The Purposes of Assessment Activity</vt:lpstr>
      <vt:lpstr>Practice: Determining the Purpose</vt:lpstr>
      <vt:lpstr>Check for Understanding</vt:lpstr>
      <vt:lpstr>Key Takeaways</vt:lpstr>
      <vt:lpstr>Agenda</vt:lpstr>
      <vt:lpstr>Implementing Valuable Assessment Practices</vt:lpstr>
      <vt:lpstr>Teaching and Learning  Cycle</vt:lpstr>
      <vt:lpstr>Let’s Learn about the Olympics</vt:lpstr>
      <vt:lpstr>We’re off to the Olympics!</vt:lpstr>
      <vt:lpstr>What do we Know?</vt:lpstr>
      <vt:lpstr>Objectives</vt:lpstr>
      <vt:lpstr>Z</vt:lpstr>
      <vt:lpstr>With Your Group...</vt:lpstr>
      <vt:lpstr>Graphic Organizer </vt:lpstr>
      <vt:lpstr>Here we go!</vt:lpstr>
      <vt:lpstr>Show us what you know!</vt:lpstr>
      <vt:lpstr>Monitoring and Adjusting Instruction </vt:lpstr>
      <vt:lpstr>Incorporate a Variety of Approaches</vt:lpstr>
      <vt:lpstr>Provide Valuable Feedback</vt:lpstr>
      <vt:lpstr>Feedback Activity</vt:lpstr>
      <vt:lpstr>Provide Valuable Feedback</vt:lpstr>
      <vt:lpstr> Productive Struggle Leads to Success </vt:lpstr>
      <vt:lpstr>Create Opportunities for Productive Struggle</vt:lpstr>
      <vt:lpstr>Productive Struggle Leads  to Student Ownership </vt:lpstr>
      <vt:lpstr>Common Assessments</vt:lpstr>
      <vt:lpstr>Check for Understanding</vt:lpstr>
      <vt:lpstr>Key Takeaways</vt:lpstr>
      <vt:lpstr>Agenda</vt:lpstr>
      <vt:lpstr>Slide 40</vt:lpstr>
      <vt:lpstr>Assessment Design Checklist</vt:lpstr>
      <vt:lpstr>The Assessment Design Blueprint</vt:lpstr>
      <vt:lpstr>Elements of Assessment Design: Alignment</vt:lpstr>
      <vt:lpstr>Alignment: Unpacking the Standard</vt:lpstr>
      <vt:lpstr>Alignment: Determine the Skills and Assessment</vt:lpstr>
      <vt:lpstr>Alignment: Determine the Skills and Assessment</vt:lpstr>
      <vt:lpstr>Elements of Assessment Design: Rigor</vt:lpstr>
      <vt:lpstr>Understanding Rigor</vt:lpstr>
      <vt:lpstr>Identifying Level(s) of Rigor</vt:lpstr>
      <vt:lpstr>Practice: Identifying the Level of Rigor</vt:lpstr>
      <vt:lpstr>Rigor and Questioning Research</vt:lpstr>
      <vt:lpstr>Rigor and Questioning</vt:lpstr>
      <vt:lpstr>Rigor and Questioning </vt:lpstr>
      <vt:lpstr>Rigor and Questioning Activity</vt:lpstr>
      <vt:lpstr>Elements of Assessment Design: Precision</vt:lpstr>
      <vt:lpstr>Key Concepts in Precision</vt:lpstr>
      <vt:lpstr>Key Concepts in Precision</vt:lpstr>
      <vt:lpstr>How could this item be constructed to be made more precise?</vt:lpstr>
      <vt:lpstr>How could this item be constructed to be made more precise?</vt:lpstr>
      <vt:lpstr>Elements of Assessment Design: Bias</vt:lpstr>
      <vt:lpstr>Is this an Example of Bias?</vt:lpstr>
      <vt:lpstr>Is this an Example of Bias?</vt:lpstr>
      <vt:lpstr>Detecting Bias</vt:lpstr>
      <vt:lpstr>Precision and Bias Activity </vt:lpstr>
      <vt:lpstr>Elements of Assessment Design: Scoring</vt:lpstr>
      <vt:lpstr>Effective Scoring Methods Include…</vt:lpstr>
      <vt:lpstr>Scoring Options</vt:lpstr>
      <vt:lpstr>Scoring Options </vt:lpstr>
      <vt:lpstr>Check for Understanding</vt:lpstr>
      <vt:lpstr>Key Takeaways</vt:lpstr>
      <vt:lpstr>Monitoring and Adjusting in the Teaching and Learning Cycle</vt:lpstr>
      <vt:lpstr>Tying it all Together</vt:lpstr>
      <vt:lpstr>Closure </vt:lpstr>
      <vt:lpstr> Closure </vt:lpstr>
      <vt:lpstr> Closure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ASSESSMENTS</dc:title>
  <dc:creator>Mazzagatti, Peter</dc:creator>
  <cp:lastModifiedBy>pmazzaga</cp:lastModifiedBy>
  <cp:revision>96</cp:revision>
  <dcterms:modified xsi:type="dcterms:W3CDTF">2016-07-05T17:43:15Z</dcterms:modified>
</cp:coreProperties>
</file>