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notesSlides/notesSlide16.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notesSlides/notesSlide57.xml" ContentType="application/vnd.openxmlformats-officedocument.presentationml.notes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notesSlides/notesSlide29.xml" ContentType="application/vnd.openxmlformats-officedocument.presentationml.notes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notesSlides/notesSlide55.xml" ContentType="application/vnd.openxmlformats-officedocument.presentationml.notesSlide+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slideLayouts/slideLayout179.xml" ContentType="application/vnd.openxmlformats-officedocument.presentationml.slideLayout+xml"/>
  <Override PartName="/ppt/theme/theme13.xml" ContentType="application/vnd.openxmlformats-officedocument.theme+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37" r:id="rId1"/>
    <p:sldMasterId id="2147484038" r:id="rId2"/>
    <p:sldMasterId id="2147484039" r:id="rId3"/>
    <p:sldMasterId id="2147484040" r:id="rId4"/>
    <p:sldMasterId id="2147484041" r:id="rId5"/>
    <p:sldMasterId id="2147484042" r:id="rId6"/>
    <p:sldMasterId id="2147484043" r:id="rId7"/>
    <p:sldMasterId id="2147484044" r:id="rId8"/>
    <p:sldMasterId id="2147484046" r:id="rId9"/>
    <p:sldMasterId id="2147484047" r:id="rId10"/>
    <p:sldMasterId id="2147484048" r:id="rId11"/>
    <p:sldMasterId id="2147484049" r:id="rId12"/>
    <p:sldMasterId id="2147484050" r:id="rId13"/>
    <p:sldMasterId id="2147484052" r:id="rId14"/>
    <p:sldMasterId id="2147484053" r:id="rId15"/>
    <p:sldMasterId id="2147484054" r:id="rId16"/>
    <p:sldMasterId id="2147484055" r:id="rId17"/>
    <p:sldMasterId id="2147484057" r:id="rId18"/>
    <p:sldMasterId id="2147484058" r:id="rId19"/>
    <p:sldMasterId id="2147484059" r:id="rId20"/>
    <p:sldMasterId id="2147484061" r:id="rId21"/>
    <p:sldMasterId id="2147484062" r:id="rId22"/>
    <p:sldMasterId id="2147484063" r:id="rId23"/>
    <p:sldMasterId id="2147484064" r:id="rId24"/>
    <p:sldMasterId id="2147484065" r:id="rId25"/>
  </p:sldMasterIdLst>
  <p:notesMasterIdLst>
    <p:notesMasterId r:id="rId85"/>
  </p:notesMasterIdLst>
  <p:handoutMasterIdLst>
    <p:handoutMasterId r:id="rId86"/>
  </p:handoutMasterIdLst>
  <p:sldIdLst>
    <p:sldId id="321" r:id="rId26"/>
    <p:sldId id="257" r:id="rId27"/>
    <p:sldId id="318" r:id="rId28"/>
    <p:sldId id="319" r:id="rId29"/>
    <p:sldId id="320" r:id="rId30"/>
    <p:sldId id="261" r:id="rId31"/>
    <p:sldId id="262" r:id="rId32"/>
    <p:sldId id="324" r:id="rId33"/>
    <p:sldId id="264" r:id="rId34"/>
    <p:sldId id="265" r:id="rId35"/>
    <p:sldId id="266" r:id="rId36"/>
    <p:sldId id="267" r:id="rId37"/>
    <p:sldId id="268" r:id="rId38"/>
    <p:sldId id="269" r:id="rId39"/>
    <p:sldId id="325" r:id="rId40"/>
    <p:sldId id="271" r:id="rId41"/>
    <p:sldId id="272" r:id="rId42"/>
    <p:sldId id="273" r:id="rId43"/>
    <p:sldId id="274" r:id="rId44"/>
    <p:sldId id="275" r:id="rId45"/>
    <p:sldId id="276" r:id="rId46"/>
    <p:sldId id="277" r:id="rId47"/>
    <p:sldId id="326" r:id="rId48"/>
    <p:sldId id="279" r:id="rId49"/>
    <p:sldId id="280" r:id="rId50"/>
    <p:sldId id="281" r:id="rId51"/>
    <p:sldId id="322" r:id="rId52"/>
    <p:sldId id="283" r:id="rId53"/>
    <p:sldId id="284" r:id="rId54"/>
    <p:sldId id="285" r:id="rId55"/>
    <p:sldId id="286" r:id="rId56"/>
    <p:sldId id="287" r:id="rId57"/>
    <p:sldId id="288" r:id="rId58"/>
    <p:sldId id="323" r:id="rId59"/>
    <p:sldId id="290" r:id="rId60"/>
    <p:sldId id="327"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04" r:id="rId74"/>
    <p:sldId id="305" r:id="rId75"/>
    <p:sldId id="306" r:id="rId76"/>
    <p:sldId id="307" r:id="rId77"/>
    <p:sldId id="308" r:id="rId78"/>
    <p:sldId id="309" r:id="rId79"/>
    <p:sldId id="310" r:id="rId80"/>
    <p:sldId id="311" r:id="rId81"/>
    <p:sldId id="312" r:id="rId82"/>
    <p:sldId id="313" r:id="rId83"/>
    <p:sldId id="314" r:id="rId84"/>
  </p:sldIdLst>
  <p:sldSz cx="9144000" cy="5143500" type="screen16x9"/>
  <p:notesSz cx="6858000" cy="9296400"/>
  <p:embeddedFontLst>
    <p:embeddedFont>
      <p:font typeface="Franklin Gothic Book" pitchFamily="34" charset="0"/>
      <p:regular r:id="rId87"/>
      <p:italic r:id="rId88"/>
    </p:embeddedFont>
    <p:embeddedFont>
      <p:font typeface="MV Boli" pitchFamily="2" charset="0"/>
      <p:regular r:id="rId89"/>
    </p:embeddedFont>
    <p:embeddedFont>
      <p:font typeface="Arial Narrow" pitchFamily="34" charset="0"/>
      <p:regular r:id="rId90"/>
      <p:bold r:id="rId91"/>
      <p:italic r:id="rId92"/>
      <p:boldItalic r:id="rId93"/>
    </p:embeddedFont>
    <p:embeddedFont>
      <p:font typeface="Calibri" pitchFamily="34"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Donner" initials="" lastIdx="4" clrIdx="0"/>
  <p:cmAuthor id="7" name="Vivian Martinez" initials="" lastIdx="4" clrIdx="7"/>
  <p:cmAuthor id="1" name="Gina Dalton" initials="" lastIdx="1" clrIdx="1"/>
  <p:cmAuthor id="8" name="Anonymous" initials="" lastIdx="4" clrIdx="8"/>
  <p:cmAuthor id="2" name="Unknown" initials="" lastIdx="17" clrIdx="2"/>
  <p:cmAuthor id="9" name="Jodie Craft" initials="" lastIdx="2" clrIdx="9"/>
  <p:cmAuthor id="3" name="Marcus Villecco" initials="" lastIdx="2" clrIdx="3"/>
  <p:cmAuthor id="4" name="Lisa McClintock" initials="" lastIdx="26" clrIdx="4"/>
  <p:cmAuthor id="5" name="Sandra Nunes" initials="" lastIdx="1" clrIdx="5"/>
  <p:cmAuthor id="6" name="David Kasyan"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233900-1AC8-49FD-B689-96AAED63206D}">
  <a:tblStyle styleId="{E8233900-1AC8-49FD-B689-96AAED63206D}" styleName="Table_0">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AF1153ED-FF1D-444F-8FFA-E0550CCAB48A}" styleName="Table_1">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BABAA496-4F23-41DB-B3D3-8C58B253AD66}" styleName="Table_2">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68BC7C6E-9D9C-4B65-B188-2A19EBB06901}"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83EF0C91-09AD-4580-942E-9E1A7B45135B}" styleName="Table_4"/>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5908" autoAdjust="0"/>
  </p:normalViewPr>
  <p:slideViewPr>
    <p:cSldViewPr>
      <p:cViewPr varScale="1">
        <p:scale>
          <a:sx n="117" d="100"/>
          <a:sy n="117" d="100"/>
        </p:scale>
        <p:origin x="-145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slide" Target="slides/slide59.xml"/><Relationship Id="rId89" Type="http://schemas.openxmlformats.org/officeDocument/2006/relationships/font" Target="fonts/font3.fntdata"/><Relationship Id="rId97" Type="http://schemas.openxmlformats.org/officeDocument/2006/relationships/font" Target="fonts/font11.fntdata"/><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font" Target="fonts/font1.fntdata"/><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font" Target="fonts/font4.fntdata"/><Relationship Id="rId95" Type="http://schemas.openxmlformats.org/officeDocument/2006/relationships/font" Target="fonts/font9.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notesMaster" Target="notesMasters/notesMaster1.xml"/><Relationship Id="rId93" Type="http://schemas.openxmlformats.org/officeDocument/2006/relationships/font" Target="fonts/font7.fntdata"/><Relationship Id="rId98"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handoutMaster" Target="handoutMasters/handoutMaster1.xml"/><Relationship Id="rId94" Type="http://schemas.openxmlformats.org/officeDocument/2006/relationships/font" Target="fonts/font8.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3" tIns="45222" rIns="90443" bIns="45222" rtlCol="0"/>
          <a:lstStyle>
            <a:lvl1pPr algn="r">
              <a:defRPr sz="1200"/>
            </a:lvl1pPr>
          </a:lstStyle>
          <a:p>
            <a:fld id="{2B497DAA-D5E0-4B23-97BA-74CB98C9A6EE}" type="datetimeFigureOut">
              <a:rPr lang="en-US" smtClean="0"/>
              <a:pPr/>
              <a:t>6/29/2016</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4503"/>
          </a:xfrm>
          <a:prstGeom prst="rect">
            <a:avLst/>
          </a:prstGeom>
        </p:spPr>
        <p:txBody>
          <a:bodyPr vert="horz" lIns="90443" tIns="45222" rIns="90443" bIns="45222" rtlCol="0" anchor="b"/>
          <a:lstStyle>
            <a:lvl1pPr algn="r">
              <a:defRPr sz="1200"/>
            </a:lvl1pPr>
          </a:lstStyle>
          <a:p>
            <a:fld id="{BD57157E-DA9C-4615-AC3A-E64496492600}" type="slidenum">
              <a:rPr lang="en-US" smtClean="0"/>
              <a:pPr/>
              <a:t>‹#›</a:t>
            </a:fld>
            <a:endParaRPr lang="en-US"/>
          </a:p>
        </p:txBody>
      </p:sp>
    </p:spTree>
    <p:extLst>
      <p:ext uri="{BB962C8B-B14F-4D97-AF65-F5344CB8AC3E}">
        <p14:creationId xmlns="" xmlns:p14="http://schemas.microsoft.com/office/powerpoint/2010/main" val="368114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 xmlns:p14="http://schemas.microsoft.com/office/powerpoint/2010/main" val="15117473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tate.nj.us/education/AchieveNJ/teams/Toolkit.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schoolreforminitiative.org/protocol-alphabetical-list-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youtube.com/v/v2IVTM0N2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j.gov/education/AchieveNJ/teams/strat21/FiveWhysforRootCauseAnalysi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tate.nj.us/education/assessment/parcc/resources/evidence.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state.nj.us/education/assessment/parcc/resources/evidence.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online-plc.org/mod/page/view.php?id=1079"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state.nj.us/education/AchieveNJ/teams/Toolkit.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state.nj.us/education/AchieveNJ/teams/Toolkit.pdf"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www.state.nj.us/education/profdev/regs/pddef.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Shape 1403"/>
          <p:cNvSpPr txBox="1">
            <a:spLocks noGrp="1"/>
          </p:cNvSpPr>
          <p:nvPr>
            <p:ph type="body" idx="1"/>
          </p:nvPr>
        </p:nvSpPr>
        <p:spPr>
          <a:xfrm>
            <a:off x="685803" y="4415792"/>
            <a:ext cx="5486399" cy="4183380"/>
          </a:xfrm>
          <a:prstGeom prst="rect">
            <a:avLst/>
          </a:prstGeom>
          <a:noFill/>
          <a:ln>
            <a:noFill/>
          </a:ln>
        </p:spPr>
        <p:txBody>
          <a:bodyPr lIns="92266" tIns="92266" rIns="92266" bIns="92266" anchor="t" anchorCtr="0">
            <a:noAutofit/>
          </a:bodyPr>
          <a:lstStyle/>
          <a:p>
            <a:pPr>
              <a:buSzPct val="25000"/>
            </a:pPr>
            <a:r>
              <a:rPr lang="en" sz="1200" dirty="0" smtClean="0">
                <a:solidFill>
                  <a:schemeClr val="dk1"/>
                </a:solidFill>
              </a:rPr>
              <a:t>Talking </a:t>
            </a:r>
            <a:r>
              <a:rPr lang="en" sz="1200" dirty="0">
                <a:solidFill>
                  <a:schemeClr val="dk1"/>
                </a:solidFill>
              </a:rPr>
              <a:t>points: </a:t>
            </a:r>
          </a:p>
          <a:p>
            <a:pPr>
              <a:buSzPct val="25000"/>
            </a:pPr>
            <a:r>
              <a:rPr lang="en" sz="1200" dirty="0">
                <a:solidFill>
                  <a:schemeClr val="dk1"/>
                </a:solidFill>
              </a:rPr>
              <a:t>In taking a closer look at the monitoring cycle, we can see that it not only impacts day to day teaching, but it also allows teachers to better plan longer units of instruction.  This shows how flexible and valuable the cycle is during an entire school year.  </a:t>
            </a:r>
          </a:p>
          <a:p>
            <a:endParaRPr sz="1200" dirty="0">
              <a:solidFill>
                <a:schemeClr val="dk1"/>
              </a:solidFill>
            </a:endParaRPr>
          </a:p>
          <a:p>
            <a:pPr>
              <a:buSzPct val="25000"/>
            </a:pPr>
            <a:r>
              <a:rPr lang="en" sz="1200" dirty="0">
                <a:solidFill>
                  <a:schemeClr val="dk1"/>
                </a:solidFill>
              </a:rPr>
              <a:t>It is important to understand this process as we move through the different types of assessment within this module: Formative, SGOs, and PARCC.  We will have an opportunity to see how the different assessments are utilized throughout the cycle:</a:t>
            </a:r>
          </a:p>
          <a:p>
            <a:endParaRPr sz="1200" dirty="0">
              <a:solidFill>
                <a:schemeClr val="dk1"/>
              </a:solidFill>
            </a:endParaRPr>
          </a:p>
          <a:p>
            <a:pPr>
              <a:buSzPct val="25000"/>
            </a:pPr>
            <a:r>
              <a:rPr lang="en" sz="1200" dirty="0">
                <a:solidFill>
                  <a:schemeClr val="dk1"/>
                </a:solidFill>
              </a:rPr>
              <a:t>For example: Formative assessments would be more suitable for the Short-Cycles, while the summative assessments would be a cumulative grouping of all of those short cycles comprising the Long-Cycle. </a:t>
            </a:r>
          </a:p>
          <a:p>
            <a:endParaRPr sz="1200" dirty="0">
              <a:solidFill>
                <a:schemeClr val="dk1"/>
              </a:solidFill>
            </a:endParaRPr>
          </a:p>
        </p:txBody>
      </p:sp>
      <p:sp>
        <p:nvSpPr>
          <p:cNvPr id="1404" name="Shape 140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Shape 1483"/>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lnSpc>
                <a:spcPct val="138000"/>
              </a:lnSpc>
              <a:spcBef>
                <a:spcPts val="1111"/>
              </a:spcBef>
              <a:spcAft>
                <a:spcPts val="202"/>
              </a:spcAft>
              <a:buSzPct val="91666"/>
            </a:pPr>
            <a:r>
              <a:rPr lang="en" sz="1200" dirty="0">
                <a:solidFill>
                  <a:schemeClr val="dk1"/>
                </a:solidFill>
                <a:latin typeface="Calibri"/>
                <a:ea typeface="Calibri"/>
                <a:cs typeface="Calibri"/>
                <a:sym typeface="Calibri"/>
              </a:rPr>
              <a:t>Different types of assessments.</a:t>
            </a:r>
          </a:p>
        </p:txBody>
      </p:sp>
      <p:sp>
        <p:nvSpPr>
          <p:cNvPr id="1484" name="Shape 148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Shape 150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8" name="Shape 1508"/>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Clr>
                <a:schemeClr val="dk1"/>
              </a:buClr>
              <a:buSzPct val="25000"/>
            </a:pPr>
            <a:r>
              <a:rPr lang="en" sz="1200" dirty="0">
                <a:solidFill>
                  <a:schemeClr val="dk1"/>
                </a:solidFill>
                <a:latin typeface="Calibri"/>
                <a:ea typeface="Calibri"/>
                <a:cs typeface="Calibri"/>
                <a:sym typeface="Calibri"/>
              </a:rPr>
              <a:t>Participants will have an opportunity to identify all the types of assessments used in an instructional setting</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Provide brief review of the difference between qualitative and quantitative data with examples.  </a:t>
            </a:r>
          </a:p>
          <a:p>
            <a:pPr>
              <a:buClr>
                <a:schemeClr val="dk1"/>
              </a:buClr>
              <a:buSzPct val="25000"/>
            </a:pPr>
            <a:r>
              <a:rPr lang="en" sz="1200" dirty="0">
                <a:solidFill>
                  <a:schemeClr val="dk1"/>
                </a:solidFill>
                <a:latin typeface="Calibri"/>
                <a:ea typeface="Calibri"/>
                <a:cs typeface="Calibri"/>
                <a:sym typeface="Calibri"/>
              </a:rPr>
              <a:t>Qualitative: Data expressed in words; collected by interviews, observations, document analysis, or open-ended questions on surveys.</a:t>
            </a:r>
          </a:p>
          <a:p>
            <a:pPr>
              <a:buClr>
                <a:schemeClr val="dk1"/>
              </a:buClr>
              <a:buSzPct val="25000"/>
            </a:pPr>
            <a:r>
              <a:rPr lang="en" sz="1200" dirty="0">
                <a:solidFill>
                  <a:schemeClr val="dk1"/>
                </a:solidFill>
                <a:latin typeface="Calibri"/>
                <a:ea typeface="Calibri"/>
                <a:cs typeface="Calibri"/>
                <a:sym typeface="Calibri"/>
              </a:rPr>
              <a:t>Quantitative: Data expressed in numbers and analyzed statistically; collected from frequency counts, surveys, or test scores.</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Participants will be given 1 minute to write down types of assessments used throughout their practice. </a:t>
            </a:r>
          </a:p>
          <a:p>
            <a:pPr>
              <a:buClr>
                <a:schemeClr val="dk1"/>
              </a:buClr>
              <a:buSzPct val="25000"/>
            </a:pPr>
            <a:r>
              <a:rPr lang="en" sz="1200" dirty="0">
                <a:solidFill>
                  <a:schemeClr val="dk1"/>
                </a:solidFill>
                <a:latin typeface="Calibri"/>
                <a:ea typeface="Calibri"/>
                <a:cs typeface="Calibri"/>
                <a:sym typeface="Calibri"/>
              </a:rPr>
              <a:t>Participants will then be assigned the task of separating the types of assessments into Qualitative and Quantitative on the Venn Diagram seeing that some assessment types depending on their use will overlap into both areas. </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Participants jot down what the purposes of the assessments 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Shape 152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3" name="Shape 1523"/>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indent="-70512">
              <a:buClr>
                <a:schemeClr val="dk1"/>
              </a:buClr>
              <a:buSzPct val="91666"/>
            </a:pPr>
            <a:endParaRPr sz="1200" dirty="0">
              <a:latin typeface="Calibri"/>
              <a:ea typeface="Calibri"/>
              <a:cs typeface="Calibri"/>
              <a:sym typeface="Calibri"/>
            </a:endParaRPr>
          </a:p>
          <a:p>
            <a:pPr indent="-70512">
              <a:buClr>
                <a:schemeClr val="dk1"/>
              </a:buClr>
              <a:buSzPct val="91666"/>
            </a:pPr>
            <a:r>
              <a:rPr lang="en" sz="1200" dirty="0">
                <a:latin typeface="Calibri"/>
                <a:ea typeface="Calibri"/>
                <a:cs typeface="Calibri"/>
                <a:sym typeface="Calibri"/>
              </a:rPr>
              <a:t>Share with participants that now that multiple types of assessments have identified, this can inevitably lead to a data overload.  This module will assist you in filtering the data so that it can be utilized effectively through the use of specific protocols.</a:t>
            </a:r>
          </a:p>
          <a:p>
            <a:pPr indent="-70512">
              <a:buClr>
                <a:schemeClr val="dk1"/>
              </a:buClr>
            </a:pPr>
            <a:endParaRPr sz="1200" dirty="0">
              <a:latin typeface="Calibri"/>
              <a:ea typeface="Calibri"/>
              <a:cs typeface="Calibri"/>
              <a:sym typeface="Calibri"/>
            </a:endParaRPr>
          </a:p>
          <a:p>
            <a:pPr indent="-70512">
              <a:buClr>
                <a:schemeClr val="dk1"/>
              </a:buClr>
              <a:buSzPct val="91666"/>
            </a:pPr>
            <a:r>
              <a:rPr lang="en" sz="1200" dirty="0">
                <a:latin typeface="Calibri"/>
                <a:ea typeface="Calibri"/>
                <a:cs typeface="Calibri"/>
                <a:sym typeface="Calibri"/>
              </a:rPr>
              <a:t>Draw participant’s attention to the fact that with all of these assessment types there can be a Data Overload.</a:t>
            </a:r>
          </a:p>
          <a:p>
            <a:pPr indent="-70512">
              <a:buClr>
                <a:schemeClr val="dk1"/>
              </a:buClr>
              <a:buSzPct val="91666"/>
            </a:pPr>
            <a:r>
              <a:rPr lang="en" sz="1200" dirty="0">
                <a:latin typeface="Calibri"/>
                <a:ea typeface="Calibri"/>
                <a:cs typeface="Calibri"/>
                <a:sym typeface="Calibri"/>
              </a:rPr>
              <a:t>Now let's prioritize the data (post its) at your table - Group needs to organize the post it notes from the slide 17 activity and choose top valued.</a:t>
            </a:r>
          </a:p>
          <a:p>
            <a:pPr indent="-70512">
              <a:buClr>
                <a:schemeClr val="dk1"/>
              </a:buClr>
              <a:buSzPct val="91666"/>
            </a:pPr>
            <a:r>
              <a:rPr lang="en" sz="1200" u="sng" dirty="0">
                <a:latin typeface="Calibri"/>
                <a:ea typeface="Calibri"/>
                <a:cs typeface="Calibri"/>
                <a:sym typeface="Calibri"/>
              </a:rPr>
              <a:t>Adaption </a:t>
            </a:r>
            <a:r>
              <a:rPr lang="en" sz="1200" dirty="0">
                <a:latin typeface="Calibri"/>
                <a:ea typeface="Calibri"/>
                <a:cs typeface="Calibri"/>
                <a:sym typeface="Calibri"/>
              </a:rPr>
              <a:t>- Have participants choose top two or three valued assessments.</a:t>
            </a:r>
          </a:p>
          <a:p>
            <a:pPr indent="-70512">
              <a:buClr>
                <a:schemeClr val="dk1"/>
              </a:buClr>
              <a:buSzPct val="91666"/>
            </a:pPr>
            <a:r>
              <a:rPr lang="en" sz="1200" dirty="0">
                <a:latin typeface="Calibri"/>
                <a:ea typeface="Calibri"/>
                <a:cs typeface="Calibri"/>
                <a:sym typeface="Calibri"/>
              </a:rPr>
              <a:t>Activity purpose: Make the statement - All data has merit in the classroom, depending on your instructional placement.</a:t>
            </a:r>
          </a:p>
          <a:p>
            <a:r>
              <a:rPr lang="en" sz="1200" dirty="0">
                <a:latin typeface="Calibri"/>
                <a:ea typeface="Calibri"/>
                <a:cs typeface="Calibri"/>
                <a:sym typeface="Calibri"/>
              </a:rPr>
              <a:t>Presenter notes: Overall goal is to meet your specific learners at their instructional level to make improvements.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Shape 15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6" name="Shape 1546"/>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SzPct val="25000"/>
            </a:pPr>
            <a:r>
              <a:rPr lang="en" sz="1200" dirty="0" smtClean="0">
                <a:solidFill>
                  <a:schemeClr val="dk1"/>
                </a:solidFill>
              </a:rPr>
              <a:t>There </a:t>
            </a:r>
            <a:r>
              <a:rPr lang="en" sz="1200" dirty="0">
                <a:solidFill>
                  <a:schemeClr val="dk1"/>
                </a:solidFill>
              </a:rPr>
              <a:t>is animation on this slide: Click for the working definition on Protocols to come up and click again to show the types of protocols we will be using.</a:t>
            </a:r>
          </a:p>
          <a:p>
            <a:endParaRPr sz="1200" dirty="0">
              <a:solidFill>
                <a:schemeClr val="dk1"/>
              </a:solidFill>
            </a:endParaRPr>
          </a:p>
          <a:p>
            <a:pPr>
              <a:buSzPct val="25000"/>
            </a:pPr>
            <a:r>
              <a:rPr lang="en" sz="1200" dirty="0">
                <a:solidFill>
                  <a:schemeClr val="dk1"/>
                </a:solidFill>
              </a:rPr>
              <a:t>Working definition is from </a:t>
            </a:r>
            <a:r>
              <a:rPr lang="en" sz="1200" u="sng" dirty="0">
                <a:solidFill>
                  <a:schemeClr val="hlink"/>
                </a:solidFill>
                <a:hlinkClick r:id="rId3"/>
              </a:rPr>
              <a:t>http://www.state.nj.us/education/AchieveNJ/teams/Toolkit.pdf</a:t>
            </a:r>
            <a:r>
              <a:rPr lang="en" sz="1200" dirty="0">
                <a:solidFill>
                  <a:schemeClr val="dk1"/>
                </a:solidFill>
              </a:rPr>
              <a:t> </a:t>
            </a:r>
          </a:p>
          <a:p>
            <a:pPr>
              <a:buSzPct val="25000"/>
            </a:pPr>
            <a:r>
              <a:rPr lang="en" sz="1200" dirty="0">
                <a:solidFill>
                  <a:schemeClr val="dk1"/>
                </a:solidFill>
                <a:latin typeface="Arial"/>
                <a:ea typeface="Arial"/>
                <a:cs typeface="Arial"/>
                <a:sym typeface="Arial"/>
              </a:rPr>
              <a:t>Discuss the importance of protocol and why they are productive.  Discuss the importance of collaboration in analyzing data.  Remind participants that there are many protocol to choose from.  Three will be presented in this module.</a:t>
            </a:r>
          </a:p>
          <a:p>
            <a:endParaRPr sz="1200" dirty="0">
              <a:solidFill>
                <a:schemeClr val="dk1"/>
              </a:solidFill>
              <a:latin typeface="Arial"/>
              <a:ea typeface="Arial"/>
              <a:cs typeface="Arial"/>
              <a:sym typeface="Arial"/>
            </a:endParaRPr>
          </a:p>
          <a:p>
            <a:pPr marL="519224" indent="-519224">
              <a:lnSpc>
                <a:spcPct val="150000"/>
              </a:lnSpc>
              <a:buClr>
                <a:schemeClr val="dk1"/>
              </a:buClr>
              <a:buSzPct val="25000"/>
            </a:pPr>
            <a:r>
              <a:rPr lang="en" dirty="0">
                <a:solidFill>
                  <a:schemeClr val="dk1"/>
                </a:solidFill>
                <a:latin typeface="Arial"/>
                <a:ea typeface="Arial"/>
                <a:cs typeface="Arial"/>
                <a:sym typeface="Arial"/>
              </a:rPr>
              <a:t>Additional protocol can be found here: </a:t>
            </a:r>
            <a:r>
              <a:rPr lang="en" u="sng" dirty="0">
                <a:solidFill>
                  <a:schemeClr val="hlink"/>
                </a:solidFill>
                <a:latin typeface="Franklin Gothic Book" pitchFamily="34" charset="0"/>
                <a:ea typeface="Source Sans Pro"/>
                <a:cs typeface="Source Sans Pro"/>
                <a:sym typeface="Source Sans Pro"/>
                <a:hlinkClick r:id="rId4"/>
              </a:rPr>
              <a:t>http://www.schoolreforminitiative.org/protocol-alphabetical-list-2/  </a:t>
            </a:r>
          </a:p>
          <a:p>
            <a:endParaRPr sz="1200" dirty="0">
              <a:solidFill>
                <a:schemeClr val="dk1"/>
              </a:solidFill>
              <a:latin typeface="Arial"/>
              <a:ea typeface="Arial"/>
              <a:cs typeface="Arial"/>
              <a:sym typeface="Arial"/>
            </a:endParaRPr>
          </a:p>
        </p:txBody>
      </p:sp>
      <p:sp>
        <p:nvSpPr>
          <p:cNvPr id="1547" name="Shape 1547"/>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14</a:t>
            </a:fld>
            <a:endParaRPr lang="en"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Shape 155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4" name="Shape 1554"/>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endParaRPr sz="1200" dirty="0">
              <a:solidFill>
                <a:srgbClr val="FF0000"/>
              </a:solidFill>
              <a:latin typeface="Arial"/>
              <a:ea typeface="Arial"/>
              <a:cs typeface="Arial"/>
              <a:sym typeface="Arial"/>
            </a:endParaRPr>
          </a:p>
        </p:txBody>
      </p:sp>
      <p:sp>
        <p:nvSpPr>
          <p:cNvPr id="1555" name="Shape 1555"/>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15</a:t>
            </a:fld>
            <a:endParaRPr lang="en" sz="1200" dirty="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Shape 156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1" name="Shape 1561"/>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SzPct val="25000"/>
            </a:pPr>
            <a:r>
              <a:rPr lang="en" sz="1200" dirty="0" smtClean="0">
                <a:solidFill>
                  <a:schemeClr val="dk1"/>
                </a:solidFill>
                <a:latin typeface="Calibri"/>
                <a:ea typeface="Calibri"/>
                <a:cs typeface="Calibri"/>
                <a:sym typeface="Calibri"/>
              </a:rPr>
              <a:t>Where </a:t>
            </a:r>
            <a:r>
              <a:rPr lang="en" sz="1200" dirty="0">
                <a:solidFill>
                  <a:schemeClr val="dk1"/>
                </a:solidFill>
                <a:latin typeface="Calibri"/>
                <a:ea typeface="Calibri"/>
                <a:cs typeface="Calibri"/>
                <a:sym typeface="Calibri"/>
              </a:rPr>
              <a:t>does Formative assessment fit into the monitoring cycle?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Give participants a moment to think about this and share out (either small group or whole group).</a:t>
            </a:r>
          </a:p>
          <a:p>
            <a:endParaRPr sz="1200" dirty="0">
              <a:solidFill>
                <a:schemeClr val="dk1"/>
              </a:solidFill>
              <a:latin typeface="Calibri"/>
              <a:ea typeface="Calibri"/>
              <a:cs typeface="Calibri"/>
              <a:sym typeface="Calibri"/>
            </a:endParaRPr>
          </a:p>
          <a:p>
            <a:r>
              <a:rPr lang="en" sz="1200" dirty="0">
                <a:solidFill>
                  <a:schemeClr val="dk1"/>
                </a:solidFill>
                <a:latin typeface="Calibri"/>
                <a:ea typeface="Calibri"/>
                <a:cs typeface="Calibri"/>
                <a:sym typeface="Calibri"/>
              </a:rPr>
              <a:t>Guidance: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Formative Assessment is embedded within the entire process.  As the teacher is implementing instruction, the teacher is gaining formative assessment data, while monitoring student understanding and simultaneously collecting data. The data is then analyzed for the purpose of adjusting instruction. Then the cycle continues again.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Shape 157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6" name="Shape 1576"/>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SzPct val="25000"/>
            </a:pPr>
            <a:r>
              <a:rPr lang="en" sz="1200" dirty="0"/>
              <a:t>Mention the connection to the Assessment module here</a:t>
            </a:r>
          </a:p>
          <a:p>
            <a:pPr>
              <a:buSzPct val="25000"/>
            </a:pPr>
            <a:r>
              <a:rPr lang="en" sz="1200" dirty="0" smtClean="0">
                <a:solidFill>
                  <a:schemeClr val="dk1"/>
                </a:solidFill>
              </a:rPr>
              <a:t>Options </a:t>
            </a:r>
            <a:r>
              <a:rPr lang="en" sz="1200" dirty="0">
                <a:solidFill>
                  <a:schemeClr val="dk1"/>
                </a:solidFill>
              </a:rPr>
              <a:t>for Discussion:</a:t>
            </a:r>
          </a:p>
          <a:p>
            <a:pPr marL="461532" indent="-307688">
              <a:buClr>
                <a:schemeClr val="dk1"/>
              </a:buClr>
              <a:buSzPct val="100000"/>
              <a:buAutoNum type="alphaUcPeriod"/>
            </a:pPr>
            <a:r>
              <a:rPr lang="en" sz="1200" dirty="0">
                <a:solidFill>
                  <a:schemeClr val="dk1"/>
                </a:solidFill>
              </a:rPr>
              <a:t>Have participants share additional examples of formative assessments.  </a:t>
            </a:r>
          </a:p>
          <a:p>
            <a:pPr marL="461532" indent="-307688">
              <a:buClr>
                <a:schemeClr val="dk1"/>
              </a:buClr>
              <a:buSzPct val="100000"/>
              <a:buAutoNum type="alphaUcPeriod"/>
            </a:pPr>
            <a:r>
              <a:rPr lang="en" sz="1200" dirty="0">
                <a:solidFill>
                  <a:schemeClr val="dk1"/>
                </a:solidFill>
              </a:rPr>
              <a:t>Allow participants to briefly discuss how a few of these relate to the definition and purpose (e.g. how to use running records to monitor student learning and adjust instruction).</a:t>
            </a:r>
          </a:p>
          <a:p>
            <a:endParaRPr sz="1200" dirty="0">
              <a:solidFill>
                <a:schemeClr val="dk1"/>
              </a:solidFill>
            </a:endParaRPr>
          </a:p>
          <a:p>
            <a:pPr>
              <a:buSzPct val="25000"/>
            </a:pPr>
            <a:r>
              <a:rPr lang="en" dirty="0">
                <a:solidFill>
                  <a:schemeClr val="dk1"/>
                </a:solidFill>
                <a:highlight>
                  <a:srgbClr val="FFFFFF"/>
                </a:highlight>
                <a:latin typeface="Helvetica Neue"/>
                <a:ea typeface="Helvetica Neue"/>
                <a:cs typeface="Helvetica Neue"/>
                <a:sym typeface="Helvetica Neue"/>
              </a:rPr>
              <a:t>“Collaboratively analyzing formative assessment data addresses the question, ‘How can we collectively ensure that all of our students meet the objectives?’ The formative data should be used to drive instruction, not to evaluate educators.” -- This was pulled from The NJDOE Blended Online Learning Module, Course 3.  For a deeper dive, participants can visit: http://www.online-plc.org/mod/page/view.php?id=303</a:t>
            </a:r>
          </a:p>
        </p:txBody>
      </p:sp>
      <p:sp>
        <p:nvSpPr>
          <p:cNvPr id="1577" name="Shape 1577"/>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17</a:t>
            </a:fld>
            <a:endParaRPr lang="en"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Shape 158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5" name="Shape 1585"/>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lnSpc>
                <a:spcPct val="120000"/>
              </a:lnSpc>
              <a:buClr>
                <a:schemeClr val="dk1"/>
              </a:buClr>
              <a:buSzPct val="100000"/>
            </a:pPr>
            <a:r>
              <a:rPr lang="en" dirty="0"/>
              <a:t>Transition slide to move into the Data Analysis Protocol</a:t>
            </a:r>
          </a:p>
          <a:p>
            <a:pPr>
              <a:lnSpc>
                <a:spcPct val="120000"/>
              </a:lnSpc>
              <a:buClr>
                <a:schemeClr val="dk1"/>
              </a:buClr>
              <a:buSzPct val="100000"/>
            </a:pPr>
            <a:endParaRPr dirty="0"/>
          </a:p>
          <a:p>
            <a:pPr>
              <a:lnSpc>
                <a:spcPct val="120000"/>
              </a:lnSpc>
              <a:buClr>
                <a:schemeClr val="dk1"/>
              </a:buClr>
              <a:buSzPct val="100000"/>
            </a:pPr>
            <a:r>
              <a:rPr lang="en" dirty="0"/>
              <a:t>So let’s tie this all together. We collect all this data, we don’t want this to go to waste </a:t>
            </a:r>
          </a:p>
          <a:p>
            <a:pPr>
              <a:lnSpc>
                <a:spcPct val="115000"/>
              </a:lnSpc>
              <a:buClr>
                <a:schemeClr val="dk1"/>
              </a:buClr>
              <a:buSzPct val="100000"/>
            </a:pPr>
            <a:endParaRPr dirty="0"/>
          </a:p>
          <a:p>
            <a:pPr>
              <a:lnSpc>
                <a:spcPct val="120000"/>
              </a:lnSpc>
              <a:buClr>
                <a:schemeClr val="dk1"/>
              </a:buClr>
              <a:buSzPct val="100000"/>
            </a:pPr>
            <a:r>
              <a:rPr lang="en" dirty="0"/>
              <a:t>Kumar, Vishal.”On Big Data”</a:t>
            </a:r>
          </a:p>
          <a:p>
            <a:pPr>
              <a:lnSpc>
                <a:spcPct val="120000"/>
              </a:lnSpc>
              <a:buClr>
                <a:schemeClr val="dk1"/>
              </a:buClr>
              <a:buSzPct val="100000"/>
            </a:pPr>
            <a:r>
              <a:rPr lang="en" dirty="0"/>
              <a:t>Presenter Notes:  Now that you have sorted your data, we are going to put it into use through the Data Analysis Protocol.</a:t>
            </a:r>
          </a:p>
          <a:p>
            <a:pPr>
              <a:lnSpc>
                <a:spcPct val="115000"/>
              </a:lnSpc>
              <a:buClr>
                <a:schemeClr val="dk1"/>
              </a:buClr>
              <a:buSzPct val="100000"/>
            </a:pP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Shape 159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2" name="Shape 1592"/>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Clr>
                <a:schemeClr val="dk1"/>
              </a:buClr>
              <a:buSzPct val="137500"/>
            </a:pPr>
            <a:r>
              <a:rPr lang="en" sz="800" dirty="0">
                <a:solidFill>
                  <a:srgbClr val="0000FF"/>
                </a:solidFill>
              </a:rPr>
              <a:t>Adapted from Western Heights Independent School District, PLC Data Analysis Template ©2008</a:t>
            </a:r>
          </a:p>
          <a:p>
            <a:pPr>
              <a:buClr>
                <a:schemeClr val="dk1"/>
              </a:buClr>
            </a:pPr>
            <a:endParaRPr dirty="0">
              <a:solidFill>
                <a:schemeClr val="dk1"/>
              </a:solidFill>
            </a:endParaRPr>
          </a:p>
          <a:p>
            <a:pPr>
              <a:buClr>
                <a:schemeClr val="dk1"/>
              </a:buClr>
              <a:buSzPct val="100000"/>
            </a:pPr>
            <a:r>
              <a:rPr lang="en" dirty="0">
                <a:solidFill>
                  <a:schemeClr val="dk1"/>
                </a:solidFill>
              </a:rPr>
              <a:t>Participants will begin by using a provided Data Sample Set to apply to the current protocol. Participants will apply this same protocol to their own data at the conclusion of the activity, providing an opportunity to reflect.  </a:t>
            </a:r>
          </a:p>
          <a:p>
            <a:pPr>
              <a:buClr>
                <a:schemeClr val="dk1"/>
              </a:buClr>
              <a:buSzPct val="100000"/>
            </a:pPr>
            <a:r>
              <a:rPr lang="en" dirty="0">
                <a:solidFill>
                  <a:srgbClr val="0000FF"/>
                </a:solidFill>
              </a:rPr>
              <a:t>This is in preparation for the Talk Iit</a:t>
            </a:r>
          </a:p>
          <a:p>
            <a:endParaRPr sz="1200" dirty="0">
              <a:solidFill>
                <a:srgbClr val="FF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Shape 13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7" name="Shape 1327"/>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110000"/>
            </a:pPr>
            <a:r>
              <a:rPr lang="en" sz="1000" dirty="0" smtClean="0">
                <a:solidFill>
                  <a:schemeClr val="dk1"/>
                </a:solidFill>
              </a:rPr>
              <a:t>Video link- </a:t>
            </a:r>
            <a:r>
              <a:rPr lang="en-US" sz="1000" dirty="0" smtClean="0">
                <a:hlinkClick r:id="rId3"/>
              </a:rPr>
              <a:t>http://youtube.com/v/v2IVTM0N2SE</a:t>
            </a:r>
            <a:endParaRPr lang="en" sz="1000" dirty="0" smtClean="0">
              <a:solidFill>
                <a:schemeClr val="dk1"/>
              </a:solidFill>
            </a:endParaRPr>
          </a:p>
          <a:p>
            <a:pPr>
              <a:buClr>
                <a:schemeClr val="dk1"/>
              </a:buClr>
              <a:buSzPct val="110000"/>
            </a:pPr>
            <a:r>
              <a:rPr lang="en" sz="1000" dirty="0" smtClean="0">
                <a:solidFill>
                  <a:schemeClr val="dk1"/>
                </a:solidFill>
              </a:rPr>
              <a:t>Intro </a:t>
            </a:r>
            <a:r>
              <a:rPr lang="en" sz="1000" dirty="0">
                <a:solidFill>
                  <a:schemeClr val="dk1"/>
                </a:solidFill>
              </a:rPr>
              <a:t>Question: We all use data.  Let’s get our minds thinking about the data we use everyday( when we buy a car we might look at Kelley Blue Book,when  buying a new refrigerator we might look at consumer reports, even when we go to a movie we look to see how many stars it received) We use data everyday to inform our decisions.</a:t>
            </a:r>
          </a:p>
          <a:p>
            <a:pPr>
              <a:buClr>
                <a:schemeClr val="dk1"/>
              </a:buClr>
              <a:buSzPct val="110000"/>
            </a:pPr>
            <a:endParaRPr sz="1000" dirty="0">
              <a:solidFill>
                <a:schemeClr val="dk1"/>
              </a:solidFill>
            </a:endParaRPr>
          </a:p>
          <a:p>
            <a:pPr>
              <a:buClr>
                <a:schemeClr val="dk1"/>
              </a:buClr>
              <a:buSzPct val="110000"/>
            </a:pPr>
            <a:r>
              <a:rPr lang="en" sz="1000" dirty="0">
                <a:solidFill>
                  <a:schemeClr val="dk1"/>
                </a:solidFill>
              </a:rPr>
              <a:t>The selected video will be utilized to spark discussion surrounding the use of Data to make informed decisions. </a:t>
            </a:r>
          </a:p>
          <a:p>
            <a:pPr>
              <a:buClr>
                <a:schemeClr val="dk1"/>
              </a:buClr>
              <a:buSzPct val="110000"/>
            </a:pPr>
            <a:endParaRPr sz="1000" dirty="0">
              <a:solidFill>
                <a:schemeClr val="dk1"/>
              </a:solidFill>
            </a:endParaRPr>
          </a:p>
          <a:p>
            <a:pPr>
              <a:buClr>
                <a:schemeClr val="dk1"/>
              </a:buClr>
              <a:buSzPct val="110000"/>
            </a:pPr>
            <a:r>
              <a:rPr lang="en" sz="1000" dirty="0">
                <a:solidFill>
                  <a:schemeClr val="dk1"/>
                </a:solidFill>
              </a:rPr>
              <a:t>Presenters will spark discussion at the end of the short video </a:t>
            </a:r>
            <a:r>
              <a:rPr lang="en" sz="1000" dirty="0" smtClean="0">
                <a:solidFill>
                  <a:schemeClr val="dk1"/>
                </a:solidFill>
              </a:rPr>
              <a:t>clip</a:t>
            </a:r>
            <a:endParaRPr lang="en" sz="1000" b="1" dirty="0">
              <a:solidFill>
                <a:schemeClr val="dk1"/>
              </a:solidFill>
            </a:endParaRPr>
          </a:p>
          <a:p>
            <a:pPr>
              <a:buClr>
                <a:schemeClr val="dk1"/>
              </a:buClr>
              <a:buSzPct val="110000"/>
            </a:pPr>
            <a:r>
              <a:rPr lang="en" sz="1000" dirty="0">
                <a:solidFill>
                  <a:schemeClr val="dk1"/>
                </a:solidFill>
              </a:rPr>
              <a:t>Presenters can lead discussions using these terms:  Multiple data points, making informed decisions, creating action plans.Think about </a:t>
            </a:r>
          </a:p>
          <a:p>
            <a:pPr>
              <a:buClr>
                <a:schemeClr val="dk1"/>
              </a:buClr>
              <a:buSzPct val="110000"/>
            </a:pPr>
            <a:endParaRPr sz="1000" dirty="0">
              <a:solidFill>
                <a:schemeClr val="dk1"/>
              </a:solidFill>
            </a:endParaRPr>
          </a:p>
          <a:p>
            <a:pPr>
              <a:buClr>
                <a:schemeClr val="dk1"/>
              </a:buClr>
              <a:buSzPct val="110000"/>
            </a:pPr>
            <a:r>
              <a:rPr lang="en" sz="1000" dirty="0">
                <a:solidFill>
                  <a:schemeClr val="dk1"/>
                </a:solidFill>
              </a:rPr>
              <a:t>Today we are going to think about the data we collect daily as teachers and how we can use that data to improve our instruction and enhance student learning.</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9"/>
        <p:cNvGrpSpPr/>
        <p:nvPr/>
      </p:nvGrpSpPr>
      <p:grpSpPr>
        <a:xfrm>
          <a:off x="0" y="0"/>
          <a:ext cx="0" cy="0"/>
          <a:chOff x="0" y="0"/>
          <a:chExt cx="0" cy="0"/>
        </a:xfrm>
      </p:grpSpPr>
      <p:sp>
        <p:nvSpPr>
          <p:cNvPr id="1600" name="Shape 160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1" name="Shape 1601"/>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Clr>
                <a:schemeClr val="dk1"/>
              </a:buClr>
              <a:buSzPct val="100000"/>
            </a:pPr>
            <a:r>
              <a:rPr lang="en" dirty="0">
                <a:solidFill>
                  <a:schemeClr val="dk1"/>
                </a:solidFill>
              </a:rPr>
              <a:t>While groups begin Talk It! Phase, each group will have an assigned “Active Listener Recorder” who will fill in the three columns - Here’ What! So What! And Now What! as team members discuss observed trends and come to decisions.</a:t>
            </a:r>
          </a:p>
          <a:p>
            <a:pPr>
              <a:buClr>
                <a:schemeClr val="dk1"/>
              </a:buClr>
            </a:pPr>
            <a:endParaRPr dirty="0">
              <a:solidFill>
                <a:schemeClr val="dk1"/>
              </a:solidFill>
            </a:endParaRPr>
          </a:p>
          <a:p>
            <a:pPr>
              <a:buClr>
                <a:schemeClr val="dk1"/>
              </a:buClr>
              <a:buSzPct val="100000"/>
            </a:pPr>
            <a:r>
              <a:rPr lang="en" dirty="0">
                <a:solidFill>
                  <a:schemeClr val="dk1"/>
                </a:solidFill>
              </a:rPr>
              <a:t>Participants will be directed to continue to follow the presented protocol. Referenced in their binders. </a:t>
            </a:r>
          </a:p>
          <a:p>
            <a:pPr>
              <a:buClr>
                <a:schemeClr val="dk1"/>
              </a:buClr>
              <a:buSzPct val="100000"/>
            </a:pPr>
            <a:r>
              <a:rPr lang="en" dirty="0">
                <a:solidFill>
                  <a:schemeClr val="dk1"/>
                </a:solidFill>
              </a:rPr>
              <a:t/>
            </a:r>
            <a:br>
              <a:rPr lang="en" dirty="0">
                <a:solidFill>
                  <a:schemeClr val="dk1"/>
                </a:solidFill>
              </a:rPr>
            </a:br>
            <a:r>
              <a:rPr lang="en" dirty="0">
                <a:solidFill>
                  <a:srgbClr val="0000FF"/>
                </a:solidFill>
              </a:rPr>
              <a:t>Use It  and Review It </a:t>
            </a:r>
          </a:p>
          <a:p>
            <a:pPr>
              <a:buClr>
                <a:schemeClr val="dk1"/>
              </a:buClr>
              <a:buSzPct val="100000"/>
            </a:pPr>
            <a:r>
              <a:rPr lang="en" dirty="0">
                <a:solidFill>
                  <a:srgbClr val="0000FF"/>
                </a:solidFill>
              </a:rPr>
              <a:t>In your groups, decide what the data is saying.  The Here’s What! column is filled with specific facts (Ex: 30% of Grade 5 students did X?; the So What? Column is an interpretation of the data; and the Now What? Column can be a prediction, an implication or a question for further study.</a:t>
            </a:r>
            <a:br>
              <a:rPr lang="en" dirty="0">
                <a:solidFill>
                  <a:srgbClr val="0000FF"/>
                </a:solidFill>
              </a:rPr>
            </a:br>
            <a:r>
              <a:rPr lang="en" dirty="0">
                <a:solidFill>
                  <a:srgbClr val="0000FF"/>
                </a:solidFill>
              </a:rPr>
              <a:t>HERE’S WHAT!	SO WHAT?	NOW WHAT?	</a:t>
            </a:r>
            <a:br>
              <a:rPr lang="en" dirty="0">
                <a:solidFill>
                  <a:srgbClr val="0000FF"/>
                </a:solidFill>
              </a:rPr>
            </a:br>
            <a:r>
              <a:rPr lang="en" dirty="0">
                <a:solidFill>
                  <a:srgbClr val="0000FF"/>
                </a:solidFill>
              </a:rPr>
              <a:t/>
            </a:r>
            <a:br>
              <a:rPr lang="en" dirty="0">
                <a:solidFill>
                  <a:srgbClr val="0000FF"/>
                </a:solidFill>
              </a:rPr>
            </a:br>
            <a:r>
              <a:rPr lang="en" dirty="0">
                <a:solidFill>
                  <a:srgbClr val="0000FF"/>
                </a:solidFill>
              </a:rPr>
              <a:t>Chart taken from “Data Driven Dialogue: A Facilitator’s Guide to Collaborative Inquiry”, Bruce Wellman &amp; Laura Lipton</a:t>
            </a:r>
            <a:br>
              <a:rPr lang="en" dirty="0">
                <a:solidFill>
                  <a:srgbClr val="0000FF"/>
                </a:solidFill>
              </a:rPr>
            </a:br>
            <a:endParaRPr lang="en" dirty="0">
              <a:solidFill>
                <a:srgbClr val="0000FF"/>
              </a:solidFill>
            </a:endParaRPr>
          </a:p>
          <a:p>
            <a:pPr>
              <a:buClr>
                <a:schemeClr val="dk1"/>
              </a:buClr>
              <a:buSzPct val="100000"/>
            </a:pPr>
            <a:r>
              <a:rPr lang="en" dirty="0">
                <a:solidFill>
                  <a:srgbClr val="0000FF"/>
                </a:solidFill>
              </a:rPr>
              <a:t>Apply It </a:t>
            </a:r>
          </a:p>
          <a:p>
            <a:pPr marL="461532" indent="-301278">
              <a:lnSpc>
                <a:spcPct val="115000"/>
              </a:lnSpc>
              <a:buClr>
                <a:srgbClr val="0000FF"/>
              </a:buClr>
              <a:buSzPct val="100000"/>
              <a:buAutoNum type="arabicPeriod"/>
            </a:pPr>
            <a:r>
              <a:rPr lang="en" dirty="0">
                <a:solidFill>
                  <a:srgbClr val="0000FF"/>
                </a:solidFill>
              </a:rPr>
              <a:t>What action steps or strategies will you take to achieve the goal?                                                 	</a:t>
            </a:r>
          </a:p>
          <a:p>
            <a:pPr marL="461532" indent="-301278">
              <a:lnSpc>
                <a:spcPct val="115000"/>
              </a:lnSpc>
              <a:buClr>
                <a:srgbClr val="0000FF"/>
              </a:buClr>
              <a:buSzPct val="100000"/>
              <a:buAutoNum type="arabicPeriod"/>
            </a:pPr>
            <a:r>
              <a:rPr lang="en" dirty="0">
                <a:solidFill>
                  <a:srgbClr val="0000FF"/>
                </a:solidFill>
              </a:rPr>
              <a:t>Who is going to be responsible for implementing the strategies?</a:t>
            </a:r>
          </a:p>
          <a:p>
            <a:pPr marL="461532" indent="-301278">
              <a:lnSpc>
                <a:spcPct val="115000"/>
              </a:lnSpc>
              <a:buClr>
                <a:srgbClr val="0000FF"/>
              </a:buClr>
              <a:buSzPct val="100000"/>
              <a:buAutoNum type="arabicPeriod"/>
            </a:pPr>
            <a:r>
              <a:rPr lang="en" dirty="0">
                <a:solidFill>
                  <a:srgbClr val="0000FF"/>
                </a:solidFill>
              </a:rPr>
              <a:t>When will you monitor your progress toward meeting the goal?</a:t>
            </a:r>
          </a:p>
          <a:p>
            <a:pPr marL="461532" indent="-301278">
              <a:lnSpc>
                <a:spcPct val="115000"/>
              </a:lnSpc>
              <a:buClr>
                <a:srgbClr val="0000FF"/>
              </a:buClr>
              <a:buSzPct val="100000"/>
              <a:buAutoNum type="arabicPeriod"/>
            </a:pPr>
            <a:r>
              <a:rPr lang="en" dirty="0">
                <a:solidFill>
                  <a:srgbClr val="0000FF"/>
                </a:solidFill>
              </a:rPr>
              <a:t>What materials, resources, and/or personnel will be necessary to carry out the strategy?</a:t>
            </a:r>
          </a:p>
          <a:p>
            <a:pPr marL="461532" indent="-301278">
              <a:lnSpc>
                <a:spcPct val="115000"/>
              </a:lnSpc>
              <a:buClr>
                <a:srgbClr val="0000FF"/>
              </a:buClr>
              <a:buSzPct val="100000"/>
              <a:buAutoNum type="arabicPeriod"/>
            </a:pPr>
            <a:r>
              <a:rPr lang="en" dirty="0">
                <a:solidFill>
                  <a:srgbClr val="0000FF"/>
                </a:solidFill>
              </a:rPr>
              <a:t>What data will you use to monitor and review your progress in meeting your goal?</a:t>
            </a:r>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7"/>
        <p:cNvGrpSpPr/>
        <p:nvPr/>
      </p:nvGrpSpPr>
      <p:grpSpPr>
        <a:xfrm>
          <a:off x="0" y="0"/>
          <a:ext cx="0" cy="0"/>
          <a:chOff x="0" y="0"/>
          <a:chExt cx="0" cy="0"/>
        </a:xfrm>
      </p:grpSpPr>
      <p:sp>
        <p:nvSpPr>
          <p:cNvPr id="1608" name="Shape 160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9" name="Shape 1609"/>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At the conclusion of application of the Data Analysis Protocol</a:t>
            </a:r>
          </a:p>
          <a:p>
            <a:r>
              <a:rPr lang="en" dirty="0" smtClean="0"/>
              <a:t>Have </a:t>
            </a:r>
            <a:r>
              <a:rPr lang="en" dirty="0"/>
              <a:t>each group share out their Actionable </a:t>
            </a:r>
            <a:r>
              <a:rPr lang="en" dirty="0" smtClean="0"/>
              <a:t>Step.</a:t>
            </a:r>
            <a:endParaRPr lang="en" dirty="0"/>
          </a:p>
          <a:p>
            <a:r>
              <a:rPr lang="en" dirty="0" smtClean="0"/>
              <a:t>Have </a:t>
            </a:r>
            <a:r>
              <a:rPr lang="en" dirty="0"/>
              <a:t>the presenter make comments about the observations made throughout the protocol instruction.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Shape 162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1" name="Shape 1621"/>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Clr>
                <a:schemeClr val="dk1"/>
              </a:buClr>
              <a:buSzPct val="25000"/>
            </a:pPr>
            <a:r>
              <a:rPr lang="en" sz="1200" dirty="0" smtClean="0">
                <a:solidFill>
                  <a:schemeClr val="dk1"/>
                </a:solidFill>
                <a:latin typeface="Calibri"/>
                <a:ea typeface="Calibri"/>
                <a:cs typeface="Calibri"/>
                <a:sym typeface="Calibri"/>
              </a:rPr>
              <a:t>A </a:t>
            </a:r>
            <a:r>
              <a:rPr lang="en" sz="1200" dirty="0">
                <a:solidFill>
                  <a:schemeClr val="dk1"/>
                </a:solidFill>
                <a:latin typeface="Calibri"/>
                <a:ea typeface="Calibri"/>
                <a:cs typeface="Calibri"/>
                <a:sym typeface="Calibri"/>
              </a:rPr>
              <a:t>note to future presenters: Should you have an issue with space, time, or audience size, this slide can be amended to a Turn and Talk. “Turn to the person next to you and answer the following:” The presenter will have to provide the question, allow time for discussion, then provide the next question and continue this process until the three questions have been answered.</a:t>
            </a:r>
          </a:p>
          <a:p>
            <a:pPr>
              <a:buClr>
                <a:schemeClr val="dk1"/>
              </a:buClr>
            </a:pPr>
            <a:endParaRPr sz="1200" b="1" dirty="0">
              <a:solidFill>
                <a:schemeClr val="dk1"/>
              </a:solidFill>
              <a:latin typeface="Calibri"/>
              <a:ea typeface="Calibri"/>
              <a:cs typeface="Calibri"/>
              <a:sym typeface="Calibri"/>
            </a:endParaRPr>
          </a:p>
          <a:p>
            <a:pPr>
              <a:buClr>
                <a:schemeClr val="dk1"/>
              </a:buClr>
              <a:buSzPct val="25000"/>
            </a:pPr>
            <a:r>
              <a:rPr lang="en" sz="1200" b="1" dirty="0">
                <a:solidFill>
                  <a:schemeClr val="dk1"/>
                </a:solidFill>
                <a:latin typeface="Calibri"/>
                <a:ea typeface="Calibri"/>
                <a:cs typeface="Calibri"/>
                <a:sym typeface="Calibri"/>
              </a:rPr>
              <a:t>Inner/Outer Circle or Moving Down the Line Activity</a:t>
            </a:r>
          </a:p>
          <a:p>
            <a:pPr marL="461532" indent="-307688">
              <a:buClr>
                <a:schemeClr val="dk1"/>
              </a:buClr>
              <a:buSzPct val="100000"/>
              <a:buFont typeface="Calibri"/>
              <a:buAutoNum type="arabicPeriod"/>
            </a:pPr>
            <a:r>
              <a:rPr lang="en" sz="1200" dirty="0">
                <a:solidFill>
                  <a:schemeClr val="dk1"/>
                </a:solidFill>
                <a:latin typeface="Calibri"/>
                <a:ea typeface="Calibri"/>
                <a:cs typeface="Calibri"/>
                <a:sym typeface="Calibri"/>
              </a:rPr>
              <a:t>How can you use the results from this formative data protocol to drive your instruction?</a:t>
            </a:r>
          </a:p>
          <a:p>
            <a:pPr marL="461532" indent="-307688">
              <a:buClr>
                <a:schemeClr val="dk1"/>
              </a:buClr>
              <a:buSzPct val="100000"/>
              <a:buFont typeface="Calibri"/>
              <a:buAutoNum type="arabicPeriod"/>
            </a:pPr>
            <a:r>
              <a:rPr lang="en" sz="1200" dirty="0">
                <a:solidFill>
                  <a:schemeClr val="dk1"/>
                </a:solidFill>
                <a:latin typeface="Calibri"/>
                <a:ea typeface="Calibri"/>
                <a:cs typeface="Calibri"/>
                <a:sym typeface="Calibri"/>
              </a:rPr>
              <a:t>Identify which team members you can utilize this protocol with in your school building.  </a:t>
            </a:r>
          </a:p>
          <a:p>
            <a:pPr marL="461532" indent="-307688">
              <a:buClr>
                <a:schemeClr val="dk1"/>
              </a:buClr>
              <a:buSzPct val="100000"/>
              <a:buFont typeface="Calibri"/>
              <a:buAutoNum type="arabicPeriod"/>
            </a:pPr>
            <a:r>
              <a:rPr lang="en" sz="1200" dirty="0">
                <a:solidFill>
                  <a:schemeClr val="dk1"/>
                </a:solidFill>
                <a:latin typeface="Calibri"/>
                <a:ea typeface="Calibri"/>
                <a:cs typeface="Calibri"/>
                <a:sym typeface="Calibri"/>
              </a:rPr>
              <a:t>How are you going to use this protocol when you return to your classroom to examine student achievement? </a:t>
            </a:r>
          </a:p>
          <a:p>
            <a:pPr>
              <a:buClr>
                <a:schemeClr val="dk1"/>
              </a:buClr>
            </a:pPr>
            <a:endParaRPr sz="1200" dirty="0">
              <a:solidFill>
                <a:schemeClr val="dk1"/>
              </a:solidFill>
              <a:latin typeface="Calibri"/>
              <a:ea typeface="Calibri"/>
              <a:cs typeface="Calibri"/>
              <a:sym typeface="Calibri"/>
            </a:endParaRPr>
          </a:p>
          <a:p>
            <a:pPr>
              <a:buClr>
                <a:schemeClr val="dk1"/>
              </a:buClr>
              <a:buSzPct val="25000"/>
            </a:pPr>
            <a:r>
              <a:rPr lang="en" sz="1200" dirty="0">
                <a:solidFill>
                  <a:schemeClr val="dk1"/>
                </a:solidFill>
                <a:latin typeface="Calibri"/>
                <a:ea typeface="Calibri"/>
                <a:cs typeface="Calibri"/>
                <a:sym typeface="Calibri"/>
              </a:rPr>
              <a:t>When activity is complete and participants return to their seats, SHARE OUT as a whole group.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Shape 162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0" name="Shape 1630"/>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endParaRPr sz="1200" dirty="0">
              <a:solidFill>
                <a:srgbClr val="FF0000"/>
              </a:solidFill>
              <a:latin typeface="Arial"/>
              <a:ea typeface="Arial"/>
              <a:cs typeface="Arial"/>
              <a:sym typeface="Arial"/>
            </a:endParaRPr>
          </a:p>
        </p:txBody>
      </p:sp>
      <p:sp>
        <p:nvSpPr>
          <p:cNvPr id="1631" name="Shape 1631"/>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23</a:t>
            </a:fld>
            <a:endParaRPr lang="en" sz="1200" dirty="0">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Shape 163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7" name="Shape 1637"/>
          <p:cNvSpPr txBox="1">
            <a:spLocks noGrp="1"/>
          </p:cNvSpPr>
          <p:nvPr>
            <p:ph type="body" idx="1"/>
          </p:nvPr>
        </p:nvSpPr>
        <p:spPr>
          <a:xfrm>
            <a:off x="685803" y="4415792"/>
            <a:ext cx="5486399" cy="4183380"/>
          </a:xfrm>
          <a:prstGeom prst="rect">
            <a:avLst/>
          </a:prstGeom>
          <a:noFill/>
          <a:ln>
            <a:noFill/>
          </a:ln>
        </p:spPr>
        <p:txBody>
          <a:bodyPr lIns="92266" tIns="92266" rIns="92266" bIns="92266" anchor="t" anchorCtr="0">
            <a:noAutofit/>
          </a:bodyPr>
          <a:lstStyle/>
          <a:p>
            <a:pPr>
              <a:buSzPct val="25000"/>
            </a:pPr>
            <a:r>
              <a:rPr lang="en" sz="1200" dirty="0">
                <a:solidFill>
                  <a:schemeClr val="dk1"/>
                </a:solidFill>
                <a:latin typeface="Calibri"/>
                <a:ea typeface="Calibri"/>
                <a:cs typeface="Calibri"/>
                <a:sym typeface="Calibri"/>
              </a:rPr>
              <a:t>Where does SGO data fit? </a:t>
            </a:r>
          </a:p>
          <a:p>
            <a:pPr>
              <a:lnSpc>
                <a:spcPct val="115000"/>
              </a:lnSpc>
              <a:buClr>
                <a:schemeClr val="dk1"/>
              </a:buClr>
            </a:pPr>
            <a:endParaRPr sz="1200" dirty="0">
              <a:solidFill>
                <a:schemeClr val="dk1"/>
              </a:solidFill>
            </a:endParaRPr>
          </a:p>
          <a:p>
            <a:pPr>
              <a:lnSpc>
                <a:spcPct val="115000"/>
              </a:lnSpc>
              <a:spcBef>
                <a:spcPts val="404"/>
              </a:spcBef>
              <a:buClr>
                <a:schemeClr val="dk1"/>
              </a:buClr>
              <a:buSzPct val="91666"/>
            </a:pPr>
            <a:r>
              <a:rPr lang="en" sz="1200" u="sng" dirty="0">
                <a:solidFill>
                  <a:schemeClr val="dk1"/>
                </a:solidFill>
              </a:rPr>
              <a:t>Plan</a:t>
            </a:r>
            <a:r>
              <a:rPr lang="en" sz="1200" dirty="0">
                <a:solidFill>
                  <a:schemeClr val="dk1"/>
                </a:solidFill>
              </a:rPr>
              <a:t>: Teachers plan for the academic year so that their students will be able to learn all the required standards. They plan what each instructional unit will look like as well as those for the week and each day. In addition, they plan what types of assessments they should give and when they should give them.  The plans that teachers develop are informed by what they have learned from their work in previous years as well as what happened that day in class. </a:t>
            </a:r>
          </a:p>
          <a:p>
            <a:pPr>
              <a:lnSpc>
                <a:spcPct val="115000"/>
              </a:lnSpc>
              <a:spcBef>
                <a:spcPts val="404"/>
              </a:spcBef>
              <a:buClr>
                <a:schemeClr val="dk1"/>
              </a:buClr>
              <a:buSzPct val="91666"/>
            </a:pPr>
            <a:r>
              <a:rPr lang="en" sz="1200" u="sng" dirty="0">
                <a:solidFill>
                  <a:schemeClr val="dk1"/>
                </a:solidFill>
              </a:rPr>
              <a:t>Implement the Plan</a:t>
            </a:r>
            <a:r>
              <a:rPr lang="en" sz="1200" dirty="0">
                <a:solidFill>
                  <a:schemeClr val="dk1"/>
                </a:solidFill>
              </a:rPr>
              <a:t>: In the teacher’s world, implementation is teaching.  Teachers follow their short and long-term plans throughout the year, adjusting as needed based on their students’ needs.  </a:t>
            </a:r>
          </a:p>
          <a:p>
            <a:pPr>
              <a:lnSpc>
                <a:spcPct val="115000"/>
              </a:lnSpc>
              <a:spcBef>
                <a:spcPts val="404"/>
              </a:spcBef>
              <a:buClr>
                <a:schemeClr val="dk1"/>
              </a:buClr>
              <a:buSzPct val="91666"/>
            </a:pPr>
            <a:r>
              <a:rPr lang="en" sz="1200" u="sng" dirty="0">
                <a:solidFill>
                  <a:schemeClr val="dk1"/>
                </a:solidFill>
              </a:rPr>
              <a:t>Collect Data</a:t>
            </a:r>
            <a:r>
              <a:rPr lang="en" sz="1200" dirty="0">
                <a:solidFill>
                  <a:schemeClr val="dk1"/>
                </a:solidFill>
              </a:rPr>
              <a:t>: To evaluate how their students are progressing, teachers assess their students continually.  They collect information from question and answer sessions, during cooperative group work, through exit tickets, in analyzing homework, on unit tests and quizzes</a:t>
            </a:r>
            <a:r>
              <a:rPr lang="en" sz="1200" u="sng" dirty="0">
                <a:solidFill>
                  <a:schemeClr val="dk1"/>
                </a:solidFill>
              </a:rPr>
              <a:t>,</a:t>
            </a:r>
            <a:r>
              <a:rPr lang="en" sz="1200" dirty="0">
                <a:solidFill>
                  <a:schemeClr val="dk1"/>
                </a:solidFill>
              </a:rPr>
              <a:t> and in many other ways. These forms of assessment all provide evidence that lets a teacher know whether her plans are resulting in the desired outcomes for her students.</a:t>
            </a:r>
          </a:p>
          <a:p>
            <a:pPr>
              <a:lnSpc>
                <a:spcPct val="115000"/>
              </a:lnSpc>
              <a:spcBef>
                <a:spcPts val="404"/>
              </a:spcBef>
              <a:buClr>
                <a:schemeClr val="dk1"/>
              </a:buClr>
              <a:buSzPct val="91666"/>
            </a:pPr>
            <a:r>
              <a:rPr lang="en" sz="1200" u="sng" dirty="0">
                <a:solidFill>
                  <a:schemeClr val="dk1"/>
                </a:solidFill>
              </a:rPr>
              <a:t>Analyze Data</a:t>
            </a:r>
            <a:r>
              <a:rPr lang="en" sz="1200" dirty="0">
                <a:solidFill>
                  <a:schemeClr val="dk1"/>
                </a:solidFill>
              </a:rPr>
              <a:t>: Teachers analyze the data they collect from their students to find patterns that can help inform and improve their instruction and various supports they provide their students.  When appropriate, this analysis may lead to changes in the plan of how and what the teacher teaches, completing the cycle. This data leads to a refining of the plan moving forward.</a:t>
            </a:r>
          </a:p>
          <a:p>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Shape 165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2" name="Shape 1652"/>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SzPct val="25000"/>
            </a:pPr>
            <a:endParaRPr sz="1200" dirty="0">
              <a:solidFill>
                <a:schemeClr val="dk1"/>
              </a:solidFill>
              <a:latin typeface="Arial"/>
              <a:ea typeface="Arial"/>
              <a:cs typeface="Arial"/>
              <a:sym typeface="Arial"/>
            </a:endParaRPr>
          </a:p>
        </p:txBody>
      </p:sp>
      <p:sp>
        <p:nvSpPr>
          <p:cNvPr id="1653" name="Shape 1653"/>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25</a:t>
            </a:fld>
            <a:endParaRPr lang="en" sz="1200" dirty="0">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Shape 166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1" name="Shape 1661"/>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These are the 5 steps of the SGO process.  Along the way, your SMART Goal may have to be adjusted </a:t>
            </a:r>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Shape 1672"/>
          <p:cNvSpPr>
            <a:spLocks noGrp="1" noRot="1" noChangeAspect="1"/>
          </p:cNvSpPr>
          <p:nvPr>
            <p:ph type="sldImg" idx="2"/>
          </p:nvPr>
        </p:nvSpPr>
        <p:spPr>
          <a:xfrm>
            <a:off x="304800" y="684213"/>
            <a:ext cx="6086475" cy="34242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3" name="Shape 1673"/>
          <p:cNvSpPr txBox="1">
            <a:spLocks noGrp="1"/>
          </p:cNvSpPr>
          <p:nvPr>
            <p:ph type="body" idx="1"/>
          </p:nvPr>
        </p:nvSpPr>
        <p:spPr>
          <a:xfrm>
            <a:off x="669678" y="4337475"/>
            <a:ext cx="5357425" cy="4109186"/>
          </a:xfrm>
          <a:prstGeom prst="rect">
            <a:avLst/>
          </a:prstGeom>
        </p:spPr>
        <p:txBody>
          <a:bodyPr lIns="90428" tIns="90428" rIns="90428" bIns="90428" anchor="t" anchorCtr="0">
            <a:noAutofit/>
          </a:bodyPr>
          <a:lstStyle/>
          <a:p>
            <a:r>
              <a:rPr lang="en" dirty="0"/>
              <a:t>Taking practice of everyday life and relating to our practice.</a:t>
            </a:r>
          </a:p>
        </p:txBody>
      </p:sp>
    </p:spTree>
    <p:extLst>
      <p:ext uri="{BB962C8B-B14F-4D97-AF65-F5344CB8AC3E}">
        <p14:creationId xmlns="" xmlns:p14="http://schemas.microsoft.com/office/powerpoint/2010/main" val="4259354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Shape 16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3" name="Shape 1683"/>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Clr>
                <a:schemeClr val="dk1"/>
              </a:buClr>
              <a:buSzPct val="25000"/>
            </a:pPr>
            <a:r>
              <a:rPr lang="en" sz="1200" dirty="0" smtClean="0">
                <a:solidFill>
                  <a:schemeClr val="dk1"/>
                </a:solidFill>
                <a:latin typeface="Calibri"/>
                <a:ea typeface="Calibri"/>
                <a:cs typeface="Calibri"/>
                <a:sym typeface="Calibri"/>
              </a:rPr>
              <a:t>Inform </a:t>
            </a:r>
            <a:r>
              <a:rPr lang="en" sz="1200" dirty="0">
                <a:solidFill>
                  <a:schemeClr val="dk1"/>
                </a:solidFill>
                <a:latin typeface="Calibri"/>
                <a:ea typeface="Calibri"/>
                <a:cs typeface="Calibri"/>
                <a:sym typeface="Calibri"/>
              </a:rPr>
              <a:t>participants the steps and protocol are taken from the Collaborative Teams Toolkit (SRI).</a:t>
            </a:r>
          </a:p>
          <a:p>
            <a:pPr>
              <a:buClr>
                <a:schemeClr val="dk1"/>
              </a:buClr>
              <a:buSzPct val="25000"/>
            </a:pPr>
            <a:r>
              <a:rPr lang="en" sz="1200" dirty="0">
                <a:solidFill>
                  <a:schemeClr val="dk1"/>
                </a:solidFill>
                <a:latin typeface="Calibri"/>
                <a:ea typeface="Calibri"/>
                <a:cs typeface="Calibri"/>
                <a:sym typeface="Calibri"/>
              </a:rPr>
              <a:t>What is the 5 whys for Root Cause Analysis?</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The Five Whys is a simple problem-solving technique that helps to get to the root of a problem quickly.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The Five Whys strategy involves looking at any problem and drilling down by asking: "Why?" or "What caused this problem?"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While you want clear and concise answers, you want to avoid answers that are too simple and overlook important details.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Typically, the answer to the first "why" should prompt another "why" and the answer to the second "why" will prompt another and so on; hence the name Five Whys. This technique can help you to quickly determine the root cause of a problem. It's simple, and easy to learn and apply.	</a:t>
            </a:r>
          </a:p>
          <a:p>
            <a:pPr>
              <a:buClr>
                <a:schemeClr val="dk1"/>
              </a:buClr>
              <a:buSzPct val="91666"/>
            </a:pPr>
            <a:r>
              <a:rPr lang="en" sz="1200" dirty="0">
                <a:solidFill>
                  <a:schemeClr val="dk1"/>
                </a:solidFill>
                <a:latin typeface="Calibri"/>
                <a:ea typeface="Calibri"/>
                <a:cs typeface="Calibri"/>
                <a:sym typeface="Calibri"/>
              </a:rPr>
              <a:t>During this process the presenter should address that an identified problem maybe be a student misconception. The critical component in this process is drilling down to find the roots cause.</a:t>
            </a:r>
          </a:p>
          <a:p>
            <a:pPr>
              <a:buClr>
                <a:schemeClr val="dk1"/>
              </a:buClr>
            </a:pPr>
            <a:endParaRPr sz="1200" dirty="0">
              <a:solidFill>
                <a:schemeClr val="dk1"/>
              </a:solidFill>
              <a:latin typeface="Calibri"/>
              <a:ea typeface="Calibri"/>
              <a:cs typeface="Calibri"/>
              <a:sym typeface="Calibri"/>
            </a:endParaRPr>
          </a:p>
          <a:p>
            <a:pPr>
              <a:buClr>
                <a:schemeClr val="dk1"/>
              </a:buClr>
              <a:buSzPct val="91666"/>
            </a:pPr>
            <a:r>
              <a:rPr lang="en" sz="1200" dirty="0">
                <a:solidFill>
                  <a:schemeClr val="dk1"/>
                </a:solidFill>
                <a:latin typeface="Calibri"/>
                <a:ea typeface="Calibri"/>
                <a:cs typeface="Calibri"/>
                <a:sym typeface="Calibri"/>
              </a:rPr>
              <a:t>Use brief example on Protocol: Your car gets a flat tire. Use laminated large Protocol worksheet as model.</a:t>
            </a:r>
          </a:p>
          <a:p>
            <a:pPr>
              <a:buClr>
                <a:schemeClr val="dk1"/>
              </a:buClr>
              <a:buSzPct val="91666"/>
            </a:pPr>
            <a:r>
              <a:rPr lang="en" sz="1200" dirty="0">
                <a:solidFill>
                  <a:schemeClr val="dk1"/>
                </a:solidFill>
                <a:latin typeface="Calibri"/>
                <a:ea typeface="Calibri"/>
                <a:cs typeface="Calibri"/>
                <a:sym typeface="Calibri"/>
              </a:rPr>
              <a:t>The process may be repeated for multiple identified problems.</a:t>
            </a:r>
          </a:p>
          <a:p>
            <a:endParaRPr sz="1200" dirty="0">
              <a:solidFill>
                <a:srgbClr val="FF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Shape 169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5" name="Shape 1695"/>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100000"/>
            </a:pPr>
            <a:r>
              <a:rPr lang="en" u="sng" dirty="0" smtClean="0">
                <a:solidFill>
                  <a:schemeClr val="accent2"/>
                </a:solidFill>
                <a:hlinkClick r:id="rId3"/>
              </a:rPr>
              <a:t>http</a:t>
            </a:r>
            <a:r>
              <a:rPr lang="en" u="sng" dirty="0">
                <a:solidFill>
                  <a:schemeClr val="accent2"/>
                </a:solidFill>
                <a:hlinkClick r:id="rId3"/>
              </a:rPr>
              <a:t>://www.nj.gov/education/AchieveNJ/teams/strat21/FiveWhysforRootCauseAnalysis.pdf</a:t>
            </a:r>
            <a:r>
              <a:rPr lang="en" dirty="0">
                <a:solidFill>
                  <a:schemeClr val="dk1"/>
                </a:solidFill>
              </a:rPr>
              <a:t>	</a:t>
            </a:r>
          </a:p>
          <a:p>
            <a:pPr>
              <a:buClr>
                <a:schemeClr val="dk1"/>
              </a:buClr>
              <a:buSzPct val="100000"/>
            </a:pPr>
            <a:endParaRPr dirty="0">
              <a:solidFill>
                <a:schemeClr val="dk1"/>
              </a:solidFill>
            </a:endParaRPr>
          </a:p>
          <a:p>
            <a:pPr>
              <a:buClr>
                <a:schemeClr val="dk1"/>
              </a:buClr>
              <a:buSzPct val="100000"/>
            </a:pPr>
            <a:r>
              <a:rPr lang="en" dirty="0">
                <a:solidFill>
                  <a:schemeClr val="dk1"/>
                </a:solidFill>
              </a:rPr>
              <a:t>Facilitator distributes Protocol worksheets. </a:t>
            </a:r>
          </a:p>
          <a:p>
            <a:pPr>
              <a:buClr>
                <a:schemeClr val="dk1"/>
              </a:buClr>
              <a:buSzPct val="100000"/>
            </a:pPr>
            <a:r>
              <a:rPr lang="en" dirty="0">
                <a:solidFill>
                  <a:schemeClr val="dk1"/>
                </a:solidFill>
              </a:rPr>
              <a:t>Teams use work time to examine </a:t>
            </a:r>
            <a:r>
              <a:rPr lang="en" dirty="0" smtClean="0">
                <a:solidFill>
                  <a:schemeClr val="dk1"/>
                </a:solidFill>
              </a:rPr>
              <a:t>data, </a:t>
            </a:r>
            <a:r>
              <a:rPr lang="en" dirty="0">
                <a:solidFill>
                  <a:schemeClr val="dk1"/>
                </a:solidFill>
              </a:rPr>
              <a:t>develop one problem </a:t>
            </a:r>
            <a:r>
              <a:rPr lang="en" dirty="0" smtClean="0">
                <a:solidFill>
                  <a:schemeClr val="dk1"/>
                </a:solidFill>
              </a:rPr>
              <a:t>statement, </a:t>
            </a:r>
            <a:r>
              <a:rPr lang="en" dirty="0">
                <a:solidFill>
                  <a:schemeClr val="dk1"/>
                </a:solidFill>
              </a:rPr>
              <a:t>and work through the five whys </a:t>
            </a:r>
            <a:r>
              <a:rPr lang="en" dirty="0" smtClean="0">
                <a:solidFill>
                  <a:schemeClr val="dk1"/>
                </a:solidFill>
              </a:rPr>
              <a:t>protocol.</a:t>
            </a:r>
            <a:endParaRPr lang="en" dirty="0">
              <a:solidFill>
                <a:schemeClr val="dk1"/>
              </a:solidFill>
            </a:endParaRPr>
          </a:p>
          <a:p>
            <a:pPr>
              <a:buClr>
                <a:schemeClr val="dk1"/>
              </a:buClr>
              <a:buSzPct val="100000"/>
            </a:pPr>
            <a:endParaRPr dirty="0">
              <a:solidFill>
                <a:schemeClr val="dk1"/>
              </a:solidFill>
            </a:endParaRPr>
          </a:p>
          <a:p>
            <a:pPr>
              <a:buClr>
                <a:schemeClr val="dk1"/>
              </a:buClr>
              <a:buSzPct val="100000"/>
            </a:pPr>
            <a:r>
              <a:rPr lang="en" b="1" dirty="0">
                <a:solidFill>
                  <a:srgbClr val="FF0000"/>
                </a:solidFill>
              </a:rPr>
              <a:t>Note (possibly to include in survey before presenting): All Districts should be bringing the same type of SGO data for this conversation to be relevant. Survey Question: What type of SGO data will you be bringing?</a:t>
            </a:r>
          </a:p>
          <a:p>
            <a:pPr>
              <a:buClr>
                <a:schemeClr val="dk1"/>
              </a:buClr>
              <a:buSzPct val="100000"/>
            </a:pPr>
            <a:endParaRPr dirty="0">
              <a:solidFill>
                <a:schemeClr val="dk1"/>
              </a:solidFill>
            </a:endParaRP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68750"/>
            </a:pPr>
            <a:r>
              <a:rPr lang="en" sz="1600" dirty="0">
                <a:solidFill>
                  <a:schemeClr val="dk1"/>
                </a:solidFill>
                <a:latin typeface="Times New Roman"/>
                <a:ea typeface="Times New Roman"/>
                <a:cs typeface="Times New Roman"/>
                <a:sym typeface="Times New Roman"/>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68750"/>
            </a:pPr>
            <a:endParaRPr sz="1600" dirty="0">
              <a:solidFill>
                <a:schemeClr val="dk1"/>
              </a:solidFill>
              <a:latin typeface="Times New Roman"/>
              <a:ea typeface="Times New Roman"/>
              <a:cs typeface="Times New Roman"/>
              <a:sym typeface="Times New Roman"/>
            </a:endParaRP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pPr>
              <a:buClr>
                <a:schemeClr val="dk1"/>
              </a:buClr>
              <a:buSzPct val="100000"/>
            </a:pPr>
            <a:r>
              <a:rPr lang="en" dirty="0">
                <a:solidFill>
                  <a:schemeClr val="dk1"/>
                </a:solidFill>
              </a:rPr>
              <a:t>			</a:t>
            </a:r>
          </a:p>
          <a:p>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defTabSz="923065">
              <a:defRPr/>
            </a:pPr>
            <a:r>
              <a:rPr lang="en" dirty="0" smtClean="0">
                <a:highlight>
                  <a:srgbClr val="FFFFFF"/>
                </a:highlight>
              </a:rPr>
              <a:t>The Achievement Coach Program is basically teachers learning from teachers. The three modules developed by the AC training teams are meant to address the specific needs of teachers to enhance student learning.</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Shape 170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7" name="Shape 1707"/>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So now that you have identified a root cause in step 2, let’s dive into step 3, setting some learning targets.  Participants should consider a method to set learning targets is to use the SMART goal process</a:t>
            </a:r>
          </a:p>
          <a:p>
            <a:endParaRPr dirty="0"/>
          </a:p>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Shape 171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5" name="Shape 1715"/>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Examples to get participants thinking about the rigor of created SMART Goals.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Shape 172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2" name="Shape 1722"/>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Teacher Activity:  Using the SMART Goal Sentence Frame, create  a SMART GOAL related from the root cause discussed earlier. </a:t>
            </a:r>
            <a:r>
              <a:rPr lang="en" dirty="0" smtClean="0"/>
              <a:t>On </a:t>
            </a:r>
            <a:r>
              <a:rPr lang="en" dirty="0"/>
              <a:t>a BIG sticky note:  Using the data we identified the root cause, create a SMART goal with your group using the sentence frame provided. Be sure to check your SGO using the SMART goal format on the chart to be sure you covered all of the </a:t>
            </a:r>
            <a:r>
              <a:rPr lang="en" dirty="0" smtClean="0"/>
              <a:t>components.</a:t>
            </a:r>
            <a:r>
              <a:rPr lang="en" baseline="0" dirty="0" smtClean="0"/>
              <a:t> </a:t>
            </a:r>
            <a:r>
              <a:rPr lang="en" dirty="0" smtClean="0"/>
              <a:t>Collect </a:t>
            </a:r>
            <a:r>
              <a:rPr lang="en" dirty="0"/>
              <a:t>sticky notes to display.  </a:t>
            </a: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Shape 173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4" name="Shape 1734"/>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Explanation:  This slide was created by the state and is aligned to the SMART goal development.  Tell teachers we will use the SMART goal framework for creating SGOs.  Point out how SMART Goals are AMBITIOUS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84213"/>
            <a:ext cx="6086475" cy="34242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07185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Shape 175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6" name="Shape 1756"/>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100000"/>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Shape 176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3" name="Shape 1763"/>
          <p:cNvSpPr txBox="1">
            <a:spLocks noGrp="1"/>
          </p:cNvSpPr>
          <p:nvPr>
            <p:ph type="body" idx="1"/>
          </p:nvPr>
        </p:nvSpPr>
        <p:spPr>
          <a:xfrm>
            <a:off x="685801" y="4415791"/>
            <a:ext cx="5486399" cy="4183380"/>
          </a:xfrm>
          <a:prstGeom prst="rect">
            <a:avLst/>
          </a:prstGeom>
          <a:noFill/>
          <a:ln>
            <a:noFill/>
          </a:ln>
        </p:spPr>
        <p:txBody>
          <a:bodyPr lIns="92291" tIns="92291" rIns="92291" bIns="92291" anchor="t" anchorCtr="0">
            <a:noAutofit/>
          </a:bodyPr>
          <a:lstStyle/>
          <a:p>
            <a:pPr>
              <a:buSzPct val="25000"/>
            </a:pPr>
            <a:r>
              <a:rPr lang="en" sz="1200" dirty="0">
                <a:solidFill>
                  <a:schemeClr val="dk1"/>
                </a:solidFill>
              </a:rPr>
              <a:t>As we enter into the PARCC portion, we know that your teams are representative of a range of grade levels and disciplines within your organization. By owning PARCC data, we recognize that everyone plays a role in helping students master the standards throughout their learning careers. </a:t>
            </a:r>
          </a:p>
        </p:txBody>
      </p:sp>
      <p:sp>
        <p:nvSpPr>
          <p:cNvPr id="1764" name="Shape 1764"/>
          <p:cNvSpPr txBox="1">
            <a:spLocks noGrp="1"/>
          </p:cNvSpPr>
          <p:nvPr>
            <p:ph type="sldNum" idx="12"/>
          </p:nvPr>
        </p:nvSpPr>
        <p:spPr>
          <a:xfrm>
            <a:off x="3884612" y="8829967"/>
            <a:ext cx="2971799"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36</a:t>
            </a:fld>
            <a:endParaRPr lang="en" sz="1200" dirty="0">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8"/>
        <p:cNvGrpSpPr/>
        <p:nvPr/>
      </p:nvGrpSpPr>
      <p:grpSpPr>
        <a:xfrm>
          <a:off x="0" y="0"/>
          <a:ext cx="0" cy="0"/>
          <a:chOff x="0" y="0"/>
          <a:chExt cx="0" cy="0"/>
        </a:xfrm>
      </p:grpSpPr>
      <p:sp>
        <p:nvSpPr>
          <p:cNvPr id="1769" name="Shape 176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0" name="Shape 1770"/>
          <p:cNvSpPr txBox="1">
            <a:spLocks noGrp="1"/>
          </p:cNvSpPr>
          <p:nvPr>
            <p:ph type="body" idx="1"/>
          </p:nvPr>
        </p:nvSpPr>
        <p:spPr>
          <a:xfrm>
            <a:off x="685803" y="4415792"/>
            <a:ext cx="5486399" cy="4183380"/>
          </a:xfrm>
          <a:prstGeom prst="rect">
            <a:avLst/>
          </a:prstGeom>
          <a:noFill/>
          <a:ln>
            <a:noFill/>
          </a:ln>
        </p:spPr>
        <p:txBody>
          <a:bodyPr lIns="92266" tIns="92266" rIns="92266" bIns="92266" anchor="t" anchorCtr="0">
            <a:noAutofit/>
          </a:bodyPr>
          <a:lstStyle/>
          <a:p>
            <a:pPr>
              <a:buClr>
                <a:schemeClr val="dk1"/>
              </a:buClr>
              <a:buSzPct val="25000"/>
            </a:pPr>
            <a:r>
              <a:rPr lang="en" sz="1200" dirty="0" smtClean="0">
                <a:solidFill>
                  <a:schemeClr val="dk1"/>
                </a:solidFill>
                <a:latin typeface="Arial"/>
                <a:ea typeface="Arial"/>
                <a:cs typeface="Arial"/>
                <a:sym typeface="Arial"/>
              </a:rPr>
              <a:t>Where </a:t>
            </a:r>
            <a:r>
              <a:rPr lang="en" sz="1200" dirty="0">
                <a:solidFill>
                  <a:schemeClr val="dk1"/>
                </a:solidFill>
                <a:latin typeface="Arial"/>
                <a:ea typeface="Arial"/>
                <a:cs typeface="Arial"/>
                <a:sym typeface="Arial"/>
              </a:rPr>
              <a:t>does PARCC data fit?</a:t>
            </a:r>
          </a:p>
          <a:p>
            <a:pPr>
              <a:buClr>
                <a:schemeClr val="dk1"/>
              </a:buClr>
              <a:buSzPct val="25000"/>
            </a:pPr>
            <a:r>
              <a:rPr lang="en" sz="1200" dirty="0">
                <a:solidFill>
                  <a:schemeClr val="dk1"/>
                </a:solidFill>
              </a:rPr>
              <a:t>Starts in the “collect” part of the cycle.  Then, threads throughout the rest of the cycle.</a:t>
            </a:r>
          </a:p>
          <a:p>
            <a:pPr>
              <a:buSzPct val="25000"/>
            </a:pPr>
            <a:r>
              <a:rPr lang="en" sz="1200" dirty="0">
                <a:solidFill>
                  <a:schemeClr val="dk1"/>
                </a:solidFill>
                <a:latin typeface="Calibri"/>
                <a:ea typeface="Calibri"/>
                <a:cs typeface="Calibri"/>
                <a:sym typeface="Calibri"/>
              </a:rPr>
              <a:t>Threads by: curriculum, instruction, assessments reflection and implementation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Shape 178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6" name="Shape 1786"/>
          <p:cNvSpPr txBox="1">
            <a:spLocks noGrp="1"/>
          </p:cNvSpPr>
          <p:nvPr>
            <p:ph type="body" idx="1"/>
          </p:nvPr>
        </p:nvSpPr>
        <p:spPr>
          <a:xfrm>
            <a:off x="685801" y="4415791"/>
            <a:ext cx="5486399" cy="4183380"/>
          </a:xfrm>
          <a:prstGeom prst="rect">
            <a:avLst/>
          </a:prstGeom>
          <a:noFill/>
          <a:ln>
            <a:noFill/>
          </a:ln>
        </p:spPr>
        <p:txBody>
          <a:bodyPr lIns="92291" tIns="92291" rIns="92291" bIns="92291" anchor="t" anchorCtr="0">
            <a:noAutofit/>
          </a:bodyPr>
          <a:lstStyle/>
          <a:p>
            <a:pPr>
              <a:buSzPct val="25000"/>
            </a:pPr>
            <a:r>
              <a:rPr lang="en" sz="1200" dirty="0" smtClean="0"/>
              <a:t>Video hyperlink-</a:t>
            </a:r>
            <a:r>
              <a:rPr lang="en-US" sz="1200" dirty="0" smtClean="0"/>
              <a:t>https://www.youtube.com/v/jIJKSKuGUhw </a:t>
            </a:r>
            <a:endParaRPr lang="en" sz="1200" dirty="0" smtClean="0"/>
          </a:p>
          <a:p>
            <a:pPr>
              <a:buSzPct val="25000"/>
            </a:pPr>
            <a:r>
              <a:rPr lang="en" sz="1200" dirty="0" smtClean="0"/>
              <a:t>If </a:t>
            </a:r>
            <a:r>
              <a:rPr lang="en" sz="1200" dirty="0"/>
              <a:t>concerns come up: Let’s remember that all data are good data. PARCC is aligned to standards. While it is a different way to assess our students, it is closely tied to the standards which is what the teaching and learning goals are.  In your Assessment module, you’ll understand, if you haven’t already, that standards drive assessments.</a:t>
            </a:r>
          </a:p>
          <a:p>
            <a:endParaRPr sz="1200" dirty="0"/>
          </a:p>
          <a:p>
            <a:pPr>
              <a:buSzPct val="25000"/>
            </a:pPr>
            <a:r>
              <a:rPr lang="en" sz="1200" dirty="0" smtClean="0">
                <a:solidFill>
                  <a:schemeClr val="dk1"/>
                </a:solidFill>
              </a:rPr>
              <a:t>Teachers </a:t>
            </a:r>
            <a:r>
              <a:rPr lang="en" sz="1200" dirty="0">
                <a:solidFill>
                  <a:schemeClr val="dk1"/>
                </a:solidFill>
              </a:rPr>
              <a:t>can reflect on what PARCC really means to them, the true purpose of PARCC and it’s true intentions to drive instruction.</a:t>
            </a:r>
          </a:p>
          <a:p>
            <a:endParaRPr sz="1200" dirty="0">
              <a:solidFill>
                <a:schemeClr val="dk1"/>
              </a:solidFill>
            </a:endParaRPr>
          </a:p>
          <a:p>
            <a:pPr>
              <a:buSzPct val="25000"/>
            </a:pPr>
            <a:r>
              <a:rPr lang="en" sz="1200" dirty="0">
                <a:solidFill>
                  <a:schemeClr val="dk1"/>
                </a:solidFill>
              </a:rPr>
              <a:t>*Reference from PARCC needs to be inputted </a:t>
            </a:r>
            <a:endParaRPr lang="en" sz="1200" dirty="0" smtClean="0">
              <a:solidFill>
                <a:schemeClr val="dk1"/>
              </a:solidFill>
            </a:endParaRPr>
          </a:p>
          <a:p>
            <a:pPr>
              <a:buSzPct val="25000"/>
            </a:pPr>
            <a:endParaRPr lang="en-US" sz="1200" dirty="0" smtClean="0">
              <a:solidFill>
                <a:schemeClr val="dk1"/>
              </a:solidFill>
            </a:endParaRPr>
          </a:p>
          <a:p>
            <a:pPr>
              <a:buSzPct val="25000"/>
            </a:pPr>
            <a:r>
              <a:rPr lang="en-US" sz="1200" dirty="0" smtClean="0">
                <a:solidFill>
                  <a:schemeClr val="dk1"/>
                </a:solidFill>
              </a:rPr>
              <a:t>R</a:t>
            </a:r>
            <a:r>
              <a:rPr lang="en" sz="1200" dirty="0" smtClean="0">
                <a:solidFill>
                  <a:schemeClr val="dk1"/>
                </a:solidFill>
              </a:rPr>
              <a:t>egardless of your grade level, discipline, or instructional placement the PARCC assessment can play a key role in maximizing student achievement.</a:t>
            </a:r>
          </a:p>
          <a:p>
            <a:pPr>
              <a:buSzPct val="25000"/>
            </a:pPr>
            <a:endParaRPr lang="en" sz="1200" dirty="0">
              <a:solidFill>
                <a:schemeClr val="dk1"/>
              </a:solidFill>
            </a:endParaRPr>
          </a:p>
        </p:txBody>
      </p:sp>
      <p:sp>
        <p:nvSpPr>
          <p:cNvPr id="1787" name="Shape 1787"/>
          <p:cNvSpPr txBox="1">
            <a:spLocks noGrp="1"/>
          </p:cNvSpPr>
          <p:nvPr>
            <p:ph type="sldNum" idx="12"/>
          </p:nvPr>
        </p:nvSpPr>
        <p:spPr>
          <a:xfrm>
            <a:off x="3884612" y="8829967"/>
            <a:ext cx="2971799"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38</a:t>
            </a:fld>
            <a:endParaRPr lang="en" sz="1200" dirty="0">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Shape 179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6" name="Shape 1796"/>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SzPct val="25000"/>
            </a:pPr>
            <a:r>
              <a:rPr lang="en" sz="1200" dirty="0" smtClean="0">
                <a:solidFill>
                  <a:schemeClr val="dk1"/>
                </a:solidFill>
              </a:rPr>
              <a:t>This </a:t>
            </a:r>
            <a:r>
              <a:rPr lang="en" sz="1200" dirty="0">
                <a:solidFill>
                  <a:schemeClr val="dk1"/>
                </a:solidFill>
              </a:rPr>
              <a:t>shows the different levels that data can be evaluated. Briefly explain each level, then focus on the teacher role of data analysis. Looking for trends, in own data and what can we do with this data to drive instruction.</a:t>
            </a:r>
          </a:p>
        </p:txBody>
      </p:sp>
      <p:sp>
        <p:nvSpPr>
          <p:cNvPr id="1797" name="Shape 1797"/>
          <p:cNvSpPr txBox="1">
            <a:spLocks noGrp="1"/>
          </p:cNvSpPr>
          <p:nvPr>
            <p:ph type="sldNum" idx="12"/>
          </p:nvPr>
        </p:nvSpPr>
        <p:spPr>
          <a:xfrm>
            <a:off x="3884613" y="8829967"/>
            <a:ext cx="2971800"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39</a:t>
            </a:fld>
            <a:endParaRPr lang="en" sz="1200"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data teachers come with.  If not, have spare data to use or participants can work with a partner.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Shape 181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2" name="Shape 1812"/>
          <p:cNvSpPr txBox="1">
            <a:spLocks noGrp="1"/>
          </p:cNvSpPr>
          <p:nvPr>
            <p:ph type="body" idx="1"/>
          </p:nvPr>
        </p:nvSpPr>
        <p:spPr>
          <a:xfrm>
            <a:off x="685801" y="4415791"/>
            <a:ext cx="5486399" cy="4183380"/>
          </a:xfrm>
          <a:prstGeom prst="rect">
            <a:avLst/>
          </a:prstGeom>
          <a:noFill/>
          <a:ln>
            <a:noFill/>
          </a:ln>
        </p:spPr>
        <p:txBody>
          <a:bodyPr lIns="92291" tIns="92291" rIns="92291" bIns="92291" anchor="t" anchorCtr="0">
            <a:noAutofit/>
          </a:bodyPr>
          <a:lstStyle/>
          <a:p>
            <a:pPr>
              <a:buClr>
                <a:schemeClr val="dk1"/>
              </a:buClr>
            </a:pPr>
            <a:r>
              <a:rPr lang="en" sz="1200" dirty="0" smtClean="0">
                <a:solidFill>
                  <a:schemeClr val="dk1"/>
                </a:solidFill>
                <a:latin typeface="Calibri"/>
                <a:ea typeface="Calibri"/>
                <a:cs typeface="Calibri"/>
                <a:sym typeface="Calibri"/>
              </a:rPr>
              <a:t>Introduce </a:t>
            </a:r>
            <a:r>
              <a:rPr lang="en" sz="1200" dirty="0">
                <a:solidFill>
                  <a:schemeClr val="dk1"/>
                </a:solidFill>
                <a:latin typeface="Calibri"/>
                <a:ea typeface="Calibri"/>
                <a:cs typeface="Calibri"/>
                <a:sym typeface="Calibri"/>
              </a:rPr>
              <a:t>each step.</a:t>
            </a:r>
          </a:p>
          <a:p>
            <a:pPr>
              <a:buClr>
                <a:schemeClr val="dk1"/>
              </a:buClr>
              <a:buSzPct val="25000"/>
            </a:pPr>
            <a:r>
              <a:rPr lang="en" sz="1200" dirty="0">
                <a:solidFill>
                  <a:schemeClr val="dk1"/>
                </a:solidFill>
                <a:latin typeface="Calibri"/>
                <a:ea typeface="Calibri"/>
                <a:cs typeface="Calibri"/>
                <a:sym typeface="Calibri"/>
              </a:rPr>
              <a:t>Instruct participants on how to use the protocol in a collaborative setting.  Be sure to address student misconceptions.</a:t>
            </a:r>
          </a:p>
          <a:p>
            <a:endParaRPr sz="1200" dirty="0">
              <a:solidFill>
                <a:schemeClr val="dk1"/>
              </a:solidFill>
            </a:endParaRPr>
          </a:p>
          <a:p>
            <a:pPr>
              <a:buSzPct val="25000"/>
            </a:pPr>
            <a:r>
              <a:rPr lang="en" sz="1200" dirty="0">
                <a:solidFill>
                  <a:schemeClr val="dk1"/>
                </a:solidFill>
              </a:rPr>
              <a:t>Works Cited:</a:t>
            </a:r>
            <a:br>
              <a:rPr lang="en" sz="1200" dirty="0">
                <a:solidFill>
                  <a:schemeClr val="dk1"/>
                </a:solidFill>
              </a:rPr>
            </a:br>
            <a:r>
              <a:rPr lang="en" sz="1200" dirty="0">
                <a:solidFill>
                  <a:schemeClr val="dk1"/>
                </a:solidFill>
              </a:rPr>
              <a:t>School Reform Initiative</a:t>
            </a:r>
          </a:p>
        </p:txBody>
      </p:sp>
      <p:sp>
        <p:nvSpPr>
          <p:cNvPr id="1813" name="Shape 1813"/>
          <p:cNvSpPr txBox="1">
            <a:spLocks noGrp="1"/>
          </p:cNvSpPr>
          <p:nvPr>
            <p:ph type="sldNum" idx="12"/>
          </p:nvPr>
        </p:nvSpPr>
        <p:spPr>
          <a:xfrm>
            <a:off x="3884612" y="8829967"/>
            <a:ext cx="2971799"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41</a:t>
            </a:fld>
            <a:endParaRPr lang="en" sz="1200" dirty="0">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Shape 182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3" name="Shape 1823"/>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91666"/>
            </a:pPr>
            <a:endParaRPr sz="1200" dirty="0">
              <a:solidFill>
                <a:srgbClr val="FF0000"/>
              </a:solidFill>
            </a:endParaRPr>
          </a:p>
          <a:p>
            <a:pPr>
              <a:buClr>
                <a:schemeClr val="dk1"/>
              </a:buClr>
              <a:buSzPct val="91666"/>
            </a:pPr>
            <a:r>
              <a:rPr lang="en" sz="1200" dirty="0">
                <a:solidFill>
                  <a:schemeClr val="dk1"/>
                </a:solidFill>
              </a:rPr>
              <a:t>Pass out evidence tables available for ELA and Mathematics across grade levels</a:t>
            </a:r>
          </a:p>
          <a:p>
            <a:pPr>
              <a:buClr>
                <a:schemeClr val="dk1"/>
              </a:buClr>
              <a:buSzPct val="91666"/>
            </a:pPr>
            <a:endParaRPr sz="1200" dirty="0">
              <a:solidFill>
                <a:schemeClr val="dk1"/>
              </a:solidFill>
            </a:endParaRPr>
          </a:p>
          <a:p>
            <a:pPr>
              <a:buClr>
                <a:schemeClr val="dk1"/>
              </a:buClr>
              <a:buSzPct val="91666"/>
            </a:pPr>
            <a:r>
              <a:rPr lang="en" sz="1200" dirty="0">
                <a:solidFill>
                  <a:schemeClr val="dk1"/>
                </a:solidFill>
              </a:rPr>
              <a:t>a. Group fills out predictions </a:t>
            </a:r>
            <a:r>
              <a:rPr lang="en" sz="1200" dirty="0" smtClean="0">
                <a:solidFill>
                  <a:schemeClr val="dk1"/>
                </a:solidFill>
              </a:rPr>
              <a:t>sheet </a:t>
            </a:r>
            <a:r>
              <a:rPr lang="en" sz="1200" dirty="0">
                <a:solidFill>
                  <a:schemeClr val="dk1"/>
                </a:solidFill>
              </a:rPr>
              <a:t>b. Round-robin report-out of predictions (one item each person, one round </a:t>
            </a:r>
            <a:r>
              <a:rPr lang="en" sz="1200" dirty="0" smtClean="0">
                <a:solidFill>
                  <a:schemeClr val="dk1"/>
                </a:solidFill>
              </a:rPr>
              <a:t>only) </a:t>
            </a:r>
            <a:r>
              <a:rPr lang="en" sz="1200" dirty="0">
                <a:solidFill>
                  <a:schemeClr val="dk1"/>
                </a:solidFill>
              </a:rPr>
              <a:t>May be charted by the facilitator or other member of the group</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Shape 182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0" name="Shape 1830"/>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91666"/>
            </a:pPr>
            <a:r>
              <a:rPr lang="en" sz="1200" dirty="0">
                <a:solidFill>
                  <a:schemeClr val="dk1"/>
                </a:solidFill>
              </a:rPr>
              <a:t>Note: If participants feel more comfortable utilizing Google or Excel they can be encouraged to do so.</a:t>
            </a:r>
          </a:p>
          <a:p>
            <a:pPr>
              <a:buClr>
                <a:schemeClr val="dk1"/>
              </a:buClr>
              <a:buSzPct val="91666"/>
            </a:pPr>
            <a:endParaRPr sz="1200" dirty="0">
              <a:solidFill>
                <a:schemeClr val="dk1"/>
              </a:solidFill>
            </a:endParaRPr>
          </a:p>
          <a:p>
            <a:pPr>
              <a:buClr>
                <a:schemeClr val="dk1"/>
              </a:buClr>
              <a:buSzPct val="91666"/>
            </a:pPr>
            <a:r>
              <a:rPr lang="en" sz="1200" dirty="0">
                <a:solidFill>
                  <a:schemeClr val="dk1"/>
                </a:solidFill>
              </a:rPr>
              <a:t>Facilitator will Fish Bowl this step of the protocol </a:t>
            </a:r>
          </a:p>
          <a:p>
            <a:pPr>
              <a:buClr>
                <a:schemeClr val="dk1"/>
              </a:buClr>
              <a:buSzPct val="91666"/>
            </a:pPr>
            <a:r>
              <a:rPr lang="en" sz="1200" dirty="0">
                <a:solidFill>
                  <a:schemeClr val="dk1"/>
                </a:solidFill>
              </a:rPr>
              <a:t>Participant </a:t>
            </a:r>
            <a:r>
              <a:rPr lang="en" sz="1200" dirty="0" smtClean="0">
                <a:solidFill>
                  <a:schemeClr val="dk1"/>
                </a:solidFill>
              </a:rPr>
              <a:t>work</a:t>
            </a:r>
            <a:endParaRPr lang="en" sz="1200" dirty="0">
              <a:solidFill>
                <a:schemeClr val="dk1"/>
              </a:solidFill>
            </a:endParaRPr>
          </a:p>
          <a:p>
            <a:pPr marL="346149" indent="-301278">
              <a:spcBef>
                <a:spcPts val="363"/>
              </a:spcBef>
              <a:buClr>
                <a:schemeClr val="dk1"/>
              </a:buClr>
              <a:buSzPct val="91666"/>
            </a:pPr>
            <a:r>
              <a:rPr lang="en" sz="1200" dirty="0">
                <a:solidFill>
                  <a:schemeClr val="dk1"/>
                </a:solidFill>
              </a:rPr>
              <a:t>During Phase II Go Visual you re-create the data visually, on large sheets of paper, on a data wall, etc.  </a:t>
            </a:r>
          </a:p>
          <a:p>
            <a:pPr marL="346149" indent="-301278">
              <a:spcBef>
                <a:spcPts val="363"/>
              </a:spcBef>
              <a:buClr>
                <a:schemeClr val="dk1"/>
              </a:buClr>
              <a:buSzPct val="91666"/>
            </a:pPr>
            <a:r>
              <a:rPr lang="en" sz="1200" dirty="0">
                <a:solidFill>
                  <a:schemeClr val="dk1"/>
                </a:solidFill>
              </a:rPr>
              <a:t>Participants mark up the data so they better understand it (i.e., highlight trend lines in different colors, do math calculations and chart those, color code parts of the data that relate to each other). </a:t>
            </a:r>
          </a:p>
          <a:p>
            <a:pPr marL="346149" indent="-230766">
              <a:spcBef>
                <a:spcPts val="363"/>
              </a:spcBef>
            </a:pPr>
            <a:r>
              <a:rPr lang="en" sz="1200" dirty="0">
                <a:solidFill>
                  <a:schemeClr val="dk1"/>
                </a:solidFill>
              </a:rPr>
              <a:t>Participants might create visuals individually or in pairs or triads. Depending upon the amount of data, it might be helpful to divide it into subsets and identify who in the group will work with different subsets.</a:t>
            </a:r>
          </a:p>
          <a:p>
            <a:pPr>
              <a:spcBef>
                <a:spcPts val="646"/>
              </a:spcBef>
              <a:buClr>
                <a:schemeClr val="dk1"/>
              </a:buClr>
              <a:buSzPct val="91666"/>
            </a:pPr>
            <a:r>
              <a:rPr lang="en" sz="1200" dirty="0">
                <a:solidFill>
                  <a:schemeClr val="dk1"/>
                </a:solidFill>
                <a:latin typeface="Franklin Gothic Book" pitchFamily="34" charset="0"/>
                <a:ea typeface="Source Sans Pro"/>
                <a:cs typeface="Source Sans Pro"/>
                <a:sym typeface="Source Sans Pro"/>
              </a:rPr>
              <a:t>Create visuals individually or in pairs or triads. Depending upon the amount of data, it might be helpful to divide it into subsets and identify who in the group will work with different subsets.</a:t>
            </a:r>
          </a:p>
          <a:p>
            <a:pPr>
              <a:buClr>
                <a:schemeClr val="dk1"/>
              </a:buClr>
              <a:buSzPct val="25000"/>
            </a:pPr>
            <a:r>
              <a:rPr lang="en" sz="1200" dirty="0">
                <a:solidFill>
                  <a:schemeClr val="dk1"/>
                </a:solidFill>
                <a:latin typeface="Franklin Gothic Book" pitchFamily="34" charset="0"/>
                <a:ea typeface="Source Sans Pro"/>
                <a:cs typeface="Source Sans Pro"/>
                <a:sym typeface="Source Sans Pro"/>
              </a:rPr>
              <a:t>Works Cited:</a:t>
            </a:r>
          </a:p>
          <a:p>
            <a:pPr>
              <a:buClr>
                <a:schemeClr val="dk1"/>
              </a:buClr>
              <a:buSzPct val="25000"/>
            </a:pPr>
            <a:r>
              <a:rPr lang="en" sz="1200" u="sng" dirty="0">
                <a:solidFill>
                  <a:srgbClr val="0000FF"/>
                </a:solidFill>
                <a:latin typeface="Franklin Gothic Book" pitchFamily="34" charset="0"/>
                <a:ea typeface="Source Sans Pro"/>
                <a:cs typeface="Source Sans Pro"/>
                <a:sym typeface="Source Sans Pro"/>
                <a:hlinkClick r:id="rId3"/>
              </a:rPr>
              <a:t>http://www.state.nj.us/education/assessment/parcc/resources/evidence.pdf</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a:buClr>
                <a:schemeClr val="dk1"/>
              </a:buClr>
              <a:buSzPct val="91666"/>
            </a:pPr>
            <a:r>
              <a:rPr lang="en" sz="1200" dirty="0">
                <a:solidFill>
                  <a:schemeClr val="dk1"/>
                </a:solidFill>
              </a:rPr>
              <a:t>Facilitator will FishBowl on this slide (which is posted to go with slide 49 for the same step) to model a conversation starter for this step of the protocol and then turn over discussion to attendees.</a:t>
            </a:r>
          </a:p>
          <a:p>
            <a:pPr marL="346149" indent="-301278">
              <a:spcBef>
                <a:spcPts val="363"/>
              </a:spcBef>
              <a:buClr>
                <a:schemeClr val="dk1"/>
              </a:buClr>
              <a:buSzPct val="91666"/>
            </a:pPr>
            <a:r>
              <a:rPr lang="en" sz="1200" dirty="0">
                <a:solidFill>
                  <a:schemeClr val="dk1"/>
                </a:solidFill>
              </a:rPr>
              <a:t>During Phase II Go Visual you re-create the data visually, on large sheets of paper, on a data wall, etc.  </a:t>
            </a:r>
          </a:p>
          <a:p>
            <a:pPr marL="346149" indent="-301278">
              <a:spcBef>
                <a:spcPts val="363"/>
              </a:spcBef>
              <a:buClr>
                <a:schemeClr val="dk1"/>
              </a:buClr>
              <a:buSzPct val="91666"/>
            </a:pPr>
            <a:r>
              <a:rPr lang="en" sz="1200" dirty="0">
                <a:solidFill>
                  <a:schemeClr val="dk1"/>
                </a:solidFill>
              </a:rPr>
              <a:t>Participants mark up the data so they better understand it (i.e., highlight trend lines in different colors, do math calculations and chart those, color code parts of the data that relate to each other). </a:t>
            </a:r>
          </a:p>
          <a:p>
            <a:pPr marL="346149" indent="-230766">
              <a:spcBef>
                <a:spcPts val="363"/>
              </a:spcBef>
            </a:pPr>
            <a:r>
              <a:rPr lang="en" sz="1200" dirty="0">
                <a:solidFill>
                  <a:schemeClr val="dk1"/>
                </a:solidFill>
              </a:rPr>
              <a:t>Participants might create visuals individually or in pairs or triads. Depending upon the amount of data, it might be helpful to divide it into subsets and identify who in the group will work with different subsets.</a:t>
            </a:r>
          </a:p>
          <a:p>
            <a:pPr marL="346149" indent="-230766">
              <a:spcBef>
                <a:spcPts val="363"/>
              </a:spcBef>
            </a:pPr>
            <a:endParaRPr sz="1200" dirty="0">
              <a:solidFill>
                <a:schemeClr val="dk1"/>
              </a:solidFill>
            </a:endParaRPr>
          </a:p>
          <a:p>
            <a:pPr>
              <a:buClr>
                <a:schemeClr val="dk1"/>
              </a:buClr>
              <a:buSzPct val="25000"/>
            </a:pPr>
            <a:r>
              <a:rPr lang="en" sz="1200" dirty="0">
                <a:solidFill>
                  <a:schemeClr val="dk1"/>
                </a:solidFill>
              </a:rPr>
              <a:t>Works Cited:</a:t>
            </a:r>
          </a:p>
          <a:p>
            <a:pPr>
              <a:buClr>
                <a:schemeClr val="dk1"/>
              </a:buClr>
              <a:buSzPct val="25000"/>
            </a:pPr>
            <a:r>
              <a:rPr lang="en" sz="1200" u="sng" dirty="0">
                <a:solidFill>
                  <a:srgbClr val="0000FF"/>
                </a:solidFill>
                <a:hlinkClick r:id="rId3"/>
              </a:rPr>
              <a:t>http://www.state.nj.us/education/assessment/parcc/resources/evidence.pdf</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415791"/>
            <a:ext cx="5486400" cy="4183380"/>
          </a:xfrm>
          <a:prstGeom prst="rect">
            <a:avLst/>
          </a:prstGeom>
          <a:noFill/>
          <a:ln>
            <a:noFill/>
          </a:ln>
        </p:spPr>
        <p:txBody>
          <a:bodyPr lIns="92291" tIns="92291" rIns="92291" bIns="92291" anchor="ctr" anchorCtr="0">
            <a:noAutofit/>
          </a:bodyPr>
          <a:lstStyle/>
          <a:p>
            <a:r>
              <a:rPr lang="en" dirty="0"/>
              <a:t>When engaging in the protocol, you will be taking a close look at the evidence statement analysis report, the evidence table, and the PARCC released items</a:t>
            </a:r>
            <a:r>
              <a:rPr lang="en" dirty="0" smtClean="0"/>
              <a:t>.</a:t>
            </a:r>
            <a:endParaRPr lang="en" dirty="0"/>
          </a:p>
        </p:txBody>
      </p:sp>
      <p:sp>
        <p:nvSpPr>
          <p:cNvPr id="1845" name="Shape 1845"/>
          <p:cNvSpPr txBox="1">
            <a:spLocks noGrp="1"/>
          </p:cNvSpPr>
          <p:nvPr>
            <p:ph type="sldNum" idx="12"/>
          </p:nvPr>
        </p:nvSpPr>
        <p:spPr>
          <a:xfrm>
            <a:off x="3884613" y="8829967"/>
            <a:ext cx="2971800" cy="464820"/>
          </a:xfrm>
          <a:prstGeom prst="rect">
            <a:avLst/>
          </a:prstGeom>
          <a:noFill/>
          <a:ln>
            <a:noFill/>
          </a:ln>
        </p:spPr>
        <p:txBody>
          <a:bodyPr lIns="92291" tIns="92291" rIns="92291" bIns="92291" anchor="ctr" anchorCtr="0">
            <a:noAutofit/>
          </a:bodyPr>
          <a:lstStyle/>
          <a:p>
            <a:pPr>
              <a:buClr>
                <a:srgbClr val="000000"/>
              </a:buClr>
            </a:pPr>
            <a:fld id="{00000000-1234-1234-1234-123412341234}" type="slidenum">
              <a:rPr lang="en"/>
              <a:pPr>
                <a:buClr>
                  <a:srgbClr val="000000"/>
                </a:buClr>
              </a:pPr>
              <a:t>45</a:t>
            </a:fld>
            <a:endParaRPr lang="e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Shape 185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1" name="Shape 1851"/>
          <p:cNvSpPr txBox="1">
            <a:spLocks noGrp="1"/>
          </p:cNvSpPr>
          <p:nvPr>
            <p:ph type="body" idx="1"/>
          </p:nvPr>
        </p:nvSpPr>
        <p:spPr>
          <a:xfrm>
            <a:off x="685800" y="4415791"/>
            <a:ext cx="5486400" cy="4183380"/>
          </a:xfrm>
          <a:prstGeom prst="rect">
            <a:avLst/>
          </a:prstGeom>
          <a:noFill/>
          <a:ln>
            <a:noFill/>
          </a:ln>
        </p:spPr>
        <p:txBody>
          <a:bodyPr lIns="92291" tIns="92291" rIns="92291" bIns="92291" anchor="ctr" anchorCtr="0">
            <a:noAutofit/>
          </a:bodyPr>
          <a:lstStyle/>
          <a:p>
            <a:r>
              <a:rPr lang="en" dirty="0"/>
              <a:t>Slides 54 and 55-Option 2 slide for Math Data instead of ELA</a:t>
            </a:r>
          </a:p>
          <a:p>
            <a:endParaRPr dirty="0"/>
          </a:p>
        </p:txBody>
      </p:sp>
      <p:sp>
        <p:nvSpPr>
          <p:cNvPr id="1852" name="Shape 1852"/>
          <p:cNvSpPr txBox="1">
            <a:spLocks noGrp="1"/>
          </p:cNvSpPr>
          <p:nvPr>
            <p:ph type="sldNum" idx="12"/>
          </p:nvPr>
        </p:nvSpPr>
        <p:spPr>
          <a:xfrm>
            <a:off x="3884613" y="8829967"/>
            <a:ext cx="2971800" cy="464820"/>
          </a:xfrm>
          <a:prstGeom prst="rect">
            <a:avLst/>
          </a:prstGeom>
          <a:noFill/>
          <a:ln>
            <a:noFill/>
          </a:ln>
        </p:spPr>
        <p:txBody>
          <a:bodyPr lIns="92291" tIns="92291" rIns="92291" bIns="92291" anchor="ctr" anchorCtr="0">
            <a:noAutofit/>
          </a:bodyPr>
          <a:lstStyle/>
          <a:p>
            <a:pPr>
              <a:buClr>
                <a:srgbClr val="000000"/>
              </a:buClr>
            </a:pPr>
            <a:fld id="{00000000-1234-1234-1234-123412341234}" type="slidenum">
              <a:rPr lang="en"/>
              <a:pPr>
                <a:buClr>
                  <a:srgbClr val="000000"/>
                </a:buClr>
              </a:pPr>
              <a:t>46</a:t>
            </a:fld>
            <a:endParaRPr lang="e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6"/>
        <p:cNvGrpSpPr/>
        <p:nvPr/>
      </p:nvGrpSpPr>
      <p:grpSpPr>
        <a:xfrm>
          <a:off x="0" y="0"/>
          <a:ext cx="0" cy="0"/>
          <a:chOff x="0" y="0"/>
          <a:chExt cx="0" cy="0"/>
        </a:xfrm>
      </p:grpSpPr>
      <p:sp>
        <p:nvSpPr>
          <p:cNvPr id="1857" name="Shape 185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8" name="Shape 1858"/>
          <p:cNvSpPr txBox="1">
            <a:spLocks noGrp="1"/>
          </p:cNvSpPr>
          <p:nvPr>
            <p:ph type="body" idx="1"/>
          </p:nvPr>
        </p:nvSpPr>
        <p:spPr>
          <a:xfrm>
            <a:off x="685800" y="4415791"/>
            <a:ext cx="5486400" cy="4183380"/>
          </a:xfrm>
          <a:prstGeom prst="rect">
            <a:avLst/>
          </a:prstGeom>
          <a:noFill/>
          <a:ln>
            <a:noFill/>
          </a:ln>
        </p:spPr>
        <p:txBody>
          <a:bodyPr lIns="92291" tIns="92291" rIns="92291" bIns="92291" anchor="ctr" anchorCtr="0">
            <a:noAutofit/>
          </a:bodyPr>
          <a:lstStyle/>
          <a:p>
            <a:endParaRPr lang="en" dirty="0"/>
          </a:p>
        </p:txBody>
      </p:sp>
      <p:sp>
        <p:nvSpPr>
          <p:cNvPr id="1859" name="Shape 1859"/>
          <p:cNvSpPr txBox="1">
            <a:spLocks noGrp="1"/>
          </p:cNvSpPr>
          <p:nvPr>
            <p:ph type="sldNum" idx="12"/>
          </p:nvPr>
        </p:nvSpPr>
        <p:spPr>
          <a:xfrm>
            <a:off x="3884613" y="8829967"/>
            <a:ext cx="2971800" cy="464820"/>
          </a:xfrm>
          <a:prstGeom prst="rect">
            <a:avLst/>
          </a:prstGeom>
          <a:noFill/>
          <a:ln>
            <a:noFill/>
          </a:ln>
        </p:spPr>
        <p:txBody>
          <a:bodyPr lIns="92291" tIns="92291" rIns="92291" bIns="92291" anchor="ctr" anchorCtr="0">
            <a:noAutofit/>
          </a:bodyPr>
          <a:lstStyle/>
          <a:p>
            <a:pPr>
              <a:buClr>
                <a:srgbClr val="000000"/>
              </a:buClr>
            </a:pPr>
            <a:fld id="{00000000-1234-1234-1234-123412341234}" type="slidenum">
              <a:rPr lang="en"/>
              <a:pPr>
                <a:buClr>
                  <a:srgbClr val="000000"/>
                </a:buClr>
              </a:pPr>
              <a:t>47</a:t>
            </a:fld>
            <a:endParaRPr lang="e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3"/>
        <p:cNvGrpSpPr/>
        <p:nvPr/>
      </p:nvGrpSpPr>
      <p:grpSpPr>
        <a:xfrm>
          <a:off x="0" y="0"/>
          <a:ext cx="0" cy="0"/>
          <a:chOff x="0" y="0"/>
          <a:chExt cx="0" cy="0"/>
        </a:xfrm>
      </p:grpSpPr>
      <p:sp>
        <p:nvSpPr>
          <p:cNvPr id="1864" name="Shape 186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5" name="Shape 1865"/>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marL="576915" indent="-70512">
              <a:spcBef>
                <a:spcPts val="363"/>
              </a:spcBef>
              <a:buClr>
                <a:schemeClr val="dk1"/>
              </a:buClr>
              <a:buSzPct val="78571"/>
            </a:pPr>
            <a:r>
              <a:rPr lang="en" sz="1400" dirty="0">
                <a:solidFill>
                  <a:schemeClr val="dk1"/>
                </a:solidFill>
                <a:latin typeface="Franklin Gothic Book" pitchFamily="34" charset="0"/>
                <a:ea typeface="Source Sans Pro"/>
                <a:cs typeface="Source Sans Pro"/>
                <a:sym typeface="Source Sans Pro"/>
              </a:rPr>
              <a:t>Facilitator kicks off group work. Participants engage in the work</a:t>
            </a:r>
            <a:r>
              <a:rPr lang="en" sz="1400" dirty="0" smtClean="0">
                <a:solidFill>
                  <a:schemeClr val="dk1"/>
                </a:solidFill>
                <a:latin typeface="Franklin Gothic Book" pitchFamily="34" charset="0"/>
                <a:ea typeface="Source Sans Pro"/>
                <a:cs typeface="Source Sans Pro"/>
                <a:sym typeface="Source Sans Pro"/>
              </a:rPr>
              <a:t>.</a:t>
            </a:r>
            <a:endParaRPr lang="en" sz="1400" dirty="0">
              <a:solidFill>
                <a:schemeClr val="dk1"/>
              </a:solidFill>
              <a:latin typeface="Franklin Gothic Book" pitchFamily="34" charset="0"/>
              <a:ea typeface="Source Sans Pro"/>
              <a:cs typeface="Source Sans Pro"/>
              <a:sym typeface="Source Sans Pro"/>
            </a:endParaRPr>
          </a:p>
          <a:p>
            <a:pPr marL="576915" indent="-70512">
              <a:spcBef>
                <a:spcPts val="363"/>
              </a:spcBef>
              <a:buClr>
                <a:schemeClr val="dk1"/>
              </a:buClr>
              <a:buSzPct val="78571"/>
            </a:pPr>
            <a:r>
              <a:rPr lang="en" sz="1400" dirty="0">
                <a:solidFill>
                  <a:schemeClr val="dk1"/>
                </a:solidFill>
                <a:latin typeface="Franklin Gothic Book" pitchFamily="34" charset="0"/>
                <a:ea typeface="Source Sans Pro"/>
                <a:cs typeface="Source Sans Pro"/>
                <a:sym typeface="Source Sans Pro"/>
              </a:rPr>
              <a:t>During Phase III Observations dialogue, you engage with the actual data and note only the facts that you can observe in the data. Conjectures, explanations, conclusions, and inferences are off-limits. You make statements about quantities (e.g., Over half the students…), the presence of certain specific information and/or numerical relationships between ideas (e.g., Over 90% of the students achieved below standard in Problem Solving; Compared to last year’s data, the percentage of students performing at the advanced and on-standard levels in Skills increased by 8%…).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1"/>
        <p:cNvGrpSpPr/>
        <p:nvPr/>
      </p:nvGrpSpPr>
      <p:grpSpPr>
        <a:xfrm>
          <a:off x="0" y="0"/>
          <a:ext cx="0" cy="0"/>
          <a:chOff x="0" y="0"/>
          <a:chExt cx="0" cy="0"/>
        </a:xfrm>
      </p:grpSpPr>
      <p:sp>
        <p:nvSpPr>
          <p:cNvPr id="1872" name="Shape 187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3" name="Shape 1873"/>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pPr marL="346149" indent="-301278">
              <a:spcBef>
                <a:spcPts val="363"/>
              </a:spcBef>
              <a:buClr>
                <a:schemeClr val="dk1"/>
              </a:buClr>
              <a:buSzPct val="78571"/>
            </a:pPr>
            <a:r>
              <a:rPr lang="en" sz="1400" dirty="0" smtClean="0">
                <a:solidFill>
                  <a:schemeClr val="dk1"/>
                </a:solidFill>
              </a:rPr>
              <a:t>Private </a:t>
            </a:r>
            <a:r>
              <a:rPr lang="en" sz="1400" dirty="0">
                <a:solidFill>
                  <a:schemeClr val="dk1"/>
                </a:solidFill>
              </a:rPr>
              <a:t>Think Time Before beginning Phase IV Inferences dialogue with your colleagues, please reflect privately, using one or more of the following thought starters to prompt your thinking: • I believe the data suggests… because… • Additional data that would help me verify/confirm my explanations is… • I think the following are appropriate solutions/responses that address the needs implied in the data… • Additional data that would help guide implementation of the solutions/responses and determine if they are working…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 dirty="0" smtClean="0">
                <a:solidFill>
                  <a:schemeClr val="dk1"/>
                </a:solidFill>
                <a:latin typeface="Calibri"/>
                <a:ea typeface="Calibri"/>
                <a:cs typeface="Calibri"/>
                <a:sym typeface="Calibri"/>
              </a:rPr>
              <a:t>Talking Points:</a:t>
            </a:r>
          </a:p>
          <a:p>
            <a:pPr marL="461532" indent="-307688">
              <a:buClr>
                <a:schemeClr val="dk1"/>
              </a:buClr>
              <a:buSzPct val="100000"/>
              <a:buFont typeface="Calibri"/>
              <a:buChar char="●"/>
            </a:pPr>
            <a:r>
              <a:rPr lang="en" dirty="0" smtClean="0">
                <a:solidFill>
                  <a:schemeClr val="dk1"/>
                </a:solidFill>
                <a:latin typeface="Calibri"/>
                <a:ea typeface="Calibri"/>
                <a:cs typeface="Calibri"/>
                <a:sym typeface="Calibri"/>
              </a:rPr>
              <a:t>When considering the three different modules that are being addressed  through the  AC summer institute, each will fit into the monitoring cycle. </a:t>
            </a:r>
          </a:p>
          <a:p>
            <a:r>
              <a:rPr lang="en" dirty="0" smtClean="0">
                <a:solidFill>
                  <a:schemeClr val="dk1"/>
                </a:solidFill>
                <a:latin typeface="Calibri"/>
                <a:ea typeface="Calibri"/>
                <a:cs typeface="Calibri"/>
                <a:sym typeface="Calibri"/>
              </a:rPr>
              <a:t>Each of these actions will ultimately allow the teacher to tailor instruction to the needs of their students.</a:t>
            </a:r>
          </a:p>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Shape 188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5" name="Shape 1885"/>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solidFill>
                  <a:srgbClr val="FF0000"/>
                </a:solidFill>
              </a:rPr>
              <a:t> </a:t>
            </a:r>
            <a:r>
              <a:rPr lang="en" sz="1200" dirty="0">
                <a:solidFill>
                  <a:srgbClr val="FF0000"/>
                </a:solidFill>
                <a:latin typeface="Calibri"/>
                <a:ea typeface="Calibri"/>
                <a:cs typeface="Calibri"/>
                <a:sym typeface="Calibri"/>
              </a:rPr>
              <a:t>How do you use this for the students you have now?  How does this impact what  you do next year?  What do you do with it?  What is the practical use of the analysis?  </a:t>
            </a:r>
            <a:r>
              <a:rPr lang="en" dirty="0">
                <a:solidFill>
                  <a:srgbClr val="FF0000"/>
                </a:solidFill>
              </a:rPr>
              <a:t>To adjust instruction and curriculum?  Be explicit and concrete.</a:t>
            </a:r>
          </a:p>
          <a:p>
            <a:endParaRPr dirty="0">
              <a:solidFill>
                <a:srgbClr val="FF0000"/>
              </a:solidFill>
            </a:endParaRPr>
          </a:p>
          <a:p>
            <a:r>
              <a:rPr lang="en" dirty="0"/>
              <a:t>This is an action plan for designed for teachers to use to have concrete steps to take after the training that will impact teaching and learning. What is your goal for the delivery of instruction and curriculum after gaining insight into the assessment results? Turn and talk</a:t>
            </a:r>
          </a:p>
          <a:p>
            <a:endParaRPr dirty="0"/>
          </a:p>
          <a:p>
            <a:r>
              <a:rPr lang="en" dirty="0"/>
              <a:t>(The steps are based on either continuing the protocol on PARCC data or if it was completed, moving to instructional changes and curricular changes. The steps with inevitably depend on who is attending and the influence they have. Teachers can have control over instruction and delivery but may not be able to control curriculum. However, everyone can look at the protocol findings and plan next steps to impact instruction and learning.)</a:t>
            </a:r>
          </a:p>
          <a:p>
            <a:endParaRPr dirty="0"/>
          </a:p>
          <a:p>
            <a:r>
              <a:rPr lang="en" dirty="0"/>
              <a:t>Thinking about your curriculum and your teaching practice/delivery, and thinking about your student population, what is the first step that you can take being armed with the information you gained from the protocol and/or the process that you will implement when you return to your school?</a:t>
            </a:r>
          </a:p>
          <a:p>
            <a:endParaRPr dirty="0"/>
          </a:p>
          <a:p>
            <a:endParaRPr dirty="0"/>
          </a:p>
          <a:p>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Shape 1890"/>
          <p:cNvSpPr txBox="1">
            <a:spLocks noGrp="1"/>
          </p:cNvSpPr>
          <p:nvPr>
            <p:ph type="body" idx="1"/>
          </p:nvPr>
        </p:nvSpPr>
        <p:spPr>
          <a:xfrm>
            <a:off x="685801" y="4415791"/>
            <a:ext cx="5486399" cy="4183380"/>
          </a:xfrm>
          <a:prstGeom prst="rect">
            <a:avLst/>
          </a:prstGeom>
          <a:noFill/>
          <a:ln>
            <a:noFill/>
          </a:ln>
        </p:spPr>
        <p:txBody>
          <a:bodyPr lIns="92291" tIns="92291" rIns="92291" bIns="92291" anchor="ctr" anchorCtr="0">
            <a:noAutofit/>
          </a:bodyPr>
          <a:lstStyle/>
          <a:p>
            <a:r>
              <a:rPr lang="en" dirty="0"/>
              <a:t>This is time to wrap it up</a:t>
            </a:r>
          </a:p>
        </p:txBody>
      </p:sp>
      <p:sp>
        <p:nvSpPr>
          <p:cNvPr id="1891" name="Shape 189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Shape 189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7" name="Shape 1897"/>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Now that we have engaged in several protocols for different types of data, what can we do moving forward?</a:t>
            </a:r>
          </a:p>
          <a:p>
            <a:r>
              <a:rPr lang="en" dirty="0"/>
              <a:t>We have already participated in some form of data audits, now you will be taking this work back to your own teams within your district, as well as, presenting to other districts.</a:t>
            </a:r>
          </a:p>
          <a:p>
            <a:endParaRPr dirty="0"/>
          </a:p>
          <a:p>
            <a:endParaRPr dirty="0"/>
          </a:p>
          <a:p>
            <a:r>
              <a:rPr lang="en" dirty="0"/>
              <a:t>*we have looked at data</a:t>
            </a:r>
          </a:p>
          <a:p>
            <a:r>
              <a:rPr lang="en" dirty="0"/>
              <a:t>*we know to work in collaborative teams to audit our data</a:t>
            </a:r>
          </a:p>
          <a:p>
            <a:r>
              <a:rPr lang="en" dirty="0"/>
              <a:t>*then, set SMART goals to go back and continue this work in own and out of districts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Shape 1914"/>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Clr>
                <a:schemeClr val="dk1"/>
              </a:buClr>
            </a:pPr>
            <a:r>
              <a:rPr lang="en" dirty="0" smtClean="0"/>
              <a:t>Generate </a:t>
            </a:r>
            <a:r>
              <a:rPr lang="en" dirty="0"/>
              <a:t>answers about current partnerships in from audience: Who do you currently collaborate with? Then: What are additional collaborations you can benefit from? (watch timing, keep to minimum)</a:t>
            </a:r>
          </a:p>
          <a:p>
            <a:pPr>
              <a:buClr>
                <a:schemeClr val="dk1"/>
              </a:buClr>
            </a:pPr>
            <a:endParaRPr dirty="0"/>
          </a:p>
          <a:p>
            <a:pPr>
              <a:buClr>
                <a:schemeClr val="dk1"/>
              </a:buClr>
            </a:pPr>
            <a:r>
              <a:rPr lang="en" dirty="0"/>
              <a:t>If time permits-Can use post-it and a T-Chart at the tables.</a:t>
            </a:r>
          </a:p>
          <a:p>
            <a:pPr>
              <a:buClr>
                <a:schemeClr val="dk1"/>
              </a:buClr>
            </a:pPr>
            <a:endParaRPr dirty="0">
              <a:solidFill>
                <a:srgbClr val="FF0000"/>
              </a:solidFill>
            </a:endParaRPr>
          </a:p>
          <a:p>
            <a:pPr>
              <a:buClr>
                <a:schemeClr val="dk1"/>
              </a:buClr>
            </a:pPr>
            <a:r>
              <a:rPr lang="en" dirty="0"/>
              <a:t>I&amp;RS, grade level meetings, PLCs, Post Obs, CST, Guidance, Various committees, 1-on-1 in hallways w/ colleagues</a:t>
            </a:r>
          </a:p>
          <a:p>
            <a:pPr>
              <a:buClr>
                <a:schemeClr val="dk1"/>
              </a:buClr>
            </a:pPr>
            <a:endParaRPr sz="1000" dirty="0">
              <a:solidFill>
                <a:srgbClr val="FF0000"/>
              </a:solidFill>
            </a:endParaRPr>
          </a:p>
          <a:p>
            <a:pPr>
              <a:buClr>
                <a:schemeClr val="dk1"/>
              </a:buClr>
              <a:buSzPct val="25000"/>
            </a:pPr>
            <a:r>
              <a:rPr lang="en" sz="1000" dirty="0"/>
              <a:t>As you present to other participants, you might notice that some educators are resistant to the concept of PLCs or function as passive participants in PLCs.  This link would be a great resource to help teachers better understand how valuable PLCs can be in terms of impacting daily instruction. </a:t>
            </a:r>
            <a:r>
              <a:rPr lang="en" sz="1000" dirty="0">
                <a:solidFill>
                  <a:srgbClr val="FF0000"/>
                </a:solidFill>
              </a:rPr>
              <a:t>Course 1: </a:t>
            </a:r>
            <a:r>
              <a:rPr lang="en" sz="1000" u="sng" dirty="0">
                <a:solidFill>
                  <a:schemeClr val="accent2"/>
                </a:solidFill>
                <a:hlinkClick r:id="rId3"/>
              </a:rPr>
              <a:t>http://www.online-plc.org/mod/page/view.php?id=1079</a:t>
            </a:r>
            <a:r>
              <a:rPr lang="en" sz="1000" dirty="0">
                <a:solidFill>
                  <a:srgbClr val="FF0000"/>
                </a:solidFill>
              </a:rPr>
              <a:t>  </a:t>
            </a:r>
            <a:r>
              <a:rPr lang="en" sz="1000" dirty="0"/>
              <a:t>This link is from the NJDOE Blended Online Learning Modules site.  This resource is free to anyone who has an email address of any kind.</a:t>
            </a:r>
          </a:p>
        </p:txBody>
      </p:sp>
      <p:sp>
        <p:nvSpPr>
          <p:cNvPr id="1915" name="Shape 191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Shape 19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7" name="Shape 1927"/>
          <p:cNvSpPr txBox="1">
            <a:spLocks noGrp="1"/>
          </p:cNvSpPr>
          <p:nvPr>
            <p:ph type="body" idx="1"/>
          </p:nvPr>
        </p:nvSpPr>
        <p:spPr>
          <a:xfrm>
            <a:off x="685800" y="4415791"/>
            <a:ext cx="5486400" cy="4183380"/>
          </a:xfrm>
          <a:prstGeom prst="rect">
            <a:avLst/>
          </a:prstGeom>
          <a:noFill/>
          <a:ln>
            <a:noFill/>
          </a:ln>
        </p:spPr>
        <p:txBody>
          <a:bodyPr lIns="92291" tIns="92291" rIns="92291" bIns="92291" anchor="t" anchorCtr="0">
            <a:noAutofit/>
          </a:bodyPr>
          <a:lstStyle/>
          <a:p>
            <a:pPr>
              <a:buClr>
                <a:schemeClr val="dk1"/>
              </a:buClr>
            </a:pPr>
            <a:r>
              <a:rPr lang="en" dirty="0" smtClean="0">
                <a:solidFill>
                  <a:schemeClr val="dk1"/>
                </a:solidFill>
              </a:rPr>
              <a:t>To </a:t>
            </a:r>
            <a:r>
              <a:rPr lang="en" dirty="0">
                <a:solidFill>
                  <a:schemeClr val="dk1"/>
                </a:solidFill>
              </a:rPr>
              <a:t>help participants better understand collaborative teams, this visual shows common examples of effective partnerships in education.</a:t>
            </a:r>
          </a:p>
          <a:p>
            <a:pPr>
              <a:buClr>
                <a:schemeClr val="dk1"/>
              </a:buClr>
            </a:pPr>
            <a:endParaRPr dirty="0">
              <a:solidFill>
                <a:schemeClr val="dk1"/>
              </a:solidFill>
            </a:endParaRPr>
          </a:p>
          <a:p>
            <a:pPr>
              <a:buClr>
                <a:schemeClr val="dk1"/>
              </a:buClr>
              <a:buSzPct val="100000"/>
            </a:pPr>
            <a:r>
              <a:rPr lang="en" b="1" u="sng" dirty="0">
                <a:solidFill>
                  <a:schemeClr val="dk1"/>
                </a:solidFill>
              </a:rPr>
              <a:t>Data Audit</a:t>
            </a:r>
            <a:r>
              <a:rPr lang="en" dirty="0">
                <a:solidFill>
                  <a:schemeClr val="dk1"/>
                </a:solidFill>
              </a:rPr>
              <a:t> Resource available to schools and district level collaborators. </a:t>
            </a:r>
          </a:p>
          <a:p>
            <a:pPr>
              <a:buClr>
                <a:schemeClr val="dk1"/>
              </a:buClr>
              <a:buSzPct val="100000"/>
            </a:pPr>
            <a:r>
              <a:rPr lang="en" dirty="0">
                <a:solidFill>
                  <a:schemeClr val="dk1"/>
                </a:solidFill>
              </a:rPr>
              <a:t>Our data collection is the small piece to the larger puzzle in our district. Collaborative teams that involve  teachers, school, and district leaders can engage in a data audit, which is a process that helps school leaders backwards-plan from available data sources to specific instructional purposes and needs for their schools, making the most effective use of student data for a wide variety of purposes.  This resource is available to be used to continue the long term process in your District. </a:t>
            </a:r>
            <a:r>
              <a:rPr lang="en" u="sng" dirty="0">
                <a:solidFill>
                  <a:schemeClr val="hlink"/>
                </a:solidFill>
                <a:hlinkClick r:id="rId3"/>
              </a:rPr>
              <a:t>http://www.state.nj.us/education/AchieveNJ/teams/Toolkit.pdf</a:t>
            </a:r>
            <a:r>
              <a:rPr lang="en" dirty="0">
                <a:solidFill>
                  <a:schemeClr val="dk1"/>
                </a:solidFill>
              </a:rPr>
              <a:t> </a:t>
            </a:r>
          </a:p>
          <a:p>
            <a:pPr>
              <a:buClr>
                <a:schemeClr val="dk1"/>
              </a:buClr>
            </a:pPr>
            <a:endParaRPr dirty="0">
              <a:solidFill>
                <a:schemeClr val="dk1"/>
              </a:solidFill>
            </a:endParaRPr>
          </a:p>
          <a:p>
            <a:pPr>
              <a:buClr>
                <a:schemeClr val="dk1"/>
              </a:buClr>
            </a:pPr>
            <a:endParaRPr sz="1000" dirty="0">
              <a:solidFill>
                <a:srgbClr val="333333"/>
              </a:solidFill>
            </a:endParaRPr>
          </a:p>
          <a:p>
            <a:pPr>
              <a:buClr>
                <a:schemeClr val="dk1"/>
              </a:buClr>
            </a:pPr>
            <a:endParaRPr sz="1000" dirty="0">
              <a:solidFill>
                <a:srgbClr val="333333"/>
              </a:solidFill>
            </a:endParaRPr>
          </a:p>
          <a:p>
            <a:pPr>
              <a:buClr>
                <a:schemeClr val="dk1"/>
              </a:buClr>
            </a:pPr>
            <a:endParaRPr dirty="0">
              <a:solidFill>
                <a:srgbClr val="FF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Shape 193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3" name="Shape 1933"/>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Now that we have looked at different types of data and protocols, it is time to set a goal, a smart goal.  </a:t>
            </a:r>
          </a:p>
          <a:p>
            <a:r>
              <a:rPr lang="en" dirty="0"/>
              <a:t>Explain what a smart goal consists of - briefly - as this is a repeated exposure to smart goals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Shape 194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1" name="Shape 1941"/>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Now we are going to ask you to work within your teams: </a:t>
            </a:r>
            <a:r>
              <a:rPr lang="en" b="1" dirty="0"/>
              <a:t>complete, as a team,</a:t>
            </a:r>
            <a:r>
              <a:rPr lang="en" dirty="0"/>
              <a:t> each of the 4 questions above. Make an actual smart goal to help you, as a team, determine what you plan to do with the </a:t>
            </a:r>
            <a:r>
              <a:rPr lang="en" b="1" dirty="0"/>
              <a:t>protocols</a:t>
            </a:r>
            <a:r>
              <a:rPr lang="en" dirty="0"/>
              <a:t> you’ve learned thus far.  This will prepare you for the reflection piece coming up.</a:t>
            </a:r>
          </a:p>
          <a:p>
            <a:endParaRPr dirty="0"/>
          </a:p>
          <a:p>
            <a:r>
              <a:rPr lang="en" dirty="0"/>
              <a:t>What is our team’s current reality – what are our areas of strength, areas of weakness and potential areas for focused attention? Based on our current reality, we believe that the following area of focus for our work will impact student learning: We have collectively developed the following SMART (specific, measurable, achievable, results-oriented and timely) goals to address this area of focus:</a:t>
            </a:r>
          </a:p>
          <a:p>
            <a:endParaRPr dirty="0"/>
          </a:p>
          <a:p>
            <a:r>
              <a:rPr lang="en" dirty="0"/>
              <a:t>NJDOE Collaborative Teams Toolkit, Sample SMART Goal Setting Plan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Shape 194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9" name="Shape 1949"/>
          <p:cNvSpPr txBox="1">
            <a:spLocks noGrp="1"/>
          </p:cNvSpPr>
          <p:nvPr>
            <p:ph type="body" idx="1"/>
          </p:nvPr>
        </p:nvSpPr>
        <p:spPr>
          <a:xfrm>
            <a:off x="685800" y="4415791"/>
            <a:ext cx="5486400" cy="4183380"/>
          </a:xfrm>
          <a:prstGeom prst="rect">
            <a:avLst/>
          </a:prstGeom>
        </p:spPr>
        <p:txBody>
          <a:bodyPr lIns="92291" tIns="92291" rIns="92291" bIns="92291" anchor="t" anchorCtr="0">
            <a:noAutofit/>
          </a:bodyPr>
          <a:lstStyle/>
          <a:p>
            <a:r>
              <a:rPr lang="en" dirty="0"/>
              <a:t>Relate these images to the goal setting percentages:</a:t>
            </a:r>
          </a:p>
          <a:p>
            <a:pPr>
              <a:buClr>
                <a:schemeClr val="dk1"/>
              </a:buClr>
              <a:buSzPct val="91666"/>
            </a:pPr>
            <a:r>
              <a:rPr lang="en" sz="1200" dirty="0">
                <a:solidFill>
                  <a:schemeClr val="dk1"/>
                </a:solidFill>
                <a:latin typeface="Arial Narrow"/>
                <a:ea typeface="Arial Narrow"/>
                <a:cs typeface="Arial Narrow"/>
                <a:sym typeface="Arial Narrow"/>
              </a:rPr>
              <a:t>No Goal: 0%</a:t>
            </a:r>
          </a:p>
          <a:p>
            <a:pPr>
              <a:buClr>
                <a:schemeClr val="dk1"/>
              </a:buClr>
              <a:buSzPct val="91666"/>
            </a:pPr>
            <a:r>
              <a:rPr lang="en" sz="1200" dirty="0">
                <a:solidFill>
                  <a:schemeClr val="dk1"/>
                </a:solidFill>
                <a:latin typeface="Arial Narrow"/>
                <a:ea typeface="Arial Narrow"/>
                <a:cs typeface="Arial Narrow"/>
                <a:sym typeface="Arial Narrow"/>
              </a:rPr>
              <a:t>Set a goal: 20%</a:t>
            </a:r>
          </a:p>
          <a:p>
            <a:pPr>
              <a:buClr>
                <a:schemeClr val="dk1"/>
              </a:buClr>
              <a:buSzPct val="91666"/>
            </a:pPr>
            <a:r>
              <a:rPr lang="en" sz="1200" dirty="0">
                <a:solidFill>
                  <a:schemeClr val="dk1"/>
                </a:solidFill>
                <a:latin typeface="Arial Narrow"/>
                <a:ea typeface="Arial Narrow"/>
                <a:cs typeface="Arial Narrow"/>
                <a:sym typeface="Arial Narrow"/>
              </a:rPr>
              <a:t>Write it Down on your calendar: 35%</a:t>
            </a:r>
          </a:p>
          <a:p>
            <a:pPr>
              <a:buClr>
                <a:schemeClr val="dk1"/>
              </a:buClr>
              <a:buSzPct val="91666"/>
            </a:pPr>
            <a:r>
              <a:rPr lang="en" sz="1200" dirty="0">
                <a:solidFill>
                  <a:schemeClr val="dk1"/>
                </a:solidFill>
                <a:latin typeface="Arial Narrow"/>
                <a:ea typeface="Arial Narrow"/>
                <a:cs typeface="Arial Narrow"/>
                <a:sym typeface="Arial Narrow"/>
              </a:rPr>
              <a:t>Accountability Partner: 51%</a:t>
            </a:r>
          </a:p>
          <a:p>
            <a:pPr>
              <a:buClr>
                <a:schemeClr val="dk1"/>
              </a:buClr>
              <a:buSzPct val="91666"/>
            </a:pPr>
            <a:r>
              <a:rPr lang="en" sz="1200" dirty="0">
                <a:solidFill>
                  <a:schemeClr val="dk1"/>
                </a:solidFill>
                <a:latin typeface="Arial Narrow"/>
                <a:ea typeface="Arial Narrow"/>
                <a:cs typeface="Arial Narrow"/>
                <a:sym typeface="Arial Narrow"/>
              </a:rPr>
              <a:t>Specific Action Steps: 86%</a:t>
            </a:r>
          </a:p>
          <a:p>
            <a:pPr>
              <a:buClr>
                <a:schemeClr val="dk1"/>
              </a:buClr>
              <a:buSzPct val="91666"/>
            </a:pPr>
            <a:endParaRPr sz="1200" dirty="0">
              <a:solidFill>
                <a:schemeClr val="dk1"/>
              </a:solidFill>
              <a:latin typeface="Arial Narrow"/>
              <a:ea typeface="Arial Narrow"/>
              <a:cs typeface="Arial Narrow"/>
              <a:sym typeface="Arial Narrow"/>
            </a:endParaRPr>
          </a:p>
          <a:p>
            <a:pPr>
              <a:buClr>
                <a:schemeClr val="dk1"/>
              </a:buClr>
              <a:buSzPct val="91666"/>
            </a:pPr>
            <a:r>
              <a:rPr lang="en" sz="1200" dirty="0">
                <a:solidFill>
                  <a:schemeClr val="dk1"/>
                </a:solidFill>
                <a:latin typeface="Arial Narrow"/>
                <a:ea typeface="Arial Narrow"/>
                <a:cs typeface="Arial Narrow"/>
                <a:sym typeface="Arial Narrow"/>
              </a:rPr>
              <a:t>Have Participants write a SMART Goal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Shape 196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67" name="Shape 1967"/>
          <p:cNvSpPr txBox="1">
            <a:spLocks noGrp="1"/>
          </p:cNvSpPr>
          <p:nvPr>
            <p:ph type="body" idx="1"/>
          </p:nvPr>
        </p:nvSpPr>
        <p:spPr>
          <a:xfrm>
            <a:off x="685801" y="4415791"/>
            <a:ext cx="5486399" cy="4183380"/>
          </a:xfrm>
          <a:prstGeom prst="rect">
            <a:avLst/>
          </a:prstGeom>
          <a:noFill/>
          <a:ln>
            <a:noFill/>
          </a:ln>
        </p:spPr>
        <p:txBody>
          <a:bodyPr lIns="92291" tIns="92291" rIns="92291" bIns="92291" anchor="t" anchorCtr="0">
            <a:noAutofit/>
          </a:bodyPr>
          <a:lstStyle/>
          <a:p>
            <a:pPr>
              <a:buSzPct val="25000"/>
            </a:pPr>
            <a:r>
              <a:rPr lang="en" sz="1200" dirty="0">
                <a:solidFill>
                  <a:schemeClr val="dk1"/>
                </a:solidFill>
              </a:rPr>
              <a:t>Individual reflection work:</a:t>
            </a:r>
          </a:p>
          <a:p>
            <a:endParaRPr sz="1200" dirty="0">
              <a:solidFill>
                <a:schemeClr val="dk1"/>
              </a:solidFill>
            </a:endParaRPr>
          </a:p>
          <a:p>
            <a:pPr>
              <a:buSzPct val="25000"/>
            </a:pPr>
            <a:r>
              <a:rPr lang="en" sz="1200" dirty="0">
                <a:solidFill>
                  <a:schemeClr val="dk1"/>
                </a:solidFill>
              </a:rPr>
              <a:t>Prepare materials ahead of time. Have enough Post-Its handy for all participants so that they may jot down comments/feedback. Have chart paper labeled for each of the listed “Effective Partnerships” (8 headings).</a:t>
            </a:r>
          </a:p>
          <a:p>
            <a:endParaRPr sz="1200" dirty="0">
              <a:solidFill>
                <a:schemeClr val="dk1"/>
              </a:solidFill>
            </a:endParaRPr>
          </a:p>
          <a:p>
            <a:pPr>
              <a:buSzPct val="25000"/>
            </a:pPr>
            <a:r>
              <a:rPr lang="en" sz="1200" dirty="0">
                <a:solidFill>
                  <a:schemeClr val="dk1"/>
                </a:solidFill>
              </a:rPr>
              <a:t>Do:  </a:t>
            </a:r>
          </a:p>
          <a:p>
            <a:pPr marL="461532" indent="-307688">
              <a:buClr>
                <a:schemeClr val="dk1"/>
              </a:buClr>
              <a:buSzPct val="100000"/>
              <a:buChar char="●"/>
            </a:pPr>
            <a:r>
              <a:rPr lang="en" sz="1200" dirty="0">
                <a:solidFill>
                  <a:schemeClr val="dk1"/>
                </a:solidFill>
              </a:rPr>
              <a:t>discuss that this is a time for individual (or as groups) reflection based on the effective partnerships and SMART goals that you are making</a:t>
            </a:r>
          </a:p>
          <a:p>
            <a:pPr marL="461532" indent="-307688">
              <a:buClr>
                <a:schemeClr val="dk1"/>
              </a:buClr>
              <a:buSzPct val="100000"/>
              <a:buChar char="●"/>
            </a:pPr>
            <a:r>
              <a:rPr lang="en" sz="1200" dirty="0">
                <a:solidFill>
                  <a:schemeClr val="dk1"/>
                </a:solidFill>
              </a:rPr>
              <a:t>each participant will jot SMART goals with partnerships in mind</a:t>
            </a:r>
          </a:p>
          <a:p>
            <a:pPr marL="461532" indent="-307688">
              <a:buClr>
                <a:schemeClr val="dk1"/>
              </a:buClr>
              <a:buSzPct val="100000"/>
              <a:buChar char="●"/>
            </a:pPr>
            <a:r>
              <a:rPr lang="en" sz="1200" dirty="0">
                <a:solidFill>
                  <a:schemeClr val="dk1"/>
                </a:solidFill>
              </a:rPr>
              <a:t>then, add to matching chart paper located around the room</a:t>
            </a:r>
          </a:p>
          <a:p>
            <a:pPr marL="461532" indent="-307688">
              <a:buClr>
                <a:schemeClr val="dk1"/>
              </a:buClr>
              <a:buSzPct val="100000"/>
              <a:buChar char="●"/>
            </a:pPr>
            <a:r>
              <a:rPr lang="en" sz="1200" dirty="0">
                <a:solidFill>
                  <a:schemeClr val="dk1"/>
                </a:solidFill>
              </a:rPr>
              <a:t>after goals are set and posted, complete a gallery walk and add your thinking to the chart, now responding to others or add additional reflections the gallery walks prompted</a:t>
            </a:r>
          </a:p>
          <a:p>
            <a:pPr marL="461532" indent="-307688">
              <a:buClr>
                <a:schemeClr val="dk1"/>
              </a:buClr>
              <a:buSzPct val="100000"/>
              <a:buChar char="●"/>
            </a:pPr>
            <a:r>
              <a:rPr lang="en" sz="1200" dirty="0">
                <a:solidFill>
                  <a:schemeClr val="dk1"/>
                </a:solidFill>
              </a:rPr>
              <a:t>Finally, share-out new thinking and talk about how these are real take-aways to start this work back in own districts</a:t>
            </a:r>
          </a:p>
          <a:p>
            <a:endParaRPr sz="1200" dirty="0">
              <a:solidFill>
                <a:schemeClr val="dk1"/>
              </a:solidFill>
            </a:endParaRPr>
          </a:p>
        </p:txBody>
      </p:sp>
      <p:sp>
        <p:nvSpPr>
          <p:cNvPr id="1968" name="Shape 1968"/>
          <p:cNvSpPr txBox="1">
            <a:spLocks noGrp="1"/>
          </p:cNvSpPr>
          <p:nvPr>
            <p:ph type="sldNum" idx="12"/>
          </p:nvPr>
        </p:nvSpPr>
        <p:spPr>
          <a:xfrm>
            <a:off x="3884612" y="8829967"/>
            <a:ext cx="2971799" cy="464820"/>
          </a:xfrm>
          <a:prstGeom prst="rect">
            <a:avLst/>
          </a:prstGeom>
          <a:noFill/>
          <a:ln>
            <a:noFill/>
          </a:ln>
        </p:spPr>
        <p:txBody>
          <a:bodyPr lIns="92291" tIns="46133" rIns="92291" bIns="46133" anchor="b" anchorCtr="0">
            <a:noAutofit/>
          </a:bodyPr>
          <a:lstStyle/>
          <a:p>
            <a:pPr algn="r">
              <a:buSzPct val="25000"/>
            </a:pPr>
            <a:fld id="{00000000-1234-1234-1234-123412341234}" type="slidenum">
              <a:rPr lang="en" sz="1200">
                <a:latin typeface="Calibri"/>
                <a:ea typeface="Calibri"/>
                <a:cs typeface="Calibri"/>
                <a:sym typeface="Calibri"/>
              </a:rPr>
              <a:pPr algn="r">
                <a:buSzPct val="25000"/>
              </a:pPr>
              <a:t>58</a:t>
            </a:fld>
            <a:endParaRPr lang="en" sz="1200" dirty="0">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txBox="1">
            <a:spLocks noGrp="1"/>
          </p:cNvSpPr>
          <p:nvPr>
            <p:ph type="body" idx="1"/>
          </p:nvPr>
        </p:nvSpPr>
        <p:spPr>
          <a:xfrm>
            <a:off x="685801" y="4415791"/>
            <a:ext cx="5486399" cy="4183380"/>
          </a:xfrm>
          <a:prstGeom prst="rect">
            <a:avLst/>
          </a:prstGeom>
          <a:noFill/>
          <a:ln>
            <a:noFill/>
          </a:ln>
        </p:spPr>
        <p:txBody>
          <a:bodyPr lIns="92291" tIns="92291" rIns="92291" bIns="92291" anchor="ctr" anchorCtr="0">
            <a:noAutofit/>
          </a:bodyPr>
          <a:lstStyle/>
          <a:p>
            <a:r>
              <a:rPr lang="en-US" dirty="0" smtClean="0"/>
              <a:t>The </a:t>
            </a:r>
            <a:r>
              <a:rPr lang="en-US" b="1" u="sng" dirty="0" smtClean="0">
                <a:hlinkClick r:id="rId3"/>
              </a:rPr>
              <a:t>Collaborative Teams Toolkit</a:t>
            </a:r>
            <a:r>
              <a:rPr lang="en-US" dirty="0" smtClean="0"/>
              <a:t> is intended to help schools establish productive collaborative teams of teachers and administrators working and learning together to help their students. This toolkit focuses on supporting the monitoring of Student Growth Objectives (SGOs) and other student data by providing the necessary tools to promote the environment for having successful evidence-based conversations. This toolkit is built following </a:t>
            </a:r>
            <a:r>
              <a:rPr lang="en-US" u="sng" dirty="0" smtClean="0">
                <a:hlinkClick r:id="rId4"/>
              </a:rPr>
              <a:t>New Jersey's Standards for Professional Learning</a:t>
            </a:r>
            <a:r>
              <a:rPr lang="en-US" dirty="0" smtClean="0"/>
              <a:t>.</a:t>
            </a:r>
          </a:p>
          <a:p>
            <a:endParaRPr lang="en-US" dirty="0" smtClean="0"/>
          </a:p>
          <a:p>
            <a:r>
              <a:rPr lang="en-US" dirty="0" smtClean="0"/>
              <a:t>Blended Online Learning Modules-The New Jersey Department of Education (NJDOE) has collaborated with educational  professionals, school leaders and other stakeholders to create this dynamic suite of online learning resources to support the professional development of New Jersey educators.  The focus of the modules is using the Connected Action Roadmap Framework to guide PLCs.</a:t>
            </a:r>
          </a:p>
          <a:p>
            <a:endParaRPr lang="en-US" dirty="0" smtClean="0"/>
          </a:p>
          <a:p>
            <a:r>
              <a:rPr lang="en-US" dirty="0" smtClean="0"/>
              <a:t>NJCORE-The New Jersey Collaborative Online Resource Exchange was developed to meet the needs of educators and community members who want to locate standards-aligned resources. This site is by educators and for educators. Contribute your learning resources, access existing resources, and collaborate with other New Jersey educators. </a:t>
            </a:r>
          </a:p>
          <a:p>
            <a:endParaRPr lang="en-US" dirty="0" smtClean="0"/>
          </a:p>
          <a:p>
            <a:r>
              <a:rPr lang="en-US" dirty="0" smtClean="0"/>
              <a:t>SGO Workshops-The Evaluation Team provides workshops, trainings, and other direct support to educators across the state.</a:t>
            </a:r>
          </a:p>
          <a:p>
            <a:endParaRPr lang="en-US" dirty="0" smtClean="0"/>
          </a:p>
          <a:p>
            <a:r>
              <a:rPr lang="en-US" dirty="0" smtClean="0"/>
              <a:t>Partnership Resource Center-Our community of educators, parents, and others committed to quality assessment leading to student success invite you to register, browse, learn, and implement to enhance your knowledge of assessments within the classroom.</a:t>
            </a:r>
            <a:endParaRPr dirty="0"/>
          </a:p>
        </p:txBody>
      </p:sp>
      <p:sp>
        <p:nvSpPr>
          <p:cNvPr id="1977" name="Shape 197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Shape 1367"/>
          <p:cNvSpPr txBox="1">
            <a:spLocks noGrp="1"/>
          </p:cNvSpPr>
          <p:nvPr>
            <p:ph type="body" idx="1"/>
          </p:nvPr>
        </p:nvSpPr>
        <p:spPr>
          <a:xfrm>
            <a:off x="685803" y="4415792"/>
            <a:ext cx="5486399" cy="4183380"/>
          </a:xfrm>
          <a:prstGeom prst="rect">
            <a:avLst/>
          </a:prstGeom>
          <a:noFill/>
          <a:ln>
            <a:noFill/>
          </a:ln>
        </p:spPr>
        <p:txBody>
          <a:bodyPr lIns="92266" tIns="92266" rIns="92266" bIns="92266" anchor="t" anchorCtr="0">
            <a:noAutofit/>
          </a:bodyPr>
          <a:lstStyle/>
          <a:p>
            <a:pPr>
              <a:buSzPct val="25000"/>
            </a:pPr>
            <a:r>
              <a:rPr lang="en" sz="2400" dirty="0">
                <a:solidFill>
                  <a:schemeClr val="dk1"/>
                </a:solidFill>
                <a:latin typeface="Franklin Gothic Book" pitchFamily="34" charset="0"/>
                <a:ea typeface="Source Sans Pro"/>
                <a:cs typeface="Source Sans Pro"/>
                <a:sym typeface="Source Sans Pro"/>
              </a:rPr>
              <a:t>Our goal for this module is to provide educators with a resource for utilizing data to identify trends and create data-driven goals in order to reflect and revise teaching practices for the purpose of improved student learning.</a:t>
            </a:r>
          </a:p>
        </p:txBody>
      </p:sp>
      <p:sp>
        <p:nvSpPr>
          <p:cNvPr id="1368" name="Shape 13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Shape 1373"/>
          <p:cNvSpPr txBox="1">
            <a:spLocks noGrp="1"/>
          </p:cNvSpPr>
          <p:nvPr>
            <p:ph type="body" idx="1"/>
          </p:nvPr>
        </p:nvSpPr>
        <p:spPr>
          <a:xfrm>
            <a:off x="685802" y="4415792"/>
            <a:ext cx="5486400" cy="4183380"/>
          </a:xfrm>
          <a:prstGeom prst="rect">
            <a:avLst/>
          </a:prstGeom>
          <a:noFill/>
          <a:ln>
            <a:noFill/>
          </a:ln>
        </p:spPr>
        <p:txBody>
          <a:bodyPr lIns="92266" tIns="92266" rIns="92266" bIns="92266" anchor="t" anchorCtr="0">
            <a:noAutofit/>
          </a:bodyPr>
          <a:lstStyle/>
          <a:p>
            <a:pPr>
              <a:buSzPct val="25000"/>
            </a:pPr>
            <a:r>
              <a:rPr lang="en" sz="1200" dirty="0" smtClean="0">
                <a:solidFill>
                  <a:schemeClr val="dk1"/>
                </a:solidFill>
                <a:latin typeface="Arial"/>
                <a:ea typeface="Arial"/>
                <a:cs typeface="Arial"/>
                <a:sym typeface="Arial"/>
              </a:rPr>
              <a:t>List </a:t>
            </a:r>
            <a:r>
              <a:rPr lang="en" sz="1200" dirty="0">
                <a:solidFill>
                  <a:schemeClr val="dk1"/>
                </a:solidFill>
                <a:latin typeface="Arial"/>
                <a:ea typeface="Arial"/>
                <a:cs typeface="Arial"/>
                <a:sym typeface="Arial"/>
              </a:rPr>
              <a:t>the data that participants should have brought with them to utilize and any other needed supplies.  Use this time to distribute dummy data if necessary.</a:t>
            </a:r>
          </a:p>
          <a:p>
            <a:endParaRPr sz="1200" dirty="0">
              <a:solidFill>
                <a:schemeClr val="dk1"/>
              </a:solidFill>
            </a:endParaRPr>
          </a:p>
          <a:p>
            <a:pPr>
              <a:buSzPct val="25000"/>
            </a:pPr>
            <a:r>
              <a:rPr lang="en" sz="1200" dirty="0">
                <a:solidFill>
                  <a:schemeClr val="dk1"/>
                </a:solidFill>
              </a:rPr>
              <a:t>This comprehensive view of data will be applicable to one of the three protocols we use today. Analyzing these data points will help you in your personal practice and in using data driven instruction. </a:t>
            </a:r>
          </a:p>
          <a:p>
            <a:endParaRPr sz="1200" dirty="0">
              <a:solidFill>
                <a:schemeClr val="dk1"/>
              </a:solidFill>
            </a:endParaRPr>
          </a:p>
          <a:p>
            <a:pPr>
              <a:buSzPct val="25000"/>
            </a:pPr>
            <a:r>
              <a:rPr lang="en" sz="1200" dirty="0">
                <a:solidFill>
                  <a:schemeClr val="dk1"/>
                </a:solidFill>
              </a:rPr>
              <a:t>As a program director, use this slide to push out to the District you are presenting to ahead of time.</a:t>
            </a:r>
          </a:p>
        </p:txBody>
      </p:sp>
      <p:sp>
        <p:nvSpPr>
          <p:cNvPr id="1374" name="Shape 137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Shape 138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1" name="Shape 1381"/>
          <p:cNvSpPr txBox="1">
            <a:spLocks noGrp="1"/>
          </p:cNvSpPr>
          <p:nvPr>
            <p:ph type="body" idx="1"/>
          </p:nvPr>
        </p:nvSpPr>
        <p:spPr>
          <a:xfrm>
            <a:off x="685800" y="4415791"/>
            <a:ext cx="5486400" cy="4183380"/>
          </a:xfrm>
          <a:prstGeom prst="rect">
            <a:avLst/>
          </a:prstGeom>
          <a:noFill/>
          <a:ln>
            <a:noFill/>
          </a:ln>
        </p:spPr>
        <p:txBody>
          <a:bodyPr lIns="92291" tIns="46133" rIns="92291" bIns="46133" anchor="t" anchorCtr="0">
            <a:noAutofit/>
          </a:bodyPr>
          <a:lstStyle/>
          <a:p>
            <a:pPr>
              <a:buClr>
                <a:schemeClr val="dk1"/>
              </a:buClr>
              <a:buSzPct val="25000"/>
            </a:pPr>
            <a:r>
              <a:rPr lang="en" sz="1200" dirty="0" smtClean="0">
                <a:latin typeface="Calibri"/>
                <a:ea typeface="Calibri"/>
                <a:cs typeface="Calibri"/>
                <a:sym typeface="Calibri"/>
              </a:rPr>
              <a:t>Include name tents</a:t>
            </a:r>
            <a:endParaRPr lang="en" sz="1200" dirty="0">
              <a:latin typeface="Calibri"/>
              <a:ea typeface="Calibri"/>
              <a:cs typeface="Calibri"/>
              <a:sym typeface="Calibri"/>
            </a:endParaRPr>
          </a:p>
        </p:txBody>
      </p:sp>
      <p:sp>
        <p:nvSpPr>
          <p:cNvPr id="1382" name="Shape 1382"/>
          <p:cNvSpPr txBox="1">
            <a:spLocks noGrp="1"/>
          </p:cNvSpPr>
          <p:nvPr>
            <p:ph type="sldNum" idx="12"/>
          </p:nvPr>
        </p:nvSpPr>
        <p:spPr>
          <a:xfrm>
            <a:off x="3884612" y="8829967"/>
            <a:ext cx="2971799" cy="464820"/>
          </a:xfrm>
          <a:prstGeom prst="rect">
            <a:avLst/>
          </a:prstGeom>
          <a:noFill/>
          <a:ln>
            <a:noFill/>
          </a:ln>
        </p:spPr>
        <p:txBody>
          <a:bodyPr lIns="92291" tIns="46133" rIns="92291" bIns="46133" anchor="b" anchorCtr="0">
            <a:noAutofit/>
          </a:bodyPr>
          <a:lstStyle/>
          <a:p>
            <a:pPr algn="r">
              <a:buClr>
                <a:schemeClr val="dk1"/>
              </a:buClr>
              <a:buSzPct val="25000"/>
            </a:pPr>
            <a:fld id="{00000000-1234-1234-1234-123412341234}" type="slidenum">
              <a:rPr lang="en" sz="1200">
                <a:solidFill>
                  <a:schemeClr val="dk1"/>
                </a:solidFill>
                <a:latin typeface="Calibri"/>
                <a:ea typeface="Calibri"/>
                <a:cs typeface="Calibri"/>
                <a:sym typeface="Calibri"/>
              </a:rPr>
              <a:pPr algn="r">
                <a:buClr>
                  <a:schemeClr val="dk1"/>
                </a:buClr>
                <a:buSzPct val="25000"/>
              </a:pPr>
              <a:t>8</a:t>
            </a:fld>
            <a:endParaRPr lang="en" sz="120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
        <p:cNvGrpSpPr/>
        <p:nvPr/>
      </p:nvGrpSpPr>
      <p:grpSpPr>
        <a:xfrm>
          <a:off x="0" y="0"/>
          <a:ext cx="0" cy="0"/>
          <a:chOff x="0" y="0"/>
          <a:chExt cx="0" cy="0"/>
        </a:xfrm>
      </p:grpSpPr>
      <p:sp>
        <p:nvSpPr>
          <p:cNvPr id="1388" name="Shape 138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9" name="Shape 1389"/>
          <p:cNvSpPr txBox="1">
            <a:spLocks noGrp="1"/>
          </p:cNvSpPr>
          <p:nvPr>
            <p:ph type="body" idx="1"/>
          </p:nvPr>
        </p:nvSpPr>
        <p:spPr>
          <a:xfrm>
            <a:off x="685803" y="4415792"/>
            <a:ext cx="5486399" cy="4183380"/>
          </a:xfrm>
          <a:prstGeom prst="rect">
            <a:avLst/>
          </a:prstGeom>
          <a:noFill/>
          <a:ln>
            <a:noFill/>
          </a:ln>
        </p:spPr>
        <p:txBody>
          <a:bodyPr lIns="92266" tIns="92266" rIns="92266" bIns="92266" anchor="t" anchorCtr="0">
            <a:noAutofit/>
          </a:bodyPr>
          <a:lstStyle/>
          <a:p>
            <a:pPr>
              <a:buClr>
                <a:schemeClr val="dk1"/>
              </a:buClr>
              <a:buSzPct val="91666"/>
            </a:pPr>
            <a:r>
              <a:rPr lang="en" sz="1200" dirty="0" smtClean="0">
                <a:solidFill>
                  <a:schemeClr val="dk1"/>
                </a:solidFill>
                <a:latin typeface="Calibri"/>
                <a:ea typeface="Calibri"/>
                <a:cs typeface="Calibri"/>
                <a:sym typeface="Calibri"/>
              </a:rPr>
              <a:t>Talking </a:t>
            </a:r>
            <a:r>
              <a:rPr lang="en" sz="1200" dirty="0">
                <a:solidFill>
                  <a:schemeClr val="dk1"/>
                </a:solidFill>
                <a:latin typeface="Calibri"/>
                <a:ea typeface="Calibri"/>
                <a:cs typeface="Calibri"/>
                <a:sym typeface="Calibri"/>
              </a:rPr>
              <a:t>points: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This is a visual representation of the </a:t>
            </a:r>
            <a:r>
              <a:rPr lang="en" sz="1200" dirty="0" smtClean="0">
                <a:solidFill>
                  <a:schemeClr val="dk1"/>
                </a:solidFill>
                <a:latin typeface="Calibri"/>
                <a:ea typeface="Calibri"/>
                <a:cs typeface="Calibri"/>
                <a:sym typeface="Calibri"/>
              </a:rPr>
              <a:t>monitoring cycle.  </a:t>
            </a:r>
            <a:r>
              <a:rPr lang="en" sz="1200" dirty="0">
                <a:solidFill>
                  <a:schemeClr val="dk1"/>
                </a:solidFill>
                <a:latin typeface="Calibri"/>
                <a:ea typeface="Calibri"/>
                <a:cs typeface="Calibri"/>
                <a:sym typeface="Calibri"/>
              </a:rPr>
              <a:t>When looking at this visual, we want you to think about how this fits into everyday instruction.  </a:t>
            </a:r>
          </a:p>
          <a:p>
            <a:pPr marL="923065" lvl="1" indent="-307688">
              <a:buClr>
                <a:schemeClr val="dk1"/>
              </a:buClr>
              <a:buSzPct val="100000"/>
              <a:buFont typeface="Calibri"/>
              <a:buChar char="○"/>
            </a:pPr>
            <a:r>
              <a:rPr lang="en" sz="1200" dirty="0">
                <a:solidFill>
                  <a:schemeClr val="dk1"/>
                </a:solidFill>
                <a:latin typeface="Calibri"/>
                <a:ea typeface="Calibri"/>
                <a:cs typeface="Calibri"/>
                <a:sym typeface="Calibri"/>
              </a:rPr>
              <a:t>For example, if we were to start at plan, the teacher plans, implements, then collects data through various methods of assessment and subsequently analyzes the data to plan and target future instruction, then the cycle begins again.  </a:t>
            </a:r>
          </a:p>
          <a:p>
            <a:pPr marL="461532" indent="-307688">
              <a:buClr>
                <a:schemeClr val="dk1"/>
              </a:buClr>
              <a:buSzPct val="100000"/>
              <a:buFont typeface="Calibri"/>
              <a:buChar char="●"/>
            </a:pPr>
            <a:r>
              <a:rPr lang="en" sz="1200" dirty="0">
                <a:solidFill>
                  <a:schemeClr val="dk1"/>
                </a:solidFill>
                <a:latin typeface="Calibri"/>
                <a:ea typeface="Calibri"/>
                <a:cs typeface="Calibri"/>
                <a:sym typeface="Calibri"/>
              </a:rPr>
              <a:t>This cycle will be referenced throughout the three modules.  As we view this cycle within the modules, we will discuss where each piece fits into the module. </a:t>
            </a:r>
          </a:p>
          <a:p>
            <a:pPr>
              <a:buClr>
                <a:schemeClr val="dk1"/>
              </a:buClr>
            </a:pPr>
            <a:endParaRPr sz="1200" dirty="0">
              <a:solidFill>
                <a:schemeClr val="dk1"/>
              </a:solidFill>
              <a:latin typeface="Calibri"/>
              <a:ea typeface="Calibri"/>
              <a:cs typeface="Calibri"/>
              <a:sym typeface="Calibri"/>
            </a:endParaRPr>
          </a:p>
          <a:p>
            <a:pPr>
              <a:buClr>
                <a:schemeClr val="dk1"/>
              </a:buClr>
            </a:pPr>
            <a:endParaRPr sz="1200" dirty="0">
              <a:solidFill>
                <a:schemeClr val="dk1"/>
              </a:solidFill>
              <a:latin typeface="Calibri"/>
              <a:ea typeface="Calibri"/>
              <a:cs typeface="Calibri"/>
              <a:sym typeface="Calibri"/>
            </a:endParaRPr>
          </a:p>
          <a:p>
            <a:pPr>
              <a:buClr>
                <a:schemeClr val="dk1"/>
              </a:buClr>
            </a:pPr>
            <a:endParaRPr sz="1200" dirty="0">
              <a:solidFill>
                <a:schemeClr val="dk1"/>
              </a:solidFill>
              <a:latin typeface="Calibri"/>
              <a:ea typeface="Calibri"/>
              <a:cs typeface="Calibri"/>
              <a:sym typeface="Calibri"/>
            </a:endParaRPr>
          </a:p>
          <a:p>
            <a:pPr>
              <a:buClr>
                <a:schemeClr val="dk1"/>
              </a:buClr>
            </a:pPr>
            <a:endParaRPr sz="1200" dirty="0">
              <a:solidFill>
                <a:schemeClr val="dk1"/>
              </a:solidFill>
              <a:latin typeface="Calibri"/>
              <a:ea typeface="Calibri"/>
              <a:cs typeface="Calibri"/>
              <a:sym typeface="Calibri"/>
            </a:endParaRPr>
          </a:p>
          <a:p>
            <a:endParaRPr sz="1000" dirty="0">
              <a:highlight>
                <a:srgbClr val="FFFFFF"/>
              </a:highlight>
            </a:endParaRPr>
          </a:p>
          <a:p>
            <a:endParaRPr sz="1000" dirty="0">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9" name="Shape 59"/>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888888"/>
              </a:buClr>
              <a:buSzPct val="25000"/>
              <a:buFont typeface="Source Sans Pro"/>
              <a:buNone/>
            </a:pPr>
            <a:fld id="{00000000-1234-1234-1234-123412341234}" type="slidenum">
              <a:rPr lang="en" sz="1800" smtClean="0">
                <a:solidFill>
                  <a:srgbClr val="888888"/>
                </a:solidFill>
                <a:ea typeface="Source Sans Pro"/>
                <a:cs typeface="Source Sans Pro"/>
                <a:sym typeface="Source Sans Pro"/>
              </a:rPr>
              <a:pPr>
                <a:buClr>
                  <a:srgbClr val="888888"/>
                </a:buClr>
                <a:buSzPct val="25000"/>
                <a:buFont typeface="Source Sans Pro"/>
                <a:buNone/>
              </a:pPr>
              <a:t>‹#›</a:t>
            </a:fld>
            <a:endParaRPr lang="en" sz="1800" dirty="0">
              <a:solidFill>
                <a:srgbClr val="888888"/>
              </a:solidFill>
              <a:ea typeface="Source Sans Pro"/>
              <a:cs typeface="Source Sans Pro"/>
              <a:sym typeface="Source Sans Pro"/>
            </a:endParaRPr>
          </a:p>
        </p:txBody>
      </p:sp>
      <p:sp>
        <p:nvSpPr>
          <p:cNvPr id="389" name="Shape 389"/>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Shape 398"/>
        <p:cNvGrpSpPr/>
        <p:nvPr/>
      </p:nvGrpSpPr>
      <p:grpSpPr>
        <a:xfrm>
          <a:off x="0" y="0"/>
          <a:ext cx="0" cy="0"/>
          <a:chOff x="0" y="0"/>
          <a:chExt cx="0" cy="0"/>
        </a:xfrm>
      </p:grpSpPr>
      <p:sp>
        <p:nvSpPr>
          <p:cNvPr id="399" name="Shape 399"/>
          <p:cNvSpPr/>
          <p:nvPr/>
        </p:nvSpPr>
        <p:spPr>
          <a:xfrm rot="10800000" flipH="1">
            <a:off x="342900" y="129655"/>
            <a:ext cx="8458200" cy="712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400" name="Shape 400"/>
          <p:cNvSpPr txBox="1">
            <a:spLocks noGrp="1"/>
          </p:cNvSpPr>
          <p:nvPr>
            <p:ph type="ctrTitle"/>
          </p:nvPr>
        </p:nvSpPr>
        <p:spPr>
          <a:xfrm>
            <a:off x="784400" y="2075956"/>
            <a:ext cx="7772400" cy="1684200"/>
          </a:xfrm>
          <a:prstGeom prst="rect">
            <a:avLst/>
          </a:prstGeom>
          <a:solidFill>
            <a:schemeClr val="accent2"/>
          </a:solid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Times New Roman"/>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01" name="Shape 401"/>
          <p:cNvSpPr txBox="1">
            <a:spLocks noGrp="1"/>
          </p:cNvSpPr>
          <p:nvPr>
            <p:ph type="subTitle" idx="1"/>
          </p:nvPr>
        </p:nvSpPr>
        <p:spPr>
          <a:xfrm>
            <a:off x="342900" y="129650"/>
            <a:ext cx="8458200" cy="712499"/>
          </a:xfrm>
          <a:prstGeom prst="rect">
            <a:avLst/>
          </a:prstGeom>
          <a:noFill/>
          <a:ln>
            <a:noFill/>
          </a:ln>
        </p:spPr>
        <p:txBody>
          <a:bodyPr lIns="91425" tIns="91425" rIns="91425" bIns="91425" anchor="ctr" anchorCtr="0"/>
          <a:lstStyle>
            <a:lvl1pPr marL="342900" marR="0" lvl="0" indent="-342900" algn="ctr" rtl="0">
              <a:lnSpc>
                <a:spcPct val="100000"/>
              </a:lnSpc>
              <a:spcBef>
                <a:spcPts val="0"/>
              </a:spcBef>
              <a:spcAft>
                <a:spcPts val="0"/>
              </a:spcAft>
              <a:buClr>
                <a:srgbClr val="FFFFFF"/>
              </a:buClr>
              <a:buFont typeface="Helvetica Neue"/>
              <a:buNone/>
              <a:defRPr/>
            </a:lvl1pPr>
            <a:lvl2pPr marL="742950" marR="0" lvl="1" indent="-285750" algn="l" rtl="0">
              <a:lnSpc>
                <a:spcPct val="100000"/>
              </a:lnSpc>
              <a:spcBef>
                <a:spcPts val="0"/>
              </a:spcBef>
              <a:spcAft>
                <a:spcPts val="0"/>
              </a:spcAft>
              <a:buClr>
                <a:schemeClr val="lt2"/>
              </a:buClr>
              <a:buFont typeface="Arial"/>
              <a:buNone/>
              <a:defRPr/>
            </a:lvl2pPr>
            <a:lvl3pPr marL="1143000" marR="0" lvl="2" indent="-228600" algn="l" rtl="0">
              <a:lnSpc>
                <a:spcPct val="100000"/>
              </a:lnSpc>
              <a:spcBef>
                <a:spcPts val="0"/>
              </a:spcBef>
              <a:spcAft>
                <a:spcPts val="0"/>
              </a:spcAft>
              <a:buClr>
                <a:schemeClr val="lt2"/>
              </a:buClr>
              <a:buFont typeface="Arial"/>
              <a:buNone/>
              <a:defRPr/>
            </a:lvl3pPr>
            <a:lvl4pPr marL="1600200" marR="0" lvl="3" indent="-228600" algn="l" rtl="0">
              <a:lnSpc>
                <a:spcPct val="100000"/>
              </a:lnSpc>
              <a:spcBef>
                <a:spcPts val="0"/>
              </a:spcBef>
              <a:spcAft>
                <a:spcPts val="0"/>
              </a:spcAft>
              <a:buClr>
                <a:schemeClr val="lt2"/>
              </a:buClr>
              <a:buFont typeface="Arial"/>
              <a:buNone/>
              <a:defRPr/>
            </a:lvl4pPr>
            <a:lvl5pPr marL="2057400" marR="0" lvl="4" indent="-228600" algn="l" rtl="0">
              <a:lnSpc>
                <a:spcPct val="100000"/>
              </a:lnSpc>
              <a:spcBef>
                <a:spcPts val="0"/>
              </a:spcBef>
              <a:spcAft>
                <a:spcPts val="0"/>
              </a:spcAft>
              <a:buClr>
                <a:schemeClr val="lt2"/>
              </a:buClr>
              <a:buFont typeface="Arial"/>
              <a:buNone/>
              <a:defRPr/>
            </a:lvl5pPr>
            <a:lvl6pPr marL="2514600" marR="0" lvl="5" indent="-228600" algn="l" rtl="0">
              <a:lnSpc>
                <a:spcPct val="100000"/>
              </a:lnSpc>
              <a:spcBef>
                <a:spcPts val="0"/>
              </a:spcBef>
              <a:spcAft>
                <a:spcPts val="0"/>
              </a:spcAft>
              <a:buClr>
                <a:schemeClr val="lt2"/>
              </a:buClr>
              <a:buFont typeface="Arial"/>
              <a:buNone/>
              <a:defRPr/>
            </a:lvl6pPr>
            <a:lvl7pPr marL="2971800" marR="0" lvl="6" indent="-228600" algn="l" rtl="0">
              <a:lnSpc>
                <a:spcPct val="100000"/>
              </a:lnSpc>
              <a:spcBef>
                <a:spcPts val="0"/>
              </a:spcBef>
              <a:spcAft>
                <a:spcPts val="0"/>
              </a:spcAft>
              <a:buClr>
                <a:schemeClr val="lt2"/>
              </a:buClr>
              <a:buFont typeface="Arial"/>
              <a:buNone/>
              <a:defRPr/>
            </a:lvl7pPr>
            <a:lvl8pPr marL="3429000" marR="0" lvl="7" indent="-228600" algn="l" rtl="0">
              <a:lnSpc>
                <a:spcPct val="100000"/>
              </a:lnSpc>
              <a:spcBef>
                <a:spcPts val="0"/>
              </a:spcBef>
              <a:spcAft>
                <a:spcPts val="0"/>
              </a:spcAft>
              <a:buClr>
                <a:schemeClr val="lt2"/>
              </a:buClr>
              <a:buFont typeface="Arial"/>
              <a:buNone/>
              <a:defRPr/>
            </a:lvl8pPr>
            <a:lvl9pPr marL="3886200" marR="0" lvl="8" indent="-228600" algn="l" rtl="0">
              <a:lnSpc>
                <a:spcPct val="100000"/>
              </a:lnSpc>
              <a:spcBef>
                <a:spcPts val="0"/>
              </a:spcBef>
              <a:spcAft>
                <a:spcPts val="0"/>
              </a:spcAft>
              <a:buClr>
                <a:schemeClr val="lt2"/>
              </a:buClr>
              <a:buFont typeface="Arial"/>
              <a:buNone/>
              <a:defRPr/>
            </a:lvl9pPr>
          </a:lstStyle>
          <a:p>
            <a:endParaRPr/>
          </a:p>
        </p:txBody>
      </p:sp>
      <p:sp>
        <p:nvSpPr>
          <p:cNvPr id="402" name="Shape 402"/>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03"/>
        <p:cNvGrpSpPr/>
        <p:nvPr/>
      </p:nvGrpSpPr>
      <p:grpSpPr>
        <a:xfrm>
          <a:off x="0" y="0"/>
          <a:ext cx="0" cy="0"/>
          <a:chOff x="0" y="0"/>
          <a:chExt cx="0" cy="0"/>
        </a:xfrm>
      </p:grpSpPr>
      <p:sp>
        <p:nvSpPr>
          <p:cNvPr id="404" name="Shape 404"/>
          <p:cNvSpPr/>
          <p:nvPr/>
        </p:nvSpPr>
        <p:spPr>
          <a:xfrm>
            <a:off x="0" y="205977"/>
            <a:ext cx="8686800" cy="1165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405" name="Shape 405"/>
          <p:cNvSpPr txBox="1">
            <a:spLocks noGrp="1"/>
          </p:cNvSpPr>
          <p:nvPr>
            <p:ph type="title"/>
          </p:nvPr>
        </p:nvSpPr>
        <p:spPr>
          <a:xfrm>
            <a:off x="457200" y="205977"/>
            <a:ext cx="8229600" cy="1141500"/>
          </a:xfrm>
          <a:prstGeom prst="rect">
            <a:avLst/>
          </a:prstGeom>
          <a:solidFill>
            <a:schemeClr val="accent2"/>
          </a:solid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6" name="Shape 406"/>
          <p:cNvSpPr txBox="1">
            <a:spLocks noGrp="1"/>
          </p:cNvSpPr>
          <p:nvPr>
            <p:ph type="body" idx="1"/>
          </p:nvPr>
        </p:nvSpPr>
        <p:spPr>
          <a:xfrm>
            <a:off x="457200" y="1460499"/>
            <a:ext cx="82296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7" name="Shape 407"/>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Caption">
    <p:spTree>
      <p:nvGrpSpPr>
        <p:cNvPr id="1" name="Shape 408"/>
        <p:cNvGrpSpPr/>
        <p:nvPr/>
      </p:nvGrpSpPr>
      <p:grpSpPr>
        <a:xfrm>
          <a:off x="0" y="0"/>
          <a:ext cx="0" cy="0"/>
          <a:chOff x="0" y="0"/>
          <a:chExt cx="0" cy="0"/>
        </a:xfrm>
      </p:grpSpPr>
      <p:sp>
        <p:nvSpPr>
          <p:cNvPr id="409" name="Shape 409"/>
          <p:cNvSpPr/>
          <p:nvPr/>
        </p:nvSpPr>
        <p:spPr>
          <a:xfrm>
            <a:off x="0" y="4406308"/>
            <a:ext cx="8686800" cy="519600"/>
          </a:xfrm>
          <a:prstGeom prst="rect">
            <a:avLst/>
          </a:prstGeom>
          <a:solidFill>
            <a:srgbClr val="1D4B74"/>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410" name="Shape 410"/>
          <p:cNvSpPr txBox="1">
            <a:spLocks noGrp="1"/>
          </p:cNvSpPr>
          <p:nvPr>
            <p:ph type="body" idx="1"/>
          </p:nvPr>
        </p:nvSpPr>
        <p:spPr>
          <a:xfrm>
            <a:off x="457200" y="4406308"/>
            <a:ext cx="8229600" cy="519600"/>
          </a:xfrm>
          <a:prstGeom prst="rect">
            <a:avLst/>
          </a:prstGeom>
          <a:noFill/>
          <a:ln>
            <a:noFill/>
          </a:ln>
        </p:spPr>
        <p:txBody>
          <a:bodyPr lIns="91425" tIns="91425" rIns="91425" bIns="91425" anchor="ctr" anchorCtr="0"/>
          <a:lstStyle>
            <a:lvl1pPr lvl="0" rtl="0">
              <a:spcBef>
                <a:spcPts val="0"/>
              </a:spcBef>
              <a:buClr>
                <a:schemeClr val="lt1"/>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1" name="Shape 411"/>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12"/>
        <p:cNvGrpSpPr/>
        <p:nvPr/>
      </p:nvGrpSpPr>
      <p:grpSpPr>
        <a:xfrm>
          <a:off x="0" y="0"/>
          <a:ext cx="0" cy="0"/>
          <a:chOff x="0" y="0"/>
          <a:chExt cx="0" cy="0"/>
        </a:xfrm>
      </p:grpSpPr>
      <p:sp>
        <p:nvSpPr>
          <p:cNvPr id="413" name="Shape 413"/>
          <p:cNvSpPr/>
          <p:nvPr/>
        </p:nvSpPr>
        <p:spPr>
          <a:xfrm>
            <a:off x="0" y="205977"/>
            <a:ext cx="8686800" cy="1165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414" name="Shape 414"/>
          <p:cNvSpPr txBox="1">
            <a:spLocks noGrp="1"/>
          </p:cNvSpPr>
          <p:nvPr>
            <p:ph type="title"/>
          </p:nvPr>
        </p:nvSpPr>
        <p:spPr>
          <a:xfrm>
            <a:off x="457200" y="205977"/>
            <a:ext cx="8229600" cy="1141500"/>
          </a:xfrm>
          <a:prstGeom prst="rect">
            <a:avLst/>
          </a:prstGeom>
          <a:solidFill>
            <a:schemeClr val="accent2"/>
          </a:solid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5" name="Shape 415"/>
          <p:cNvSpPr txBox="1">
            <a:spLocks noGrp="1"/>
          </p:cNvSpPr>
          <p:nvPr>
            <p:ph type="body" idx="1"/>
          </p:nvPr>
        </p:nvSpPr>
        <p:spPr>
          <a:xfrm>
            <a:off x="457200" y="1460499"/>
            <a:ext cx="40302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6" name="Shape 416"/>
          <p:cNvSpPr txBox="1">
            <a:spLocks noGrp="1"/>
          </p:cNvSpPr>
          <p:nvPr>
            <p:ph type="body" idx="2"/>
          </p:nvPr>
        </p:nvSpPr>
        <p:spPr>
          <a:xfrm>
            <a:off x="4656667" y="1461907"/>
            <a:ext cx="40302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7" name="Shape 417"/>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Blank 1">
    <p:spTree>
      <p:nvGrpSpPr>
        <p:cNvPr id="1" name="Shape 418"/>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0" y="0"/>
            <a:ext cx="9161700" cy="780599"/>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6" name="Shape 86"/>
          <p:cNvSpPr txBox="1">
            <a:spLocks noGrp="1"/>
          </p:cNvSpPr>
          <p:nvPr>
            <p:ph type="body" idx="1"/>
          </p:nvPr>
        </p:nvSpPr>
        <p:spPr>
          <a:xfrm>
            <a:off x="457200" y="1200150"/>
            <a:ext cx="4038597" cy="3394499"/>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7" name="Shape 87"/>
          <p:cNvSpPr txBox="1">
            <a:spLocks noGrp="1"/>
          </p:cNvSpPr>
          <p:nvPr>
            <p:ph type="body" idx="2"/>
          </p:nvPr>
        </p:nvSpPr>
        <p:spPr>
          <a:xfrm>
            <a:off x="4648201" y="1200150"/>
            <a:ext cx="4038597" cy="3394499"/>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8" name="Shape 88"/>
          <p:cNvSpPr txBox="1">
            <a:spLocks noGrp="1"/>
          </p:cNvSpPr>
          <p:nvPr>
            <p:ph type="dt" idx="10"/>
          </p:nvPr>
        </p:nvSpPr>
        <p:spPr>
          <a:xfrm>
            <a:off x="457200" y="4767262"/>
            <a:ext cx="2133599" cy="273843"/>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9" name="Shape 89"/>
          <p:cNvSpPr txBox="1">
            <a:spLocks noGrp="1"/>
          </p:cNvSpPr>
          <p:nvPr>
            <p:ph type="ftr" idx="11"/>
          </p:nvPr>
        </p:nvSpPr>
        <p:spPr>
          <a:xfrm>
            <a:off x="457200" y="4767262"/>
            <a:ext cx="6991350" cy="273843"/>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90" name="Shape 90"/>
          <p:cNvSpPr txBox="1">
            <a:spLocks noGrp="1"/>
          </p:cNvSpPr>
          <p:nvPr>
            <p:ph type="sldNum" idx="12"/>
          </p:nvPr>
        </p:nvSpPr>
        <p:spPr>
          <a:xfrm>
            <a:off x="7808913" y="4869656"/>
            <a:ext cx="1335086" cy="273843"/>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Title Slide">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714500" y="971550"/>
            <a:ext cx="5715000" cy="3200400"/>
          </a:xfrm>
          <a:prstGeom prst="rect">
            <a:avLst/>
          </a:prstGeom>
          <a:solidFill>
            <a:schemeClr val="accent2"/>
          </a:solidFill>
          <a:ln>
            <a:noFill/>
          </a:ln>
        </p:spPr>
        <p:txBody>
          <a:bodyPr lIns="91425" tIns="91425" rIns="91425" bIns="91425" anchor="ctr"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473" name="Shape 473"/>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rtl="0">
              <a:spcBef>
                <a:spcPts val="0"/>
              </a:spcBef>
              <a:buFont typeface="Noto Symbol"/>
              <a:buChar char="✓"/>
              <a:defRPr/>
            </a:lvl1pPr>
            <a:lvl2pPr lvl="1" rtl="0">
              <a:spcBef>
                <a:spcPts val="0"/>
              </a:spcBef>
              <a:buFont typeface="Source Sans Pro"/>
              <a:buNone/>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6" name="Shape 476"/>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ACSI Layout">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aphicFrame>
        <p:nvGraphicFramePr>
          <p:cNvPr id="481" name="Shape 481"/>
          <p:cNvGraphicFramePr/>
          <p:nvPr/>
        </p:nvGraphicFramePr>
        <p:xfrm>
          <a:off x="457200" y="1257300"/>
          <a:ext cx="8229600" cy="2986125"/>
        </p:xfrm>
        <a:graphic>
          <a:graphicData uri="http://schemas.openxmlformats.org/drawingml/2006/table">
            <a:tbl>
              <a:tblPr firstRow="1" bandRow="1">
                <a:noFill/>
                <a:tableStyleId>{AF1153ED-FF1D-444F-8FFA-E0550CCAB48A}</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lnSpc>
                          <a:spcPct val="100000"/>
                        </a:lnSpc>
                        <a:spcBef>
                          <a:spcPts val="0"/>
                        </a:spcBef>
                        <a:spcAft>
                          <a:spcPts val="0"/>
                        </a:spcAft>
                        <a:buClr>
                          <a:schemeClr val="lt1"/>
                        </a:buClr>
                        <a:buSzPct val="25000"/>
                        <a:buFont typeface="Arial"/>
                        <a:buNone/>
                      </a:pPr>
                      <a:r>
                        <a:rPr lang="en" sz="2400" u="none" strike="noStrike" cap="none">
                          <a:solidFill>
                            <a:schemeClr val="lt1"/>
                          </a:solidFill>
                          <a:latin typeface="Arial"/>
                          <a:ea typeface="Arial"/>
                          <a:cs typeface="Arial"/>
                          <a:sym typeface="Arial"/>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482"/>
        <p:cNvGrpSpPr/>
        <p:nvPr/>
      </p:nvGrpSpPr>
      <p:grpSpPr>
        <a:xfrm>
          <a:off x="0" y="0"/>
          <a:ext cx="0" cy="0"/>
          <a:chOff x="0" y="0"/>
          <a:chExt cx="0" cy="0"/>
        </a:xfrm>
      </p:grpSpPr>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3"/>
        <p:cNvGrpSpPr/>
        <p:nvPr/>
      </p:nvGrpSpPr>
      <p:grpSpPr>
        <a:xfrm>
          <a:off x="0" y="0"/>
          <a:ext cx="0" cy="0"/>
          <a:chOff x="0" y="0"/>
          <a:chExt cx="0" cy="0"/>
        </a:xfrm>
      </p:grpSpPr>
      <p:sp>
        <p:nvSpPr>
          <p:cNvPr id="484" name="Shape 484"/>
          <p:cNvSpPr txBox="1">
            <a:spLocks noGrp="1"/>
          </p:cNvSpPr>
          <p:nvPr>
            <p:ph type="sldNum" idx="12"/>
          </p:nvPr>
        </p:nvSpPr>
        <p:spPr>
          <a:xfrm>
            <a:off x="7808600" y="4869656"/>
            <a:ext cx="13353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7" name="Shape 48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8" name="Shape 488"/>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489" name="Shape 489"/>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888888"/>
              </a:buClr>
              <a:buSzPct val="25000"/>
              <a:buFont typeface="Source Sans Pro"/>
              <a:buNone/>
            </a:pPr>
            <a:fld id="{00000000-1234-1234-1234-123412341234}" type="slidenum">
              <a:rPr lang="en" sz="1800" smtClean="0">
                <a:solidFill>
                  <a:srgbClr val="888888"/>
                </a:solidFill>
                <a:ea typeface="Source Sans Pro"/>
                <a:cs typeface="Source Sans Pro"/>
                <a:sym typeface="Source Sans Pro"/>
              </a:rPr>
              <a:pPr>
                <a:buClr>
                  <a:srgbClr val="888888"/>
                </a:buClr>
                <a:buSzPct val="25000"/>
                <a:buFont typeface="Source Sans Pro"/>
                <a:buNone/>
              </a:pPr>
              <a:t>‹#›</a:t>
            </a:fld>
            <a:endParaRPr lang="en" sz="1800" dirty="0">
              <a:solidFill>
                <a:srgbClr val="888888"/>
              </a:solidFill>
              <a:ea typeface="Source Sans Pro"/>
              <a:cs typeface="Source Sans Pro"/>
              <a:sym typeface="Source Sans Pro"/>
            </a:endParaRPr>
          </a:p>
        </p:txBody>
      </p:sp>
      <p:pic>
        <p:nvPicPr>
          <p:cNvPr id="490" name="Shape 490"/>
          <p:cNvPicPr preferRelativeResize="0"/>
          <p:nvPr/>
        </p:nvPicPr>
        <p:blipFill rotWithShape="1">
          <a:blip r:embed="rId2">
            <a:alphaModFix/>
          </a:blip>
          <a:srcRect/>
          <a:stretch/>
        </p:blipFill>
        <p:spPr>
          <a:xfrm>
            <a:off x="381737" y="4286250"/>
            <a:ext cx="744000" cy="742800"/>
          </a:xfrm>
          <a:prstGeom prst="rect">
            <a:avLst/>
          </a:prstGeom>
          <a:noFill/>
          <a:ln>
            <a:noFill/>
          </a:ln>
        </p:spPr>
      </p:pic>
      <p:pic>
        <p:nvPicPr>
          <p:cNvPr id="491" name="Shape 491"/>
          <p:cNvPicPr preferRelativeResize="0"/>
          <p:nvPr/>
        </p:nvPicPr>
        <p:blipFill rotWithShape="1">
          <a:blip r:embed="rId2">
            <a:alphaModFix/>
          </a:blip>
          <a:srcRect/>
          <a:stretch/>
        </p:blipFill>
        <p:spPr>
          <a:xfrm>
            <a:off x="381737" y="4286250"/>
            <a:ext cx="744000" cy="742800"/>
          </a:xfrm>
          <a:prstGeom prst="rect">
            <a:avLst/>
          </a:prstGeom>
          <a:noFill/>
          <a:ln>
            <a:noFill/>
          </a:ln>
        </p:spPr>
      </p:pic>
    </p:spTree>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492"/>
        <p:cNvGrpSpPr/>
        <p:nvPr/>
      </p:nvGrpSpPr>
      <p:grpSpPr>
        <a:xfrm>
          <a:off x="0" y="0"/>
          <a:ext cx="0" cy="0"/>
          <a:chOff x="0" y="0"/>
          <a:chExt cx="0" cy="0"/>
        </a:xfrm>
      </p:grpSpPr>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493"/>
        <p:cNvGrpSpPr/>
        <p:nvPr/>
      </p:nvGrpSpPr>
      <p:grpSpPr>
        <a:xfrm>
          <a:off x="0" y="0"/>
          <a:ext cx="0" cy="0"/>
          <a:chOff x="0" y="0"/>
          <a:chExt cx="0" cy="0"/>
        </a:xfrm>
      </p:grpSpPr>
      <p:sp>
        <p:nvSpPr>
          <p:cNvPr id="494" name="Shape 494"/>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888888"/>
              </a:buClr>
              <a:buSzPct val="25000"/>
              <a:buFont typeface="Source Sans Pro"/>
              <a:buNone/>
            </a:pPr>
            <a:fld id="{00000000-1234-1234-1234-123412341234}" type="slidenum">
              <a:rPr lang="en" sz="1800" smtClean="0">
                <a:solidFill>
                  <a:srgbClr val="888888"/>
                </a:solidFill>
                <a:ea typeface="Source Sans Pro"/>
                <a:cs typeface="Source Sans Pro"/>
                <a:sym typeface="Source Sans Pro"/>
              </a:rPr>
              <a:pPr>
                <a:buClr>
                  <a:srgbClr val="888888"/>
                </a:buClr>
                <a:buSzPct val="25000"/>
                <a:buFont typeface="Source Sans Pro"/>
                <a:buNone/>
              </a:pPr>
              <a:t>‹#›</a:t>
            </a:fld>
            <a:endParaRPr lang="en" sz="1800" dirty="0">
              <a:solidFill>
                <a:srgbClr val="888888"/>
              </a:solidFill>
              <a:ea typeface="Source Sans Pro"/>
              <a:cs typeface="Source Sans Pro"/>
              <a:sym typeface="Source Sans Pro"/>
            </a:endParaRPr>
          </a:p>
        </p:txBody>
      </p:sp>
      <p:sp>
        <p:nvSpPr>
          <p:cNvPr id="495" name="Shape 495"/>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3" name="Shape 93"/>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4_Title Slide">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5_Title Slide">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7_Title Slide">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Shape 504"/>
        <p:cNvGrpSpPr/>
        <p:nvPr/>
      </p:nvGrpSpPr>
      <p:grpSpPr>
        <a:xfrm>
          <a:off x="0" y="0"/>
          <a:ext cx="0" cy="0"/>
          <a:chOff x="0" y="0"/>
          <a:chExt cx="0" cy="0"/>
        </a:xfrm>
      </p:grpSpPr>
      <p:sp>
        <p:nvSpPr>
          <p:cNvPr id="505" name="Shape 505"/>
          <p:cNvSpPr/>
          <p:nvPr/>
        </p:nvSpPr>
        <p:spPr>
          <a:xfrm rot="10800000" flipH="1">
            <a:off x="342900" y="129655"/>
            <a:ext cx="8458200" cy="712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506" name="Shape 506"/>
          <p:cNvSpPr txBox="1">
            <a:spLocks noGrp="1"/>
          </p:cNvSpPr>
          <p:nvPr>
            <p:ph type="ctrTitle"/>
          </p:nvPr>
        </p:nvSpPr>
        <p:spPr>
          <a:xfrm>
            <a:off x="784400" y="2075956"/>
            <a:ext cx="7772400" cy="1684200"/>
          </a:xfrm>
          <a:prstGeom prst="rect">
            <a:avLst/>
          </a:prstGeom>
          <a:solidFill>
            <a:schemeClr val="accent2"/>
          </a:solidFill>
          <a:ln>
            <a:noFill/>
          </a:ln>
        </p:spPr>
        <p:txBody>
          <a:bodyPr lIns="91425" tIns="91425" rIns="91425" bIns="91425" anchor="b" anchorCtr="0"/>
          <a:lstStyle>
            <a:lvl1pPr marL="0" marR="0" lvl="0" indent="0" algn="ctr" rtl="0">
              <a:lnSpc>
                <a:spcPct val="100000"/>
              </a:lnSpc>
              <a:spcBef>
                <a:spcPts val="0"/>
              </a:spcBef>
              <a:spcAft>
                <a:spcPts val="0"/>
              </a:spcAft>
              <a:buClr>
                <a:schemeClr val="dk2"/>
              </a:buClr>
              <a:buFont typeface="Times New Roman"/>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507" name="Shape 507"/>
          <p:cNvSpPr txBox="1">
            <a:spLocks noGrp="1"/>
          </p:cNvSpPr>
          <p:nvPr>
            <p:ph type="subTitle" idx="1"/>
          </p:nvPr>
        </p:nvSpPr>
        <p:spPr>
          <a:xfrm>
            <a:off x="342900" y="129650"/>
            <a:ext cx="8458200" cy="712499"/>
          </a:xfrm>
          <a:prstGeom prst="rect">
            <a:avLst/>
          </a:prstGeom>
          <a:noFill/>
          <a:ln>
            <a:noFill/>
          </a:ln>
        </p:spPr>
        <p:txBody>
          <a:bodyPr lIns="91425" tIns="91425" rIns="91425" bIns="91425" anchor="ctr" anchorCtr="0"/>
          <a:lstStyle>
            <a:lvl1pPr marL="342900" marR="0" lvl="0" indent="-342900" algn="ctr" rtl="0">
              <a:lnSpc>
                <a:spcPct val="100000"/>
              </a:lnSpc>
              <a:spcBef>
                <a:spcPts val="0"/>
              </a:spcBef>
              <a:spcAft>
                <a:spcPts val="0"/>
              </a:spcAft>
              <a:buClr>
                <a:srgbClr val="FFFFFF"/>
              </a:buClr>
              <a:buFont typeface="Helvetica Neue"/>
              <a:buNone/>
              <a:defRPr/>
            </a:lvl1pPr>
            <a:lvl2pPr marL="742950" marR="0" lvl="1" indent="-285750" algn="l" rtl="0">
              <a:lnSpc>
                <a:spcPct val="100000"/>
              </a:lnSpc>
              <a:spcBef>
                <a:spcPts val="0"/>
              </a:spcBef>
              <a:spcAft>
                <a:spcPts val="0"/>
              </a:spcAft>
              <a:buClr>
                <a:schemeClr val="lt2"/>
              </a:buClr>
              <a:buFont typeface="Arial"/>
              <a:buNone/>
              <a:defRPr/>
            </a:lvl2pPr>
            <a:lvl3pPr marL="1143000" marR="0" lvl="2" indent="-228600" algn="l" rtl="0">
              <a:lnSpc>
                <a:spcPct val="100000"/>
              </a:lnSpc>
              <a:spcBef>
                <a:spcPts val="0"/>
              </a:spcBef>
              <a:spcAft>
                <a:spcPts val="0"/>
              </a:spcAft>
              <a:buClr>
                <a:schemeClr val="lt2"/>
              </a:buClr>
              <a:buFont typeface="Arial"/>
              <a:buNone/>
              <a:defRPr/>
            </a:lvl3pPr>
            <a:lvl4pPr marL="1600200" marR="0" lvl="3" indent="-228600" algn="l" rtl="0">
              <a:lnSpc>
                <a:spcPct val="100000"/>
              </a:lnSpc>
              <a:spcBef>
                <a:spcPts val="0"/>
              </a:spcBef>
              <a:spcAft>
                <a:spcPts val="0"/>
              </a:spcAft>
              <a:buClr>
                <a:schemeClr val="lt2"/>
              </a:buClr>
              <a:buFont typeface="Arial"/>
              <a:buNone/>
              <a:defRPr/>
            </a:lvl4pPr>
            <a:lvl5pPr marL="2057400" marR="0" lvl="4" indent="-228600" algn="l" rtl="0">
              <a:lnSpc>
                <a:spcPct val="100000"/>
              </a:lnSpc>
              <a:spcBef>
                <a:spcPts val="0"/>
              </a:spcBef>
              <a:spcAft>
                <a:spcPts val="0"/>
              </a:spcAft>
              <a:buClr>
                <a:schemeClr val="lt2"/>
              </a:buClr>
              <a:buFont typeface="Arial"/>
              <a:buNone/>
              <a:defRPr/>
            </a:lvl5pPr>
            <a:lvl6pPr marL="2514600" marR="0" lvl="5" indent="-228600" algn="l" rtl="0">
              <a:lnSpc>
                <a:spcPct val="100000"/>
              </a:lnSpc>
              <a:spcBef>
                <a:spcPts val="0"/>
              </a:spcBef>
              <a:spcAft>
                <a:spcPts val="0"/>
              </a:spcAft>
              <a:buClr>
                <a:schemeClr val="lt2"/>
              </a:buClr>
              <a:buFont typeface="Arial"/>
              <a:buNone/>
              <a:defRPr/>
            </a:lvl6pPr>
            <a:lvl7pPr marL="2971800" marR="0" lvl="6" indent="-228600" algn="l" rtl="0">
              <a:lnSpc>
                <a:spcPct val="100000"/>
              </a:lnSpc>
              <a:spcBef>
                <a:spcPts val="0"/>
              </a:spcBef>
              <a:spcAft>
                <a:spcPts val="0"/>
              </a:spcAft>
              <a:buClr>
                <a:schemeClr val="lt2"/>
              </a:buClr>
              <a:buFont typeface="Arial"/>
              <a:buNone/>
              <a:defRPr/>
            </a:lvl7pPr>
            <a:lvl8pPr marL="3429000" marR="0" lvl="7" indent="-228600" algn="l" rtl="0">
              <a:lnSpc>
                <a:spcPct val="100000"/>
              </a:lnSpc>
              <a:spcBef>
                <a:spcPts val="0"/>
              </a:spcBef>
              <a:spcAft>
                <a:spcPts val="0"/>
              </a:spcAft>
              <a:buClr>
                <a:schemeClr val="lt2"/>
              </a:buClr>
              <a:buFont typeface="Arial"/>
              <a:buNone/>
              <a:defRPr/>
            </a:lvl8pPr>
            <a:lvl9pPr marL="3886200" marR="0" lvl="8" indent="-228600" algn="l" rtl="0">
              <a:lnSpc>
                <a:spcPct val="100000"/>
              </a:lnSpc>
              <a:spcBef>
                <a:spcPts val="0"/>
              </a:spcBef>
              <a:spcAft>
                <a:spcPts val="0"/>
              </a:spcAft>
              <a:buClr>
                <a:schemeClr val="lt2"/>
              </a:buClr>
              <a:buFont typeface="Arial"/>
              <a:buNone/>
              <a:defRPr/>
            </a:lvl9pPr>
          </a:lstStyle>
          <a:p>
            <a:endParaRPr/>
          </a:p>
        </p:txBody>
      </p:sp>
      <p:sp>
        <p:nvSpPr>
          <p:cNvPr id="508" name="Shape 508"/>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09"/>
        <p:cNvGrpSpPr/>
        <p:nvPr/>
      </p:nvGrpSpPr>
      <p:grpSpPr>
        <a:xfrm>
          <a:off x="0" y="0"/>
          <a:ext cx="0" cy="0"/>
          <a:chOff x="0" y="0"/>
          <a:chExt cx="0" cy="0"/>
        </a:xfrm>
      </p:grpSpPr>
      <p:sp>
        <p:nvSpPr>
          <p:cNvPr id="510" name="Shape 510"/>
          <p:cNvSpPr/>
          <p:nvPr/>
        </p:nvSpPr>
        <p:spPr>
          <a:xfrm>
            <a:off x="0" y="205977"/>
            <a:ext cx="8686800" cy="1165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511" name="Shape 511"/>
          <p:cNvSpPr txBox="1">
            <a:spLocks noGrp="1"/>
          </p:cNvSpPr>
          <p:nvPr>
            <p:ph type="title"/>
          </p:nvPr>
        </p:nvSpPr>
        <p:spPr>
          <a:xfrm>
            <a:off x="457200" y="205977"/>
            <a:ext cx="8229600" cy="1141500"/>
          </a:xfrm>
          <a:prstGeom prst="rect">
            <a:avLst/>
          </a:prstGeom>
          <a:solidFill>
            <a:schemeClr val="accent2"/>
          </a:solid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2" name="Shape 512"/>
          <p:cNvSpPr txBox="1">
            <a:spLocks noGrp="1"/>
          </p:cNvSpPr>
          <p:nvPr>
            <p:ph type="body" idx="1"/>
          </p:nvPr>
        </p:nvSpPr>
        <p:spPr>
          <a:xfrm>
            <a:off x="457200" y="1460499"/>
            <a:ext cx="82296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3" name="Shape 513"/>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Caption">
    <p:spTree>
      <p:nvGrpSpPr>
        <p:cNvPr id="1" name="Shape 514"/>
        <p:cNvGrpSpPr/>
        <p:nvPr/>
      </p:nvGrpSpPr>
      <p:grpSpPr>
        <a:xfrm>
          <a:off x="0" y="0"/>
          <a:ext cx="0" cy="0"/>
          <a:chOff x="0" y="0"/>
          <a:chExt cx="0" cy="0"/>
        </a:xfrm>
      </p:grpSpPr>
      <p:sp>
        <p:nvSpPr>
          <p:cNvPr id="515" name="Shape 515"/>
          <p:cNvSpPr/>
          <p:nvPr/>
        </p:nvSpPr>
        <p:spPr>
          <a:xfrm>
            <a:off x="0" y="4406308"/>
            <a:ext cx="8686800" cy="519600"/>
          </a:xfrm>
          <a:prstGeom prst="rect">
            <a:avLst/>
          </a:prstGeom>
          <a:solidFill>
            <a:srgbClr val="1D4B74"/>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516" name="Shape 516"/>
          <p:cNvSpPr txBox="1">
            <a:spLocks noGrp="1"/>
          </p:cNvSpPr>
          <p:nvPr>
            <p:ph type="body" idx="1"/>
          </p:nvPr>
        </p:nvSpPr>
        <p:spPr>
          <a:xfrm>
            <a:off x="457200" y="4406308"/>
            <a:ext cx="8229600" cy="519600"/>
          </a:xfrm>
          <a:prstGeom prst="rect">
            <a:avLst/>
          </a:prstGeom>
          <a:noFill/>
          <a:ln>
            <a:noFill/>
          </a:ln>
        </p:spPr>
        <p:txBody>
          <a:bodyPr lIns="91425" tIns="91425" rIns="91425" bIns="91425" anchor="ctr" anchorCtr="0"/>
          <a:lstStyle>
            <a:lvl1pPr lvl="0" rtl="0">
              <a:spcBef>
                <a:spcPts val="0"/>
              </a:spcBef>
              <a:buClr>
                <a:schemeClr val="lt1"/>
              </a:buClr>
              <a:buFont typeface="Source Sans Pro"/>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7" name="Shape 517"/>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518"/>
        <p:cNvGrpSpPr/>
        <p:nvPr/>
      </p:nvGrpSpPr>
      <p:grpSpPr>
        <a:xfrm>
          <a:off x="0" y="0"/>
          <a:ext cx="0" cy="0"/>
          <a:chOff x="0" y="0"/>
          <a:chExt cx="0" cy="0"/>
        </a:xfrm>
      </p:grpSpPr>
      <p:sp>
        <p:nvSpPr>
          <p:cNvPr id="519" name="Shape 519"/>
          <p:cNvSpPr/>
          <p:nvPr/>
        </p:nvSpPr>
        <p:spPr>
          <a:xfrm>
            <a:off x="0" y="205977"/>
            <a:ext cx="8686800" cy="1165500"/>
          </a:xfrm>
          <a:prstGeom prst="rect">
            <a:avLst/>
          </a:prstGeom>
          <a:solidFill>
            <a:srgbClr val="1C4587"/>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Source Sans Pro"/>
              <a:buNone/>
            </a:pPr>
            <a:endParaRPr sz="1800" b="0" i="0" u="none" strike="noStrike" cap="none" dirty="0">
              <a:solidFill>
                <a:schemeClr val="dk1"/>
              </a:solidFill>
              <a:latin typeface="Franklin Gothic Book" pitchFamily="34" charset="0"/>
              <a:ea typeface="Source Sans Pro"/>
              <a:cs typeface="Source Sans Pro"/>
              <a:sym typeface="Source Sans Pro"/>
            </a:endParaRPr>
          </a:p>
        </p:txBody>
      </p:sp>
      <p:sp>
        <p:nvSpPr>
          <p:cNvPr id="520" name="Shape 520"/>
          <p:cNvSpPr txBox="1">
            <a:spLocks noGrp="1"/>
          </p:cNvSpPr>
          <p:nvPr>
            <p:ph type="title"/>
          </p:nvPr>
        </p:nvSpPr>
        <p:spPr>
          <a:xfrm>
            <a:off x="457200" y="205977"/>
            <a:ext cx="8229600" cy="1141500"/>
          </a:xfrm>
          <a:prstGeom prst="rect">
            <a:avLst/>
          </a:prstGeom>
          <a:solidFill>
            <a:schemeClr val="accent2"/>
          </a:solid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1" name="Shape 521"/>
          <p:cNvSpPr txBox="1">
            <a:spLocks noGrp="1"/>
          </p:cNvSpPr>
          <p:nvPr>
            <p:ph type="body" idx="1"/>
          </p:nvPr>
        </p:nvSpPr>
        <p:spPr>
          <a:xfrm>
            <a:off x="457200" y="1460499"/>
            <a:ext cx="40302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2" name="Shape 522"/>
          <p:cNvSpPr txBox="1">
            <a:spLocks noGrp="1"/>
          </p:cNvSpPr>
          <p:nvPr>
            <p:ph type="body" idx="2"/>
          </p:nvPr>
        </p:nvSpPr>
        <p:spPr>
          <a:xfrm>
            <a:off x="4656667" y="1461907"/>
            <a:ext cx="4030200" cy="34653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3" name="Shape 523"/>
          <p:cNvSpPr txBox="1">
            <a:spLocks noGrp="1"/>
          </p:cNvSpPr>
          <p:nvPr>
            <p:ph type="sldNum" idx="12"/>
          </p:nvPr>
        </p:nvSpPr>
        <p:spPr>
          <a:xfrm>
            <a:off x="8556792" y="4749849"/>
            <a:ext cx="548700" cy="393600"/>
          </a:xfrm>
          <a:prstGeom prst="rect">
            <a:avLst/>
          </a:prstGeom>
          <a:noFill/>
          <a:ln>
            <a:noFill/>
          </a:ln>
        </p:spPr>
        <p:txBody>
          <a:bodyPr lIns="91425" tIns="91425" rIns="91425" bIns="91425" anchor="ctr" anchorCtr="0">
            <a:noAutofit/>
          </a:bodyPr>
          <a:lstStyle>
            <a:lvl1pPr>
              <a:defRPr>
                <a:latin typeface="Franklin Gothic Book" pitchFamily="34" charset="0"/>
              </a:defRPr>
            </a:lvl1pPr>
          </a:lstStyle>
          <a:p>
            <a:pPr>
              <a:buClr>
                <a:schemeClr val="dk1"/>
              </a:buClr>
              <a:buSzPct val="25000"/>
              <a:buFont typeface="Source Sans Pro"/>
              <a:buNone/>
            </a:pPr>
            <a:fld id="{00000000-1234-1234-1234-123412341234}" type="slidenum">
              <a:rPr lang="en" sz="1800" smtClean="0">
                <a:solidFill>
                  <a:schemeClr val="dk1"/>
                </a:solidFill>
                <a:ea typeface="Source Sans Pro"/>
                <a:cs typeface="Source Sans Pro"/>
                <a:sym typeface="Source Sans Pro"/>
              </a:rPr>
              <a:pPr>
                <a:buClr>
                  <a:schemeClr val="dk1"/>
                </a:buClr>
                <a:buSzPct val="25000"/>
                <a:buFont typeface="Source Sans Pro"/>
                <a:buNone/>
              </a:pPr>
              <a:t>‹#›</a:t>
            </a:fld>
            <a:endParaRPr lang="en" sz="1800" dirty="0">
              <a:solidFill>
                <a:schemeClr val="dk1"/>
              </a:solidFill>
              <a:ea typeface="Source Sans Pro"/>
              <a:cs typeface="Source Sans Pro"/>
              <a:sym typeface="Source Sans Pro"/>
            </a:endParaRPr>
          </a:p>
        </p:txBody>
      </p:sp>
    </p:spTree>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Blank 1">
    <p:spTree>
      <p:nvGrpSpPr>
        <p:cNvPr id="1" name="Shape 524"/>
        <p:cNvGrpSpPr/>
        <p:nvPr/>
      </p:nvGrpSpPr>
      <p:grpSpPr>
        <a:xfrm>
          <a:off x="0" y="0"/>
          <a:ext cx="0" cy="0"/>
          <a:chOff x="0" y="0"/>
          <a:chExt cx="0" cy="0"/>
        </a:xfrm>
      </p:grpSpPr>
    </p:spTree>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Title Slide">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34" name="Shape 53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37" name="Shape 53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ACSI Layout">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40"/>
        <p:cNvGrpSpPr/>
        <p:nvPr/>
      </p:nvGrpSpPr>
      <p:grpSpPr>
        <a:xfrm>
          <a:off x="0" y="0"/>
          <a:ext cx="0" cy="0"/>
          <a:chOff x="0" y="0"/>
          <a:chExt cx="0" cy="0"/>
        </a:xfrm>
      </p:grpSpPr>
      <p:graphicFrame>
        <p:nvGraphicFramePr>
          <p:cNvPr id="541" name="Shape 541"/>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542" name="Shape 54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543"/>
        <p:cNvGrpSpPr/>
        <p:nvPr/>
      </p:nvGrpSpPr>
      <p:grpSpPr>
        <a:xfrm>
          <a:off x="0" y="0"/>
          <a:ext cx="0" cy="0"/>
          <a:chOff x="0" y="0"/>
          <a:chExt cx="0" cy="0"/>
        </a:xfrm>
      </p:grpSpPr>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4"/>
        <p:cNvGrpSpPr/>
        <p:nvPr/>
      </p:nvGrpSpPr>
      <p:grpSpPr>
        <a:xfrm>
          <a:off x="0" y="0"/>
          <a:ext cx="0" cy="0"/>
          <a:chOff x="0" y="0"/>
          <a:chExt cx="0" cy="0"/>
        </a:xfrm>
      </p:grpSpPr>
      <p:sp>
        <p:nvSpPr>
          <p:cNvPr id="545" name="Shape 545"/>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546"/>
        <p:cNvGrpSpPr/>
        <p:nvPr/>
      </p:nvGrpSpPr>
      <p:grpSpPr>
        <a:xfrm>
          <a:off x="0" y="0"/>
          <a:ext cx="0" cy="0"/>
          <a:chOff x="0" y="0"/>
          <a:chExt cx="0" cy="0"/>
        </a:xfrm>
      </p:grpSpPr>
      <p:pic>
        <p:nvPicPr>
          <p:cNvPr id="547" name="Shape 547"/>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548" name="Shape 548"/>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549" name="Shape 54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50" name="Shape 55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51" name="Shape 551"/>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552" name="Shape 552"/>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553"/>
        <p:cNvGrpSpPr/>
        <p:nvPr/>
      </p:nvGrpSpPr>
      <p:grpSpPr>
        <a:xfrm>
          <a:off x="0" y="0"/>
          <a:ext cx="0" cy="0"/>
          <a:chOff x="0" y="0"/>
          <a:chExt cx="0" cy="0"/>
        </a:xfrm>
      </p:grpSpPr>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56" name="Shape 556"/>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3" name="Shape 10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61" name="Shape 561"/>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62" name="Shape 562"/>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63" name="Shape 563"/>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564" name="Shape 564"/>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565" name="Shape 565"/>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68" name="Shape 56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Title Slide">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78" name="Shape 57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81" name="Shape 58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ACSI Layout">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84"/>
        <p:cNvGrpSpPr/>
        <p:nvPr/>
      </p:nvGrpSpPr>
      <p:grpSpPr>
        <a:xfrm>
          <a:off x="0" y="0"/>
          <a:ext cx="0" cy="0"/>
          <a:chOff x="0" y="0"/>
          <a:chExt cx="0" cy="0"/>
        </a:xfrm>
      </p:grpSpPr>
      <p:graphicFrame>
        <p:nvGraphicFramePr>
          <p:cNvPr id="585" name="Shape 585"/>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586" name="Shape 58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587"/>
        <p:cNvGrpSpPr/>
        <p:nvPr/>
      </p:nvGrpSpPr>
      <p:grpSpPr>
        <a:xfrm>
          <a:off x="0" y="0"/>
          <a:ext cx="0" cy="0"/>
          <a:chOff x="0" y="0"/>
          <a:chExt cx="0" cy="0"/>
        </a:xfrm>
      </p:grpSpPr>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8"/>
        <p:cNvGrpSpPr/>
        <p:nvPr/>
      </p:nvGrpSpPr>
      <p:grpSpPr>
        <a:xfrm>
          <a:off x="0" y="0"/>
          <a:ext cx="0" cy="0"/>
          <a:chOff x="0" y="0"/>
          <a:chExt cx="0" cy="0"/>
        </a:xfrm>
      </p:grpSpPr>
      <p:sp>
        <p:nvSpPr>
          <p:cNvPr id="589" name="Shape 589"/>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592" name="Shape 592"/>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593" name="Shape 59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94" name="Shape 59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95" name="Shape 595"/>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596" name="Shape 596"/>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6" name="Shape 10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597"/>
        <p:cNvGrpSpPr/>
        <p:nvPr/>
      </p:nvGrpSpPr>
      <p:grpSpPr>
        <a:xfrm>
          <a:off x="0" y="0"/>
          <a:ext cx="0" cy="0"/>
          <a:chOff x="0" y="0"/>
          <a:chExt cx="0" cy="0"/>
        </a:xfrm>
      </p:grpSpPr>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00" name="Shape 600"/>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05" name="Shape 605"/>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06" name="Shape 606"/>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07" name="Shape 607"/>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08" name="Shape 608"/>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09" name="Shape 609"/>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12" name="Shape 61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cSld name="Title Slide">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22" name="Shape 62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25" name="Shape 62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ACSI Layout">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28"/>
        <p:cNvGrpSpPr/>
        <p:nvPr/>
      </p:nvGrpSpPr>
      <p:grpSpPr>
        <a:xfrm>
          <a:off x="0" y="0"/>
          <a:ext cx="0" cy="0"/>
          <a:chOff x="0" y="0"/>
          <a:chExt cx="0" cy="0"/>
        </a:xfrm>
      </p:grpSpPr>
      <p:graphicFrame>
        <p:nvGraphicFramePr>
          <p:cNvPr id="629" name="Shape 629"/>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630" name="Shape 63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ACSI Layou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631"/>
        <p:cNvGrpSpPr/>
        <p:nvPr/>
      </p:nvGrpSpPr>
      <p:grpSpPr>
        <a:xfrm>
          <a:off x="0" y="0"/>
          <a:ext cx="0" cy="0"/>
          <a:chOff x="0" y="0"/>
          <a:chExt cx="0" cy="0"/>
        </a:xfrm>
      </p:grpSpPr>
    </p:spTree>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2"/>
        <p:cNvGrpSpPr/>
        <p:nvPr/>
      </p:nvGrpSpPr>
      <p:grpSpPr>
        <a:xfrm>
          <a:off x="0" y="0"/>
          <a:ext cx="0" cy="0"/>
          <a:chOff x="0" y="0"/>
          <a:chExt cx="0" cy="0"/>
        </a:xfrm>
      </p:grpSpPr>
      <p:sp>
        <p:nvSpPr>
          <p:cNvPr id="633" name="Shape 633"/>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634"/>
        <p:cNvGrpSpPr/>
        <p:nvPr/>
      </p:nvGrpSpPr>
      <p:grpSpPr>
        <a:xfrm>
          <a:off x="0" y="0"/>
          <a:ext cx="0" cy="0"/>
          <a:chOff x="0" y="0"/>
          <a:chExt cx="0" cy="0"/>
        </a:xfrm>
      </p:grpSpPr>
      <p:pic>
        <p:nvPicPr>
          <p:cNvPr id="635" name="Shape 635"/>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636" name="Shape 636"/>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637" name="Shape 63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38" name="Shape 63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39" name="Shape 639"/>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40" name="Shape 640"/>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641"/>
        <p:cNvGrpSpPr/>
        <p:nvPr/>
      </p:nvGrpSpPr>
      <p:grpSpPr>
        <a:xfrm>
          <a:off x="0" y="0"/>
          <a:ext cx="0" cy="0"/>
          <a:chOff x="0" y="0"/>
          <a:chExt cx="0" cy="0"/>
        </a:xfrm>
      </p:grpSpPr>
    </p:spTree>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44" name="Shape 644"/>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49" name="Shape 649"/>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50" name="Shape 650"/>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51" name="Shape 651"/>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52" name="Shape 652"/>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53" name="Shape 653"/>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56" name="Shape 65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itle Slide">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67"/>
        <p:cNvGrpSpPr/>
        <p:nvPr/>
      </p:nvGrpSpPr>
      <p:grpSpPr>
        <a:xfrm>
          <a:off x="0" y="0"/>
          <a:ext cx="0" cy="0"/>
          <a:chOff x="0" y="0"/>
          <a:chExt cx="0" cy="0"/>
        </a:xfrm>
      </p:grpSpPr>
      <p:sp>
        <p:nvSpPr>
          <p:cNvPr id="668" name="Shape 66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69" name="Shape 66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9"/>
        <p:cNvGrpSpPr/>
        <p:nvPr/>
      </p:nvGrpSpPr>
      <p:grpSpPr>
        <a:xfrm>
          <a:off x="0" y="0"/>
          <a:ext cx="0" cy="0"/>
          <a:chOff x="0" y="0"/>
          <a:chExt cx="0" cy="0"/>
        </a:xfrm>
      </p:grpSpPr>
      <p:graphicFrame>
        <p:nvGraphicFramePr>
          <p:cNvPr id="110" name="Shape 110"/>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11" name="Shape 11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ACSI Layout">
    <p:spTree>
      <p:nvGrpSpPr>
        <p:cNvPr id="1" name="Shape 670"/>
        <p:cNvGrpSpPr/>
        <p:nvPr/>
      </p:nvGrpSpPr>
      <p:grpSpPr>
        <a:xfrm>
          <a:off x="0" y="0"/>
          <a:ext cx="0" cy="0"/>
          <a:chOff x="0" y="0"/>
          <a:chExt cx="0" cy="0"/>
        </a:xfrm>
      </p:grpSpPr>
      <p:sp>
        <p:nvSpPr>
          <p:cNvPr id="671" name="Shape 67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72"/>
        <p:cNvGrpSpPr/>
        <p:nvPr/>
      </p:nvGrpSpPr>
      <p:grpSpPr>
        <a:xfrm>
          <a:off x="0" y="0"/>
          <a:ext cx="0" cy="0"/>
          <a:chOff x="0" y="0"/>
          <a:chExt cx="0" cy="0"/>
        </a:xfrm>
      </p:grpSpPr>
      <p:graphicFrame>
        <p:nvGraphicFramePr>
          <p:cNvPr id="673" name="Shape 673"/>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674" name="Shape 67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675"/>
        <p:cNvGrpSpPr/>
        <p:nvPr/>
      </p:nvGrpSpPr>
      <p:grpSpPr>
        <a:xfrm>
          <a:off x="0" y="0"/>
          <a:ext cx="0" cy="0"/>
          <a:chOff x="0" y="0"/>
          <a:chExt cx="0" cy="0"/>
        </a:xfrm>
      </p:grpSpPr>
    </p:spTree>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6"/>
        <p:cNvGrpSpPr/>
        <p:nvPr/>
      </p:nvGrpSpPr>
      <p:grpSpPr>
        <a:xfrm>
          <a:off x="0" y="0"/>
          <a:ext cx="0" cy="0"/>
          <a:chOff x="0" y="0"/>
          <a:chExt cx="0" cy="0"/>
        </a:xfrm>
      </p:grpSpPr>
      <p:sp>
        <p:nvSpPr>
          <p:cNvPr id="677" name="Shape 677"/>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678"/>
        <p:cNvGrpSpPr/>
        <p:nvPr/>
      </p:nvGrpSpPr>
      <p:grpSpPr>
        <a:xfrm>
          <a:off x="0" y="0"/>
          <a:ext cx="0" cy="0"/>
          <a:chOff x="0" y="0"/>
          <a:chExt cx="0" cy="0"/>
        </a:xfrm>
      </p:grpSpPr>
      <p:pic>
        <p:nvPicPr>
          <p:cNvPr id="679" name="Shape 679"/>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680" name="Shape 680"/>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681" name="Shape 68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82" name="Shape 68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83" name="Shape 683"/>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84" name="Shape 684"/>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685"/>
        <p:cNvGrpSpPr/>
        <p:nvPr/>
      </p:nvGrpSpPr>
      <p:grpSpPr>
        <a:xfrm>
          <a:off x="0" y="0"/>
          <a:ext cx="0" cy="0"/>
          <a:chOff x="0" y="0"/>
          <a:chExt cx="0" cy="0"/>
        </a:xfrm>
      </p:grpSpPr>
    </p:spTree>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88" name="Shape 688"/>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1"/>
        <p:cNvGrpSpPr/>
        <p:nvPr/>
      </p:nvGrpSpPr>
      <p:grpSpPr>
        <a:xfrm>
          <a:off x="0" y="0"/>
          <a:ext cx="0" cy="0"/>
          <a:chOff x="0" y="0"/>
          <a:chExt cx="0" cy="0"/>
        </a:xfrm>
      </p:grpSpPr>
      <p:sp>
        <p:nvSpPr>
          <p:cNvPr id="692" name="Shape 692"/>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93" name="Shape 693"/>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94" name="Shape 694"/>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95" name="Shape 695"/>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96" name="Shape 696"/>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697" name="Shape 697"/>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00" name="Shape 70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12"/>
        <p:cNvGrpSpPr/>
        <p:nvPr/>
      </p:nvGrpSpPr>
      <p:grpSpPr>
        <a:xfrm>
          <a:off x="0" y="0"/>
          <a:ext cx="0" cy="0"/>
          <a:chOff x="0" y="0"/>
          <a:chExt cx="0" cy="0"/>
        </a:xfrm>
      </p:grpSpPr>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Slide">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55" name="Shape 75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58" name="Shape 75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ACSI Layout">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761"/>
        <p:cNvGrpSpPr/>
        <p:nvPr/>
      </p:nvGrpSpPr>
      <p:grpSpPr>
        <a:xfrm>
          <a:off x="0" y="0"/>
          <a:ext cx="0" cy="0"/>
          <a:chOff x="0" y="0"/>
          <a:chExt cx="0" cy="0"/>
        </a:xfrm>
      </p:grpSpPr>
      <p:graphicFrame>
        <p:nvGraphicFramePr>
          <p:cNvPr id="762" name="Shape 762"/>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763" name="Shape 76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64"/>
        <p:cNvGrpSpPr/>
        <p:nvPr/>
      </p:nvGrpSpPr>
      <p:grpSpPr>
        <a:xfrm>
          <a:off x="0" y="0"/>
          <a:ext cx="0" cy="0"/>
          <a:chOff x="0" y="0"/>
          <a:chExt cx="0" cy="0"/>
        </a:xfrm>
      </p:grpSpPr>
    </p:spTree>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5"/>
        <p:cNvGrpSpPr/>
        <p:nvPr/>
      </p:nvGrpSpPr>
      <p:grpSpPr>
        <a:xfrm>
          <a:off x="0" y="0"/>
          <a:ext cx="0" cy="0"/>
          <a:chOff x="0" y="0"/>
          <a:chExt cx="0" cy="0"/>
        </a:xfrm>
      </p:grpSpPr>
      <p:sp>
        <p:nvSpPr>
          <p:cNvPr id="766" name="Shape 76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67"/>
        <p:cNvGrpSpPr/>
        <p:nvPr/>
      </p:nvGrpSpPr>
      <p:grpSpPr>
        <a:xfrm>
          <a:off x="0" y="0"/>
          <a:ext cx="0" cy="0"/>
          <a:chOff x="0" y="0"/>
          <a:chExt cx="0" cy="0"/>
        </a:xfrm>
      </p:grpSpPr>
      <p:pic>
        <p:nvPicPr>
          <p:cNvPr id="768" name="Shape 768"/>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769" name="Shape 769"/>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770" name="Shape 77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71" name="Shape 77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72" name="Shape 772"/>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773" name="Shape 77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774"/>
        <p:cNvGrpSpPr/>
        <p:nvPr/>
      </p:nvGrpSpPr>
      <p:grpSpPr>
        <a:xfrm>
          <a:off x="0" y="0"/>
          <a:ext cx="0" cy="0"/>
          <a:chOff x="0" y="0"/>
          <a:chExt cx="0" cy="0"/>
        </a:xfrm>
      </p:grpSpPr>
    </p:spTree>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77" name="Shape 77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82" name="Shape 78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83" name="Shape 783"/>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84" name="Shape 784"/>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785" name="Shape 785"/>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786" name="Shape 78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787"/>
        <p:cNvGrpSpPr/>
        <p:nvPr/>
      </p:nvGrpSpPr>
      <p:grpSpPr>
        <a:xfrm>
          <a:off x="0" y="0"/>
          <a:ext cx="0" cy="0"/>
          <a:chOff x="0" y="0"/>
          <a:chExt cx="0" cy="0"/>
        </a:xfrm>
      </p:grpSpPr>
      <p:sp>
        <p:nvSpPr>
          <p:cNvPr id="788" name="Shape 78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89" name="Shape 78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Title Slide">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99" name="Shape 79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02" name="Shape 80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ACSI Layout">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05"/>
        <p:cNvGrpSpPr/>
        <p:nvPr/>
      </p:nvGrpSpPr>
      <p:grpSpPr>
        <a:xfrm>
          <a:off x="0" y="0"/>
          <a:ext cx="0" cy="0"/>
          <a:chOff x="0" y="0"/>
          <a:chExt cx="0" cy="0"/>
        </a:xfrm>
      </p:grpSpPr>
      <p:graphicFrame>
        <p:nvGraphicFramePr>
          <p:cNvPr id="806" name="Shape 806"/>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807" name="Shape 80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808"/>
        <p:cNvGrpSpPr/>
        <p:nvPr/>
      </p:nvGrpSpPr>
      <p:grpSpPr>
        <a:xfrm>
          <a:off x="0" y="0"/>
          <a:ext cx="0" cy="0"/>
          <a:chOff x="0" y="0"/>
          <a:chExt cx="0" cy="0"/>
        </a:xfrm>
      </p:grpSpPr>
    </p:spTree>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9"/>
        <p:cNvGrpSpPr/>
        <p:nvPr/>
      </p:nvGrpSpPr>
      <p:grpSpPr>
        <a:xfrm>
          <a:off x="0" y="0"/>
          <a:ext cx="0" cy="0"/>
          <a:chOff x="0" y="0"/>
          <a:chExt cx="0" cy="0"/>
        </a:xfrm>
      </p:grpSpPr>
      <p:sp>
        <p:nvSpPr>
          <p:cNvPr id="810" name="Shape 81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62" name="Shape 62"/>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5"/>
        <p:cNvGrpSpPr/>
        <p:nvPr/>
      </p:nvGrpSpPr>
      <p:grpSpPr>
        <a:xfrm>
          <a:off x="0" y="0"/>
          <a:ext cx="0" cy="0"/>
          <a:chOff x="0" y="0"/>
          <a:chExt cx="0" cy="0"/>
        </a:xfrm>
      </p:grpSpPr>
      <p:pic>
        <p:nvPicPr>
          <p:cNvPr id="116" name="Shape 116"/>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17" name="Shape 117"/>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18" name="Shape 11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9" name="Shape 11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0" name="Shape 120"/>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1" name="Shape 12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811"/>
        <p:cNvGrpSpPr/>
        <p:nvPr/>
      </p:nvGrpSpPr>
      <p:grpSpPr>
        <a:xfrm>
          <a:off x="0" y="0"/>
          <a:ext cx="0" cy="0"/>
          <a:chOff x="0" y="0"/>
          <a:chExt cx="0" cy="0"/>
        </a:xfrm>
      </p:grpSpPr>
      <p:pic>
        <p:nvPicPr>
          <p:cNvPr id="812" name="Shape 812"/>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813" name="Shape 813"/>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814" name="Shape 81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15" name="Shape 81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16" name="Shape 816"/>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17" name="Shape 81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818"/>
        <p:cNvGrpSpPr/>
        <p:nvPr/>
      </p:nvGrpSpPr>
      <p:grpSpPr>
        <a:xfrm>
          <a:off x="0" y="0"/>
          <a:ext cx="0" cy="0"/>
          <a:chOff x="0" y="0"/>
          <a:chExt cx="0" cy="0"/>
        </a:xfrm>
      </p:grpSpPr>
    </p:spTree>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819"/>
        <p:cNvGrpSpPr/>
        <p:nvPr/>
      </p:nvGrpSpPr>
      <p:grpSpPr>
        <a:xfrm>
          <a:off x="0" y="0"/>
          <a:ext cx="0" cy="0"/>
          <a:chOff x="0" y="0"/>
          <a:chExt cx="0" cy="0"/>
        </a:xfrm>
      </p:grpSpPr>
      <p:sp>
        <p:nvSpPr>
          <p:cNvPr id="820" name="Shape 82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21" name="Shape 82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26" name="Shape 82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27" name="Shape 827"/>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28" name="Shape 828"/>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29" name="Shape 829"/>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30" name="Shape 83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33" name="Shape 83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cSld name="Title Slide">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43" name="Shape 84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46" name="Shape 84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cSld name="ACSI Layout">
    <p:spTree>
      <p:nvGrpSpPr>
        <p:cNvPr id="1" name="Shape 847"/>
        <p:cNvGrpSpPr/>
        <p:nvPr/>
      </p:nvGrpSpPr>
      <p:grpSpPr>
        <a:xfrm>
          <a:off x="0" y="0"/>
          <a:ext cx="0" cy="0"/>
          <a:chOff x="0" y="0"/>
          <a:chExt cx="0" cy="0"/>
        </a:xfrm>
      </p:grpSpPr>
      <p:sp>
        <p:nvSpPr>
          <p:cNvPr id="848" name="Shape 84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22"/>
        <p:cNvGrpSpPr/>
        <p:nvPr/>
      </p:nvGrpSpPr>
      <p:grpSpPr>
        <a:xfrm>
          <a:off x="0" y="0"/>
          <a:ext cx="0" cy="0"/>
          <a:chOff x="0" y="0"/>
          <a:chExt cx="0" cy="0"/>
        </a:xfrm>
      </p:grpSpPr>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49"/>
        <p:cNvGrpSpPr/>
        <p:nvPr/>
      </p:nvGrpSpPr>
      <p:grpSpPr>
        <a:xfrm>
          <a:off x="0" y="0"/>
          <a:ext cx="0" cy="0"/>
          <a:chOff x="0" y="0"/>
          <a:chExt cx="0" cy="0"/>
        </a:xfrm>
      </p:grpSpPr>
      <p:graphicFrame>
        <p:nvGraphicFramePr>
          <p:cNvPr id="850" name="Shape 850"/>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851" name="Shape 85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852"/>
        <p:cNvGrpSpPr/>
        <p:nvPr/>
      </p:nvGrpSpPr>
      <p:grpSpPr>
        <a:xfrm>
          <a:off x="0" y="0"/>
          <a:ext cx="0" cy="0"/>
          <a:chOff x="0" y="0"/>
          <a:chExt cx="0" cy="0"/>
        </a:xfrm>
      </p:grpSpPr>
    </p:spTree>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3"/>
        <p:cNvGrpSpPr/>
        <p:nvPr/>
      </p:nvGrpSpPr>
      <p:grpSpPr>
        <a:xfrm>
          <a:off x="0" y="0"/>
          <a:ext cx="0" cy="0"/>
          <a:chOff x="0" y="0"/>
          <a:chExt cx="0" cy="0"/>
        </a:xfrm>
      </p:grpSpPr>
      <p:sp>
        <p:nvSpPr>
          <p:cNvPr id="854" name="Shape 85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855"/>
        <p:cNvGrpSpPr/>
        <p:nvPr/>
      </p:nvGrpSpPr>
      <p:grpSpPr>
        <a:xfrm>
          <a:off x="0" y="0"/>
          <a:ext cx="0" cy="0"/>
          <a:chOff x="0" y="0"/>
          <a:chExt cx="0" cy="0"/>
        </a:xfrm>
      </p:grpSpPr>
      <p:pic>
        <p:nvPicPr>
          <p:cNvPr id="856" name="Shape 856"/>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857" name="Shape 857"/>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858" name="Shape 85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59" name="Shape 85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60" name="Shape 860"/>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61" name="Shape 86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862"/>
        <p:cNvGrpSpPr/>
        <p:nvPr/>
      </p:nvGrpSpPr>
      <p:grpSpPr>
        <a:xfrm>
          <a:off x="0" y="0"/>
          <a:ext cx="0" cy="0"/>
          <a:chOff x="0" y="0"/>
          <a:chExt cx="0" cy="0"/>
        </a:xfrm>
      </p:grpSpPr>
    </p:spTree>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65" name="Shape 86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70" name="Shape 87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71" name="Shape 871"/>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72" name="Shape 872"/>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73" name="Shape 873"/>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874" name="Shape 87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77" name="Shape 87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cSld name="Title Slide">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5" name="Shape 12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87" name="Shape 88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890" name="Shape 89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ACSI Layout">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893"/>
        <p:cNvGrpSpPr/>
        <p:nvPr/>
      </p:nvGrpSpPr>
      <p:grpSpPr>
        <a:xfrm>
          <a:off x="0" y="0"/>
          <a:ext cx="0" cy="0"/>
          <a:chOff x="0" y="0"/>
          <a:chExt cx="0" cy="0"/>
        </a:xfrm>
      </p:grpSpPr>
      <p:graphicFrame>
        <p:nvGraphicFramePr>
          <p:cNvPr id="894" name="Shape 894"/>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895" name="Shape 89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896"/>
        <p:cNvGrpSpPr/>
        <p:nvPr/>
      </p:nvGrpSpPr>
      <p:grpSpPr>
        <a:xfrm>
          <a:off x="0" y="0"/>
          <a:ext cx="0" cy="0"/>
          <a:chOff x="0" y="0"/>
          <a:chExt cx="0" cy="0"/>
        </a:xfrm>
      </p:grpSpPr>
    </p:spTree>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97"/>
        <p:cNvGrpSpPr/>
        <p:nvPr/>
      </p:nvGrpSpPr>
      <p:grpSpPr>
        <a:xfrm>
          <a:off x="0" y="0"/>
          <a:ext cx="0" cy="0"/>
          <a:chOff x="0" y="0"/>
          <a:chExt cx="0" cy="0"/>
        </a:xfrm>
      </p:grpSpPr>
      <p:sp>
        <p:nvSpPr>
          <p:cNvPr id="898" name="Shape 898"/>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899"/>
        <p:cNvGrpSpPr/>
        <p:nvPr/>
      </p:nvGrpSpPr>
      <p:grpSpPr>
        <a:xfrm>
          <a:off x="0" y="0"/>
          <a:ext cx="0" cy="0"/>
          <a:chOff x="0" y="0"/>
          <a:chExt cx="0" cy="0"/>
        </a:xfrm>
      </p:grpSpPr>
      <p:pic>
        <p:nvPicPr>
          <p:cNvPr id="900" name="Shape 900"/>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901" name="Shape 901"/>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902" name="Shape 90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03" name="Shape 90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04" name="Shape 904"/>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905" name="Shape 90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906"/>
        <p:cNvGrpSpPr/>
        <p:nvPr/>
      </p:nvGrpSpPr>
      <p:grpSpPr>
        <a:xfrm>
          <a:off x="0" y="0"/>
          <a:ext cx="0" cy="0"/>
          <a:chOff x="0" y="0"/>
          <a:chExt cx="0" cy="0"/>
        </a:xfrm>
      </p:grpSpPr>
    </p:spTree>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907"/>
        <p:cNvGrpSpPr/>
        <p:nvPr/>
      </p:nvGrpSpPr>
      <p:grpSpPr>
        <a:xfrm>
          <a:off x="0" y="0"/>
          <a:ext cx="0" cy="0"/>
          <a:chOff x="0" y="0"/>
          <a:chExt cx="0" cy="0"/>
        </a:xfrm>
      </p:grpSpPr>
      <p:sp>
        <p:nvSpPr>
          <p:cNvPr id="908" name="Shape 90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09" name="Shape 909"/>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14" name="Shape 914"/>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15" name="Shape 915"/>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16" name="Shape 916"/>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917" name="Shape 917"/>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918" name="Shape 918"/>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21" name="Shape 92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cSld name="Title Slide">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73"/>
        <p:cNvGrpSpPr/>
        <p:nvPr/>
      </p:nvGrpSpPr>
      <p:grpSpPr>
        <a:xfrm>
          <a:off x="0" y="0"/>
          <a:ext cx="0" cy="0"/>
          <a:chOff x="0" y="0"/>
          <a:chExt cx="0" cy="0"/>
        </a:xfrm>
      </p:grpSpPr>
      <p:sp>
        <p:nvSpPr>
          <p:cNvPr id="974" name="Shape 97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75" name="Shape 97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78" name="Shape 97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cSld name="ACSI Layout">
    <p:spTree>
      <p:nvGrpSpPr>
        <p:cNvPr id="1" name="Shape 979"/>
        <p:cNvGrpSpPr/>
        <p:nvPr/>
      </p:nvGrpSpPr>
      <p:grpSpPr>
        <a:xfrm>
          <a:off x="0" y="0"/>
          <a:ext cx="0" cy="0"/>
          <a:chOff x="0" y="0"/>
          <a:chExt cx="0" cy="0"/>
        </a:xfrm>
      </p:grpSpPr>
      <p:sp>
        <p:nvSpPr>
          <p:cNvPr id="980" name="Shape 98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981"/>
        <p:cNvGrpSpPr/>
        <p:nvPr/>
      </p:nvGrpSpPr>
      <p:grpSpPr>
        <a:xfrm>
          <a:off x="0" y="0"/>
          <a:ext cx="0" cy="0"/>
          <a:chOff x="0" y="0"/>
          <a:chExt cx="0" cy="0"/>
        </a:xfrm>
      </p:grpSpPr>
      <p:graphicFrame>
        <p:nvGraphicFramePr>
          <p:cNvPr id="982" name="Shape 982"/>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983" name="Shape 98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984"/>
        <p:cNvGrpSpPr/>
        <p:nvPr/>
      </p:nvGrpSpPr>
      <p:grpSpPr>
        <a:xfrm>
          <a:off x="0" y="0"/>
          <a:ext cx="0" cy="0"/>
          <a:chOff x="0" y="0"/>
          <a:chExt cx="0" cy="0"/>
        </a:xfrm>
      </p:grpSpPr>
    </p:spTree>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85"/>
        <p:cNvGrpSpPr/>
        <p:nvPr/>
      </p:nvGrpSpPr>
      <p:grpSpPr>
        <a:xfrm>
          <a:off x="0" y="0"/>
          <a:ext cx="0" cy="0"/>
          <a:chOff x="0" y="0"/>
          <a:chExt cx="0" cy="0"/>
        </a:xfrm>
      </p:grpSpPr>
      <p:sp>
        <p:nvSpPr>
          <p:cNvPr id="986" name="Shape 98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987"/>
        <p:cNvGrpSpPr/>
        <p:nvPr/>
      </p:nvGrpSpPr>
      <p:grpSpPr>
        <a:xfrm>
          <a:off x="0" y="0"/>
          <a:ext cx="0" cy="0"/>
          <a:chOff x="0" y="0"/>
          <a:chExt cx="0" cy="0"/>
        </a:xfrm>
      </p:grpSpPr>
      <p:pic>
        <p:nvPicPr>
          <p:cNvPr id="988" name="Shape 988"/>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989" name="Shape 989"/>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990" name="Shape 99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91" name="Shape 99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992" name="Shape 992"/>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993" name="Shape 99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30" name="Shape 13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1" name="Shape 131"/>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2" name="Shape 132"/>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33" name="Shape 133"/>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34" name="Shape 13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994"/>
        <p:cNvGrpSpPr/>
        <p:nvPr/>
      </p:nvGrpSpPr>
      <p:grpSpPr>
        <a:xfrm>
          <a:off x="0" y="0"/>
          <a:ext cx="0" cy="0"/>
          <a:chOff x="0" y="0"/>
          <a:chExt cx="0" cy="0"/>
        </a:xfrm>
      </p:grpSpPr>
    </p:spTree>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97" name="Shape 99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998"/>
        <p:cNvGrpSpPr/>
        <p:nvPr/>
      </p:nvGrpSpPr>
      <p:grpSpPr>
        <a:xfrm>
          <a:off x="0" y="0"/>
          <a:ext cx="0" cy="0"/>
          <a:chOff x="0" y="0"/>
          <a:chExt cx="0" cy="0"/>
        </a:xfrm>
      </p:grpSpPr>
      <p:sp>
        <p:nvSpPr>
          <p:cNvPr id="999" name="Shape 99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0"/>
        <p:cNvGrpSpPr/>
        <p:nvPr/>
      </p:nvGrpSpPr>
      <p:grpSpPr>
        <a:xfrm>
          <a:off x="0" y="0"/>
          <a:ext cx="0" cy="0"/>
          <a:chOff x="0" y="0"/>
          <a:chExt cx="0" cy="0"/>
        </a:xfrm>
      </p:grpSpPr>
      <p:sp>
        <p:nvSpPr>
          <p:cNvPr id="1001" name="Shape 1001"/>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02" name="Shape 100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03" name="Shape 1003"/>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04" name="Shape 1004"/>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05" name="Shape 1005"/>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06" name="Shape 100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007"/>
        <p:cNvGrpSpPr/>
        <p:nvPr/>
      </p:nvGrpSpPr>
      <p:grpSpPr>
        <a:xfrm>
          <a:off x="0" y="0"/>
          <a:ext cx="0" cy="0"/>
          <a:chOff x="0" y="0"/>
          <a:chExt cx="0" cy="0"/>
        </a:xfrm>
      </p:grpSpPr>
      <p:sp>
        <p:nvSpPr>
          <p:cNvPr id="1008" name="Shape 100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09" name="Shape 100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17"/>
        <p:cNvGrpSpPr/>
        <p:nvPr/>
      </p:nvGrpSpPr>
      <p:grpSpPr>
        <a:xfrm>
          <a:off x="0" y="0"/>
          <a:ext cx="0" cy="0"/>
          <a:chOff x="0" y="0"/>
          <a:chExt cx="0" cy="0"/>
        </a:xfrm>
      </p:grpSpPr>
      <p:sp>
        <p:nvSpPr>
          <p:cNvPr id="1018" name="Shape 101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19" name="Shape 101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22" name="Shape 102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cSld name="ACSI Layout">
    <p:spTree>
      <p:nvGrpSpPr>
        <p:cNvPr id="1" name="Shape 1023"/>
        <p:cNvGrpSpPr/>
        <p:nvPr/>
      </p:nvGrpSpPr>
      <p:grpSpPr>
        <a:xfrm>
          <a:off x="0" y="0"/>
          <a:ext cx="0" cy="0"/>
          <a:chOff x="0" y="0"/>
          <a:chExt cx="0" cy="0"/>
        </a:xfrm>
      </p:grpSpPr>
      <p:sp>
        <p:nvSpPr>
          <p:cNvPr id="1024" name="Shape 102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25"/>
        <p:cNvGrpSpPr/>
        <p:nvPr/>
      </p:nvGrpSpPr>
      <p:grpSpPr>
        <a:xfrm>
          <a:off x="0" y="0"/>
          <a:ext cx="0" cy="0"/>
          <a:chOff x="0" y="0"/>
          <a:chExt cx="0" cy="0"/>
        </a:xfrm>
      </p:grpSpPr>
      <p:graphicFrame>
        <p:nvGraphicFramePr>
          <p:cNvPr id="1026" name="Shape 1026"/>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027" name="Shape 102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7" name="Shape 13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028"/>
        <p:cNvGrpSpPr/>
        <p:nvPr/>
      </p:nvGrpSpPr>
      <p:grpSpPr>
        <a:xfrm>
          <a:off x="0" y="0"/>
          <a:ext cx="0" cy="0"/>
          <a:chOff x="0" y="0"/>
          <a:chExt cx="0" cy="0"/>
        </a:xfrm>
      </p:grpSpPr>
    </p:spTree>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9"/>
        <p:cNvGrpSpPr/>
        <p:nvPr/>
      </p:nvGrpSpPr>
      <p:grpSpPr>
        <a:xfrm>
          <a:off x="0" y="0"/>
          <a:ext cx="0" cy="0"/>
          <a:chOff x="0" y="0"/>
          <a:chExt cx="0" cy="0"/>
        </a:xfrm>
      </p:grpSpPr>
      <p:sp>
        <p:nvSpPr>
          <p:cNvPr id="1030" name="Shape 103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031"/>
        <p:cNvGrpSpPr/>
        <p:nvPr/>
      </p:nvGrpSpPr>
      <p:grpSpPr>
        <a:xfrm>
          <a:off x="0" y="0"/>
          <a:ext cx="0" cy="0"/>
          <a:chOff x="0" y="0"/>
          <a:chExt cx="0" cy="0"/>
        </a:xfrm>
      </p:grpSpPr>
      <p:pic>
        <p:nvPicPr>
          <p:cNvPr id="1032" name="Shape 1032"/>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033" name="Shape 1033"/>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034" name="Shape 103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35" name="Shape 103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36" name="Shape 1036"/>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37" name="Shape 103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038"/>
        <p:cNvGrpSpPr/>
        <p:nvPr/>
      </p:nvGrpSpPr>
      <p:grpSpPr>
        <a:xfrm>
          <a:off x="0" y="0"/>
          <a:ext cx="0" cy="0"/>
          <a:chOff x="0" y="0"/>
          <a:chExt cx="0" cy="0"/>
        </a:xfrm>
      </p:grpSpPr>
    </p:spTree>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41" name="Shape 104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042"/>
        <p:cNvGrpSpPr/>
        <p:nvPr/>
      </p:nvGrpSpPr>
      <p:grpSpPr>
        <a:xfrm>
          <a:off x="0" y="0"/>
          <a:ext cx="0" cy="0"/>
          <a:chOff x="0" y="0"/>
          <a:chExt cx="0" cy="0"/>
        </a:xfrm>
      </p:grpSpPr>
      <p:sp>
        <p:nvSpPr>
          <p:cNvPr id="1043" name="Shape 104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46" name="Shape 104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47" name="Shape 1047"/>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48" name="Shape 1048"/>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49" name="Shape 1049"/>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50" name="Shape 105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051"/>
        <p:cNvGrpSpPr/>
        <p:nvPr/>
      </p:nvGrpSpPr>
      <p:grpSpPr>
        <a:xfrm>
          <a:off x="0" y="0"/>
          <a:ext cx="0" cy="0"/>
          <a:chOff x="0" y="0"/>
          <a:chExt cx="0" cy="0"/>
        </a:xfrm>
      </p:grpSpPr>
      <p:sp>
        <p:nvSpPr>
          <p:cNvPr id="1052" name="Shape 105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53" name="Shape 105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59"/>
        <p:cNvGrpSpPr/>
        <p:nvPr/>
      </p:nvGrpSpPr>
      <p:grpSpPr>
        <a:xfrm>
          <a:off x="0" y="0"/>
          <a:ext cx="0" cy="0"/>
          <a:chOff x="0" y="0"/>
          <a:chExt cx="0" cy="0"/>
        </a:xfrm>
      </p:grpSpPr>
      <p:sp>
        <p:nvSpPr>
          <p:cNvPr id="1060" name="Shape 1060"/>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061"/>
        <p:cNvGrpSpPr/>
        <p:nvPr/>
      </p:nvGrpSpPr>
      <p:grpSpPr>
        <a:xfrm>
          <a:off x="0" y="0"/>
          <a:ext cx="0" cy="0"/>
          <a:chOff x="0" y="0"/>
          <a:chExt cx="0" cy="0"/>
        </a:xfrm>
      </p:grpSpPr>
      <p:sp>
        <p:nvSpPr>
          <p:cNvPr id="1062" name="Shape 106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63" name="Shape 106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064"/>
        <p:cNvGrpSpPr/>
        <p:nvPr/>
      </p:nvGrpSpPr>
      <p:grpSpPr>
        <a:xfrm>
          <a:off x="0" y="0"/>
          <a:ext cx="0" cy="0"/>
          <a:chOff x="0" y="0"/>
          <a:chExt cx="0" cy="0"/>
        </a:xfrm>
      </p:grpSpPr>
      <p:sp>
        <p:nvSpPr>
          <p:cNvPr id="1065" name="Shape 106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66" name="Shape 106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cSld name="ACSI Layout">
    <p:spTree>
      <p:nvGrpSpPr>
        <p:cNvPr id="1" name="Shape 1067"/>
        <p:cNvGrpSpPr/>
        <p:nvPr/>
      </p:nvGrpSpPr>
      <p:grpSpPr>
        <a:xfrm>
          <a:off x="0" y="0"/>
          <a:ext cx="0" cy="0"/>
          <a:chOff x="0" y="0"/>
          <a:chExt cx="0" cy="0"/>
        </a:xfrm>
      </p:grpSpPr>
      <p:sp>
        <p:nvSpPr>
          <p:cNvPr id="1068" name="Shape 106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69"/>
        <p:cNvGrpSpPr/>
        <p:nvPr/>
      </p:nvGrpSpPr>
      <p:grpSpPr>
        <a:xfrm>
          <a:off x="0" y="0"/>
          <a:ext cx="0" cy="0"/>
          <a:chOff x="0" y="0"/>
          <a:chExt cx="0" cy="0"/>
        </a:xfrm>
      </p:grpSpPr>
      <p:graphicFrame>
        <p:nvGraphicFramePr>
          <p:cNvPr id="1070" name="Shape 1070"/>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071" name="Shape 107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072"/>
        <p:cNvGrpSpPr/>
        <p:nvPr/>
      </p:nvGrpSpPr>
      <p:grpSpPr>
        <a:xfrm>
          <a:off x="0" y="0"/>
          <a:ext cx="0" cy="0"/>
          <a:chOff x="0" y="0"/>
          <a:chExt cx="0" cy="0"/>
        </a:xfrm>
      </p:grpSpPr>
    </p:spTree>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73"/>
        <p:cNvGrpSpPr/>
        <p:nvPr/>
      </p:nvGrpSpPr>
      <p:grpSpPr>
        <a:xfrm>
          <a:off x="0" y="0"/>
          <a:ext cx="0" cy="0"/>
          <a:chOff x="0" y="0"/>
          <a:chExt cx="0" cy="0"/>
        </a:xfrm>
      </p:grpSpPr>
      <p:sp>
        <p:nvSpPr>
          <p:cNvPr id="1074" name="Shape 107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075"/>
        <p:cNvGrpSpPr/>
        <p:nvPr/>
      </p:nvGrpSpPr>
      <p:grpSpPr>
        <a:xfrm>
          <a:off x="0" y="0"/>
          <a:ext cx="0" cy="0"/>
          <a:chOff x="0" y="0"/>
          <a:chExt cx="0" cy="0"/>
        </a:xfrm>
      </p:grpSpPr>
      <p:pic>
        <p:nvPicPr>
          <p:cNvPr id="1076" name="Shape 1076"/>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077" name="Shape 1077"/>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078" name="Shape 107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79" name="Shape 107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80" name="Shape 1080"/>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81" name="Shape 108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082"/>
        <p:cNvGrpSpPr/>
        <p:nvPr/>
      </p:nvGrpSpPr>
      <p:grpSpPr>
        <a:xfrm>
          <a:off x="0" y="0"/>
          <a:ext cx="0" cy="0"/>
          <a:chOff x="0" y="0"/>
          <a:chExt cx="0" cy="0"/>
        </a:xfrm>
      </p:grpSpPr>
    </p:spTree>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83"/>
        <p:cNvGrpSpPr/>
        <p:nvPr/>
      </p:nvGrpSpPr>
      <p:grpSpPr>
        <a:xfrm>
          <a:off x="0" y="0"/>
          <a:ext cx="0" cy="0"/>
          <a:chOff x="0" y="0"/>
          <a:chExt cx="0" cy="0"/>
        </a:xfrm>
      </p:grpSpPr>
      <p:sp>
        <p:nvSpPr>
          <p:cNvPr id="1084" name="Shape 108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85" name="Shape 108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086"/>
        <p:cNvGrpSpPr/>
        <p:nvPr/>
      </p:nvGrpSpPr>
      <p:grpSpPr>
        <a:xfrm>
          <a:off x="0" y="0"/>
          <a:ext cx="0" cy="0"/>
          <a:chOff x="0" y="0"/>
          <a:chExt cx="0" cy="0"/>
        </a:xfrm>
      </p:grpSpPr>
      <p:sp>
        <p:nvSpPr>
          <p:cNvPr id="1087" name="Shape 108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8"/>
        <p:cNvGrpSpPr/>
        <p:nvPr/>
      </p:nvGrpSpPr>
      <p:grpSpPr>
        <a:xfrm>
          <a:off x="0" y="0"/>
          <a:ext cx="0" cy="0"/>
          <a:chOff x="0" y="0"/>
          <a:chExt cx="0" cy="0"/>
        </a:xfrm>
      </p:grpSpPr>
      <p:sp>
        <p:nvSpPr>
          <p:cNvPr id="1089" name="Shape 1089"/>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90" name="Shape 109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91" name="Shape 1091"/>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92" name="Shape 1092"/>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93" name="Shape 1093"/>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094" name="Shape 109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47" name="Shape 14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095"/>
        <p:cNvGrpSpPr/>
        <p:nvPr/>
      </p:nvGrpSpPr>
      <p:grpSpPr>
        <a:xfrm>
          <a:off x="0" y="0"/>
          <a:ext cx="0" cy="0"/>
          <a:chOff x="0" y="0"/>
          <a:chExt cx="0" cy="0"/>
        </a:xfrm>
      </p:grpSpPr>
      <p:sp>
        <p:nvSpPr>
          <p:cNvPr id="1096" name="Shape 109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097" name="Shape 109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47"/>
        <p:cNvGrpSpPr/>
        <p:nvPr/>
      </p:nvGrpSpPr>
      <p:grpSpPr>
        <a:xfrm>
          <a:off x="0" y="0"/>
          <a:ext cx="0" cy="0"/>
          <a:chOff x="0" y="0"/>
          <a:chExt cx="0" cy="0"/>
        </a:xfrm>
      </p:grpSpPr>
      <p:sp>
        <p:nvSpPr>
          <p:cNvPr id="1148" name="Shape 1148"/>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49"/>
        <p:cNvGrpSpPr/>
        <p:nvPr/>
      </p:nvGrpSpPr>
      <p:grpSpPr>
        <a:xfrm>
          <a:off x="0" y="0"/>
          <a:ext cx="0" cy="0"/>
          <a:chOff x="0" y="0"/>
          <a:chExt cx="0" cy="0"/>
        </a:xfrm>
      </p:grpSpPr>
      <p:sp>
        <p:nvSpPr>
          <p:cNvPr id="1150" name="Shape 115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51" name="Shape 115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152"/>
        <p:cNvGrpSpPr/>
        <p:nvPr/>
      </p:nvGrpSpPr>
      <p:grpSpPr>
        <a:xfrm>
          <a:off x="0" y="0"/>
          <a:ext cx="0" cy="0"/>
          <a:chOff x="0" y="0"/>
          <a:chExt cx="0" cy="0"/>
        </a:xfrm>
      </p:grpSpPr>
      <p:sp>
        <p:nvSpPr>
          <p:cNvPr id="1153" name="Shape 115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54" name="Shape 115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ACSI Layout">
    <p:spTree>
      <p:nvGrpSpPr>
        <p:cNvPr id="1" name="Shape 1155"/>
        <p:cNvGrpSpPr/>
        <p:nvPr/>
      </p:nvGrpSpPr>
      <p:grpSpPr>
        <a:xfrm>
          <a:off x="0" y="0"/>
          <a:ext cx="0" cy="0"/>
          <a:chOff x="0" y="0"/>
          <a:chExt cx="0" cy="0"/>
        </a:xfrm>
      </p:grpSpPr>
      <p:sp>
        <p:nvSpPr>
          <p:cNvPr id="1156" name="Shape 115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157"/>
        <p:cNvGrpSpPr/>
        <p:nvPr/>
      </p:nvGrpSpPr>
      <p:grpSpPr>
        <a:xfrm>
          <a:off x="0" y="0"/>
          <a:ext cx="0" cy="0"/>
          <a:chOff x="0" y="0"/>
          <a:chExt cx="0" cy="0"/>
        </a:xfrm>
      </p:grpSpPr>
      <p:graphicFrame>
        <p:nvGraphicFramePr>
          <p:cNvPr id="1158" name="Shape 1158"/>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159" name="Shape 115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160"/>
        <p:cNvGrpSpPr/>
        <p:nvPr/>
      </p:nvGrpSpPr>
      <p:grpSpPr>
        <a:xfrm>
          <a:off x="0" y="0"/>
          <a:ext cx="0" cy="0"/>
          <a:chOff x="0" y="0"/>
          <a:chExt cx="0" cy="0"/>
        </a:xfrm>
      </p:grpSpPr>
    </p:spTree>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61"/>
        <p:cNvGrpSpPr/>
        <p:nvPr/>
      </p:nvGrpSpPr>
      <p:grpSpPr>
        <a:xfrm>
          <a:off x="0" y="0"/>
          <a:ext cx="0" cy="0"/>
          <a:chOff x="0" y="0"/>
          <a:chExt cx="0" cy="0"/>
        </a:xfrm>
      </p:grpSpPr>
      <p:sp>
        <p:nvSpPr>
          <p:cNvPr id="1162" name="Shape 1162"/>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163"/>
        <p:cNvGrpSpPr/>
        <p:nvPr/>
      </p:nvGrpSpPr>
      <p:grpSpPr>
        <a:xfrm>
          <a:off x="0" y="0"/>
          <a:ext cx="0" cy="0"/>
          <a:chOff x="0" y="0"/>
          <a:chExt cx="0" cy="0"/>
        </a:xfrm>
      </p:grpSpPr>
      <p:pic>
        <p:nvPicPr>
          <p:cNvPr id="1164" name="Shape 1164"/>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165" name="Shape 1165"/>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166" name="Shape 116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67" name="Shape 116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68" name="Shape 1168"/>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169" name="Shape 1169"/>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170"/>
        <p:cNvGrpSpPr/>
        <p:nvPr/>
      </p:nvGrpSpPr>
      <p:grpSpPr>
        <a:xfrm>
          <a:off x="0" y="0"/>
          <a:ext cx="0" cy="0"/>
          <a:chOff x="0" y="0"/>
          <a:chExt cx="0" cy="0"/>
        </a:xfrm>
      </p:grpSpPr>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50" name="Shape 15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71"/>
        <p:cNvGrpSpPr/>
        <p:nvPr/>
      </p:nvGrpSpPr>
      <p:grpSpPr>
        <a:xfrm>
          <a:off x="0" y="0"/>
          <a:ext cx="0" cy="0"/>
          <a:chOff x="0" y="0"/>
          <a:chExt cx="0" cy="0"/>
        </a:xfrm>
      </p:grpSpPr>
      <p:sp>
        <p:nvSpPr>
          <p:cNvPr id="1172" name="Shape 117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73" name="Shape 117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174"/>
        <p:cNvGrpSpPr/>
        <p:nvPr/>
      </p:nvGrpSpPr>
      <p:grpSpPr>
        <a:xfrm>
          <a:off x="0" y="0"/>
          <a:ext cx="0" cy="0"/>
          <a:chOff x="0" y="0"/>
          <a:chExt cx="0" cy="0"/>
        </a:xfrm>
      </p:grpSpPr>
      <p:sp>
        <p:nvSpPr>
          <p:cNvPr id="1175" name="Shape 117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76"/>
        <p:cNvGrpSpPr/>
        <p:nvPr/>
      </p:nvGrpSpPr>
      <p:grpSpPr>
        <a:xfrm>
          <a:off x="0" y="0"/>
          <a:ext cx="0" cy="0"/>
          <a:chOff x="0" y="0"/>
          <a:chExt cx="0" cy="0"/>
        </a:xfrm>
      </p:grpSpPr>
      <p:sp>
        <p:nvSpPr>
          <p:cNvPr id="1177" name="Shape 1177"/>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78" name="Shape 1178"/>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79" name="Shape 1179"/>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80" name="Shape 1180"/>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181" name="Shape 1181"/>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182" name="Shape 1182"/>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183"/>
        <p:cNvGrpSpPr/>
        <p:nvPr/>
      </p:nvGrpSpPr>
      <p:grpSpPr>
        <a:xfrm>
          <a:off x="0" y="0"/>
          <a:ext cx="0" cy="0"/>
          <a:chOff x="0" y="0"/>
          <a:chExt cx="0" cy="0"/>
        </a:xfrm>
      </p:grpSpPr>
      <p:sp>
        <p:nvSpPr>
          <p:cNvPr id="1184" name="Shape 118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85" name="Shape 118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91"/>
        <p:cNvGrpSpPr/>
        <p:nvPr/>
      </p:nvGrpSpPr>
      <p:grpSpPr>
        <a:xfrm>
          <a:off x="0" y="0"/>
          <a:ext cx="0" cy="0"/>
          <a:chOff x="0" y="0"/>
          <a:chExt cx="0" cy="0"/>
        </a:xfrm>
      </p:grpSpPr>
      <p:sp>
        <p:nvSpPr>
          <p:cNvPr id="1192" name="Shape 1192"/>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93"/>
        <p:cNvGrpSpPr/>
        <p:nvPr/>
      </p:nvGrpSpPr>
      <p:grpSpPr>
        <a:xfrm>
          <a:off x="0" y="0"/>
          <a:ext cx="0" cy="0"/>
          <a:chOff x="0" y="0"/>
          <a:chExt cx="0" cy="0"/>
        </a:xfrm>
      </p:grpSpPr>
      <p:sp>
        <p:nvSpPr>
          <p:cNvPr id="1194" name="Shape 119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95" name="Shape 119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196"/>
        <p:cNvGrpSpPr/>
        <p:nvPr/>
      </p:nvGrpSpPr>
      <p:grpSpPr>
        <a:xfrm>
          <a:off x="0" y="0"/>
          <a:ext cx="0" cy="0"/>
          <a:chOff x="0" y="0"/>
          <a:chExt cx="0" cy="0"/>
        </a:xfrm>
      </p:grpSpPr>
      <p:sp>
        <p:nvSpPr>
          <p:cNvPr id="1197" name="Shape 119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198" name="Shape 119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ACSI Layout">
    <p:spTree>
      <p:nvGrpSpPr>
        <p:cNvPr id="1" name="Shape 1199"/>
        <p:cNvGrpSpPr/>
        <p:nvPr/>
      </p:nvGrpSpPr>
      <p:grpSpPr>
        <a:xfrm>
          <a:off x="0" y="0"/>
          <a:ext cx="0" cy="0"/>
          <a:chOff x="0" y="0"/>
          <a:chExt cx="0" cy="0"/>
        </a:xfrm>
      </p:grpSpPr>
      <p:sp>
        <p:nvSpPr>
          <p:cNvPr id="1200" name="Shape 120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201"/>
        <p:cNvGrpSpPr/>
        <p:nvPr/>
      </p:nvGrpSpPr>
      <p:grpSpPr>
        <a:xfrm>
          <a:off x="0" y="0"/>
          <a:ext cx="0" cy="0"/>
          <a:chOff x="0" y="0"/>
          <a:chExt cx="0" cy="0"/>
        </a:xfrm>
      </p:grpSpPr>
      <p:graphicFrame>
        <p:nvGraphicFramePr>
          <p:cNvPr id="1202" name="Shape 1202"/>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203" name="Shape 120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204"/>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ACSI Layou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05"/>
        <p:cNvGrpSpPr/>
        <p:nvPr/>
      </p:nvGrpSpPr>
      <p:grpSpPr>
        <a:xfrm>
          <a:off x="0" y="0"/>
          <a:ext cx="0" cy="0"/>
          <a:chOff x="0" y="0"/>
          <a:chExt cx="0" cy="0"/>
        </a:xfrm>
      </p:grpSpPr>
      <p:sp>
        <p:nvSpPr>
          <p:cNvPr id="1206" name="Shape 120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207"/>
        <p:cNvGrpSpPr/>
        <p:nvPr/>
      </p:nvGrpSpPr>
      <p:grpSpPr>
        <a:xfrm>
          <a:off x="0" y="0"/>
          <a:ext cx="0" cy="0"/>
          <a:chOff x="0" y="0"/>
          <a:chExt cx="0" cy="0"/>
        </a:xfrm>
      </p:grpSpPr>
      <p:pic>
        <p:nvPicPr>
          <p:cNvPr id="1208" name="Shape 1208"/>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209" name="Shape 1209"/>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210" name="Shape 121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11" name="Shape 121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12" name="Shape 1212"/>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13" name="Shape 121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214"/>
        <p:cNvGrpSpPr/>
        <p:nvPr/>
      </p:nvGrpSpPr>
      <p:grpSpPr>
        <a:xfrm>
          <a:off x="0" y="0"/>
          <a:ext cx="0" cy="0"/>
          <a:chOff x="0" y="0"/>
          <a:chExt cx="0" cy="0"/>
        </a:xfrm>
      </p:grpSpPr>
    </p:spTree>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17" name="Shape 121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218"/>
        <p:cNvGrpSpPr/>
        <p:nvPr/>
      </p:nvGrpSpPr>
      <p:grpSpPr>
        <a:xfrm>
          <a:off x="0" y="0"/>
          <a:ext cx="0" cy="0"/>
          <a:chOff x="0" y="0"/>
          <a:chExt cx="0" cy="0"/>
        </a:xfrm>
      </p:grpSpPr>
      <p:sp>
        <p:nvSpPr>
          <p:cNvPr id="1219" name="Shape 121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20"/>
        <p:cNvGrpSpPr/>
        <p:nvPr/>
      </p:nvGrpSpPr>
      <p:grpSpPr>
        <a:xfrm>
          <a:off x="0" y="0"/>
          <a:ext cx="0" cy="0"/>
          <a:chOff x="0" y="0"/>
          <a:chExt cx="0" cy="0"/>
        </a:xfrm>
      </p:grpSpPr>
      <p:sp>
        <p:nvSpPr>
          <p:cNvPr id="1221" name="Shape 1221"/>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22" name="Shape 122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23" name="Shape 1223"/>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24" name="Shape 1224"/>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25" name="Shape 1225"/>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26" name="Shape 122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27"/>
        <p:cNvGrpSpPr/>
        <p:nvPr/>
      </p:nvGrpSpPr>
      <p:grpSpPr>
        <a:xfrm>
          <a:off x="0" y="0"/>
          <a:ext cx="0" cy="0"/>
          <a:chOff x="0" y="0"/>
          <a:chExt cx="0" cy="0"/>
        </a:xfrm>
      </p:grpSpPr>
      <p:sp>
        <p:nvSpPr>
          <p:cNvPr id="1228" name="Shape 122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29" name="Shape 122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35"/>
        <p:cNvGrpSpPr/>
        <p:nvPr/>
      </p:nvGrpSpPr>
      <p:grpSpPr>
        <a:xfrm>
          <a:off x="0" y="0"/>
          <a:ext cx="0" cy="0"/>
          <a:chOff x="0" y="0"/>
          <a:chExt cx="0" cy="0"/>
        </a:xfrm>
      </p:grpSpPr>
      <p:sp>
        <p:nvSpPr>
          <p:cNvPr id="1236" name="Shape 1236"/>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237"/>
        <p:cNvGrpSpPr/>
        <p:nvPr/>
      </p:nvGrpSpPr>
      <p:grpSpPr>
        <a:xfrm>
          <a:off x="0" y="0"/>
          <a:ext cx="0" cy="0"/>
          <a:chOff x="0" y="0"/>
          <a:chExt cx="0" cy="0"/>
        </a:xfrm>
      </p:grpSpPr>
      <p:sp>
        <p:nvSpPr>
          <p:cNvPr id="1238" name="Shape 123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39" name="Shape 123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240"/>
        <p:cNvGrpSpPr/>
        <p:nvPr/>
      </p:nvGrpSpPr>
      <p:grpSpPr>
        <a:xfrm>
          <a:off x="0" y="0"/>
          <a:ext cx="0" cy="0"/>
          <a:chOff x="0" y="0"/>
          <a:chExt cx="0" cy="0"/>
        </a:xfrm>
      </p:grpSpPr>
      <p:sp>
        <p:nvSpPr>
          <p:cNvPr id="1241" name="Shape 124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42" name="Shape 124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CSI Layou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3"/>
        <p:cNvGrpSpPr/>
        <p:nvPr/>
      </p:nvGrpSpPr>
      <p:grpSpPr>
        <a:xfrm>
          <a:off x="0" y="0"/>
          <a:ext cx="0" cy="0"/>
          <a:chOff x="0" y="0"/>
          <a:chExt cx="0" cy="0"/>
        </a:xfrm>
      </p:grpSpPr>
      <p:graphicFrame>
        <p:nvGraphicFramePr>
          <p:cNvPr id="154" name="Shape 154"/>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55" name="Shape 15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ACSI Layout">
    <p:spTree>
      <p:nvGrpSpPr>
        <p:cNvPr id="1" name="Shape 1243"/>
        <p:cNvGrpSpPr/>
        <p:nvPr/>
      </p:nvGrpSpPr>
      <p:grpSpPr>
        <a:xfrm>
          <a:off x="0" y="0"/>
          <a:ext cx="0" cy="0"/>
          <a:chOff x="0" y="0"/>
          <a:chExt cx="0" cy="0"/>
        </a:xfrm>
      </p:grpSpPr>
      <p:sp>
        <p:nvSpPr>
          <p:cNvPr id="1244" name="Shape 124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245"/>
        <p:cNvGrpSpPr/>
        <p:nvPr/>
      </p:nvGrpSpPr>
      <p:grpSpPr>
        <a:xfrm>
          <a:off x="0" y="0"/>
          <a:ext cx="0" cy="0"/>
          <a:chOff x="0" y="0"/>
          <a:chExt cx="0" cy="0"/>
        </a:xfrm>
      </p:grpSpPr>
      <p:graphicFrame>
        <p:nvGraphicFramePr>
          <p:cNvPr id="1246" name="Shape 1246"/>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247" name="Shape 124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248"/>
        <p:cNvGrpSpPr/>
        <p:nvPr/>
      </p:nvGrpSpPr>
      <p:grpSpPr>
        <a:xfrm>
          <a:off x="0" y="0"/>
          <a:ext cx="0" cy="0"/>
          <a:chOff x="0" y="0"/>
          <a:chExt cx="0" cy="0"/>
        </a:xfrm>
      </p:grpSpPr>
    </p:spTree>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49"/>
        <p:cNvGrpSpPr/>
        <p:nvPr/>
      </p:nvGrpSpPr>
      <p:grpSpPr>
        <a:xfrm>
          <a:off x="0" y="0"/>
          <a:ext cx="0" cy="0"/>
          <a:chOff x="0" y="0"/>
          <a:chExt cx="0" cy="0"/>
        </a:xfrm>
      </p:grpSpPr>
      <p:sp>
        <p:nvSpPr>
          <p:cNvPr id="1250" name="Shape 125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251"/>
        <p:cNvGrpSpPr/>
        <p:nvPr/>
      </p:nvGrpSpPr>
      <p:grpSpPr>
        <a:xfrm>
          <a:off x="0" y="0"/>
          <a:ext cx="0" cy="0"/>
          <a:chOff x="0" y="0"/>
          <a:chExt cx="0" cy="0"/>
        </a:xfrm>
      </p:grpSpPr>
      <p:pic>
        <p:nvPicPr>
          <p:cNvPr id="1252" name="Shape 1252"/>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253" name="Shape 1253"/>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254" name="Shape 125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55" name="Shape 125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56" name="Shape 1256"/>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57" name="Shape 125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258"/>
        <p:cNvGrpSpPr/>
        <p:nvPr/>
      </p:nvGrpSpPr>
      <p:grpSpPr>
        <a:xfrm>
          <a:off x="0" y="0"/>
          <a:ext cx="0" cy="0"/>
          <a:chOff x="0" y="0"/>
          <a:chExt cx="0" cy="0"/>
        </a:xfrm>
      </p:grpSpPr>
    </p:spTree>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59"/>
        <p:cNvGrpSpPr/>
        <p:nvPr/>
      </p:nvGrpSpPr>
      <p:grpSpPr>
        <a:xfrm>
          <a:off x="0" y="0"/>
          <a:ext cx="0" cy="0"/>
          <a:chOff x="0" y="0"/>
          <a:chExt cx="0" cy="0"/>
        </a:xfrm>
      </p:grpSpPr>
      <p:sp>
        <p:nvSpPr>
          <p:cNvPr id="1260" name="Shape 126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61" name="Shape 126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262"/>
        <p:cNvGrpSpPr/>
        <p:nvPr/>
      </p:nvGrpSpPr>
      <p:grpSpPr>
        <a:xfrm>
          <a:off x="0" y="0"/>
          <a:ext cx="0" cy="0"/>
          <a:chOff x="0" y="0"/>
          <a:chExt cx="0" cy="0"/>
        </a:xfrm>
      </p:grpSpPr>
      <p:sp>
        <p:nvSpPr>
          <p:cNvPr id="1263" name="Shape 126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64"/>
        <p:cNvGrpSpPr/>
        <p:nvPr/>
      </p:nvGrpSpPr>
      <p:grpSpPr>
        <a:xfrm>
          <a:off x="0" y="0"/>
          <a:ext cx="0" cy="0"/>
          <a:chOff x="0" y="0"/>
          <a:chExt cx="0" cy="0"/>
        </a:xfrm>
      </p:grpSpPr>
      <p:sp>
        <p:nvSpPr>
          <p:cNvPr id="1265" name="Shape 1265"/>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66" name="Shape 126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67" name="Shape 1267"/>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68" name="Shape 1268"/>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69" name="Shape 1269"/>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270" name="Shape 127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271"/>
        <p:cNvGrpSpPr/>
        <p:nvPr/>
      </p:nvGrpSpPr>
      <p:grpSpPr>
        <a:xfrm>
          <a:off x="0" y="0"/>
          <a:ext cx="0" cy="0"/>
          <a:chOff x="0" y="0"/>
          <a:chExt cx="0" cy="0"/>
        </a:xfrm>
      </p:grpSpPr>
      <p:sp>
        <p:nvSpPr>
          <p:cNvPr id="1272" name="Shape 127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73" name="Shape 127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56"/>
        <p:cNvGrpSpPr/>
        <p:nvPr/>
      </p:nvGrpSpPr>
      <p:grpSpPr>
        <a:xfrm>
          <a:off x="0" y="0"/>
          <a:ext cx="0" cy="0"/>
          <a:chOff x="0" y="0"/>
          <a:chExt cx="0" cy="0"/>
        </a:xfrm>
      </p:grpSpPr>
    </p:spTree>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 Slide">
    <p:spTree>
      <p:nvGrpSpPr>
        <p:cNvPr id="1" name="Shape 1279"/>
        <p:cNvGrpSpPr/>
        <p:nvPr/>
      </p:nvGrpSpPr>
      <p:grpSpPr>
        <a:xfrm>
          <a:off x="0" y="0"/>
          <a:ext cx="0" cy="0"/>
          <a:chOff x="0" y="0"/>
          <a:chExt cx="0" cy="0"/>
        </a:xfrm>
      </p:grpSpPr>
      <p:sp>
        <p:nvSpPr>
          <p:cNvPr id="1280" name="Shape 1280"/>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281"/>
        <p:cNvGrpSpPr/>
        <p:nvPr/>
      </p:nvGrpSpPr>
      <p:grpSpPr>
        <a:xfrm>
          <a:off x="0" y="0"/>
          <a:ext cx="0" cy="0"/>
          <a:chOff x="0" y="0"/>
          <a:chExt cx="0" cy="0"/>
        </a:xfrm>
      </p:grpSpPr>
      <p:sp>
        <p:nvSpPr>
          <p:cNvPr id="1282" name="Shape 128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83" name="Shape 128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284"/>
        <p:cNvGrpSpPr/>
        <p:nvPr/>
      </p:nvGrpSpPr>
      <p:grpSpPr>
        <a:xfrm>
          <a:off x="0" y="0"/>
          <a:ext cx="0" cy="0"/>
          <a:chOff x="0" y="0"/>
          <a:chExt cx="0" cy="0"/>
        </a:xfrm>
      </p:grpSpPr>
      <p:sp>
        <p:nvSpPr>
          <p:cNvPr id="1285" name="Shape 128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286" name="Shape 128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p:cSld name="ACSI Layout">
    <p:spTree>
      <p:nvGrpSpPr>
        <p:cNvPr id="1" name="Shape 1287"/>
        <p:cNvGrpSpPr/>
        <p:nvPr/>
      </p:nvGrpSpPr>
      <p:grpSpPr>
        <a:xfrm>
          <a:off x="0" y="0"/>
          <a:ext cx="0" cy="0"/>
          <a:chOff x="0" y="0"/>
          <a:chExt cx="0" cy="0"/>
        </a:xfrm>
      </p:grpSpPr>
      <p:sp>
        <p:nvSpPr>
          <p:cNvPr id="1288" name="Shape 128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289"/>
        <p:cNvGrpSpPr/>
        <p:nvPr/>
      </p:nvGrpSpPr>
      <p:grpSpPr>
        <a:xfrm>
          <a:off x="0" y="0"/>
          <a:ext cx="0" cy="0"/>
          <a:chOff x="0" y="0"/>
          <a:chExt cx="0" cy="0"/>
        </a:xfrm>
      </p:grpSpPr>
      <p:graphicFrame>
        <p:nvGraphicFramePr>
          <p:cNvPr id="1290" name="Shape 1290"/>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291" name="Shape 129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292"/>
        <p:cNvGrpSpPr/>
        <p:nvPr/>
      </p:nvGrpSpPr>
      <p:grpSpPr>
        <a:xfrm>
          <a:off x="0" y="0"/>
          <a:ext cx="0" cy="0"/>
          <a:chOff x="0" y="0"/>
          <a:chExt cx="0" cy="0"/>
        </a:xfrm>
      </p:grpSpPr>
    </p:spTree>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3"/>
        <p:cNvGrpSpPr/>
        <p:nvPr/>
      </p:nvGrpSpPr>
      <p:grpSpPr>
        <a:xfrm>
          <a:off x="0" y="0"/>
          <a:ext cx="0" cy="0"/>
          <a:chOff x="0" y="0"/>
          <a:chExt cx="0" cy="0"/>
        </a:xfrm>
      </p:grpSpPr>
      <p:sp>
        <p:nvSpPr>
          <p:cNvPr id="1294" name="Shape 129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295"/>
        <p:cNvGrpSpPr/>
        <p:nvPr/>
      </p:nvGrpSpPr>
      <p:grpSpPr>
        <a:xfrm>
          <a:off x="0" y="0"/>
          <a:ext cx="0" cy="0"/>
          <a:chOff x="0" y="0"/>
          <a:chExt cx="0" cy="0"/>
        </a:xfrm>
      </p:grpSpPr>
      <p:pic>
        <p:nvPicPr>
          <p:cNvPr id="1296" name="Shape 1296"/>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297" name="Shape 1297"/>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298" name="Shape 129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99" name="Shape 129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00" name="Shape 1300"/>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301" name="Shape 130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302"/>
        <p:cNvGrpSpPr/>
        <p:nvPr/>
      </p:nvGrpSpPr>
      <p:grpSpPr>
        <a:xfrm>
          <a:off x="0" y="0"/>
          <a:ext cx="0" cy="0"/>
          <a:chOff x="0" y="0"/>
          <a:chExt cx="0" cy="0"/>
        </a:xfrm>
      </p:grpSpPr>
    </p:spTree>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303"/>
        <p:cNvGrpSpPr/>
        <p:nvPr/>
      </p:nvGrpSpPr>
      <p:grpSpPr>
        <a:xfrm>
          <a:off x="0" y="0"/>
          <a:ext cx="0" cy="0"/>
          <a:chOff x="0" y="0"/>
          <a:chExt cx="0" cy="0"/>
        </a:xfrm>
      </p:grpSpPr>
      <p:sp>
        <p:nvSpPr>
          <p:cNvPr id="1304" name="Shape 130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305" name="Shape 130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306"/>
        <p:cNvGrpSpPr/>
        <p:nvPr/>
      </p:nvGrpSpPr>
      <p:grpSpPr>
        <a:xfrm>
          <a:off x="0" y="0"/>
          <a:ext cx="0" cy="0"/>
          <a:chOff x="0" y="0"/>
          <a:chExt cx="0" cy="0"/>
        </a:xfrm>
      </p:grpSpPr>
      <p:sp>
        <p:nvSpPr>
          <p:cNvPr id="1307" name="Shape 130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08"/>
        <p:cNvGrpSpPr/>
        <p:nvPr/>
      </p:nvGrpSpPr>
      <p:grpSpPr>
        <a:xfrm>
          <a:off x="0" y="0"/>
          <a:ext cx="0" cy="0"/>
          <a:chOff x="0" y="0"/>
          <a:chExt cx="0" cy="0"/>
        </a:xfrm>
      </p:grpSpPr>
      <p:sp>
        <p:nvSpPr>
          <p:cNvPr id="1309" name="Shape 1309"/>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310" name="Shape 131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11" name="Shape 1311"/>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12" name="Shape 1312"/>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313" name="Shape 1313"/>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314" name="Shape 131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315"/>
        <p:cNvGrpSpPr/>
        <p:nvPr/>
      </p:nvGrpSpPr>
      <p:grpSpPr>
        <a:xfrm>
          <a:off x="0" y="0"/>
          <a:ext cx="0" cy="0"/>
          <a:chOff x="0" y="0"/>
          <a:chExt cx="0" cy="0"/>
        </a:xfrm>
      </p:grpSpPr>
      <p:sp>
        <p:nvSpPr>
          <p:cNvPr id="1316" name="Shape 131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317" name="Shape 131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19"/>
        <p:cNvGrpSpPr/>
        <p:nvPr/>
      </p:nvGrpSpPr>
      <p:grpSpPr>
        <a:xfrm>
          <a:off x="0" y="0"/>
          <a:ext cx="0" cy="0"/>
          <a:chOff x="0" y="0"/>
          <a:chExt cx="0" cy="0"/>
        </a:xfrm>
      </p:grpSpPr>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159"/>
        <p:cNvGrpSpPr/>
        <p:nvPr/>
      </p:nvGrpSpPr>
      <p:grpSpPr>
        <a:xfrm>
          <a:off x="0" y="0"/>
          <a:ext cx="0" cy="0"/>
          <a:chOff x="0" y="0"/>
          <a:chExt cx="0" cy="0"/>
        </a:xfrm>
      </p:grpSpPr>
      <p:pic>
        <p:nvPicPr>
          <p:cNvPr id="160" name="Shape 160"/>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161" name="Shape 161"/>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162" name="Shape 16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63" name="Shape 16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64" name="Shape 164"/>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65" name="Shape 16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66"/>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69" name="Shape 169"/>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74" name="Shape 174"/>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75" name="Shape 175"/>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76" name="Shape 176"/>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77" name="Shape 177"/>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178" name="Shape 178"/>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81" name="Shape 18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lide">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65"/>
        <p:cNvGrpSpPr/>
        <p:nvPr/>
      </p:nvGrpSpPr>
      <p:grpSpPr>
        <a:xfrm>
          <a:off x="0" y="0"/>
          <a:ext cx="0" cy="0"/>
          <a:chOff x="0" y="0"/>
          <a:chExt cx="0" cy="0"/>
        </a:xfrm>
      </p:grpSpPr>
      <p:graphicFrame>
        <p:nvGraphicFramePr>
          <p:cNvPr id="66" name="Shape 66"/>
          <p:cNvGraphicFramePr/>
          <p:nvPr/>
        </p:nvGraphicFramePr>
        <p:xfrm>
          <a:off x="457200" y="1257300"/>
          <a:ext cx="8229600" cy="298605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50">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67" name="Shape 67"/>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91" name="Shape 19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194" name="Shape 19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ACSI Layou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7"/>
        <p:cNvGrpSpPr/>
        <p:nvPr/>
      </p:nvGrpSpPr>
      <p:grpSpPr>
        <a:xfrm>
          <a:off x="0" y="0"/>
          <a:ext cx="0" cy="0"/>
          <a:chOff x="0" y="0"/>
          <a:chExt cx="0" cy="0"/>
        </a:xfrm>
      </p:grpSpPr>
      <p:graphicFrame>
        <p:nvGraphicFramePr>
          <p:cNvPr id="198" name="Shape 198"/>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199" name="Shape 19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00"/>
        <p:cNvGrpSpPr/>
        <p:nvPr/>
      </p:nvGrpSpPr>
      <p:grpSpPr>
        <a:xfrm>
          <a:off x="0" y="0"/>
          <a:ext cx="0" cy="0"/>
          <a:chOff x="0" y="0"/>
          <a:chExt cx="0" cy="0"/>
        </a:xfrm>
      </p:grpSpPr>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1"/>
        <p:cNvGrpSpPr/>
        <p:nvPr/>
      </p:nvGrpSpPr>
      <p:grpSpPr>
        <a:xfrm>
          <a:off x="0" y="0"/>
          <a:ext cx="0" cy="0"/>
          <a:chOff x="0" y="0"/>
          <a:chExt cx="0" cy="0"/>
        </a:xfrm>
      </p:grpSpPr>
      <p:sp>
        <p:nvSpPr>
          <p:cNvPr id="202" name="Shape 202"/>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205" name="Shape 205"/>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206" name="Shape 20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07" name="Shape 20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08" name="Shape 208"/>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09" name="Shape 209"/>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210"/>
        <p:cNvGrpSpPr/>
        <p:nvPr/>
      </p:nvGrpSpPr>
      <p:grpSpPr>
        <a:xfrm>
          <a:off x="0" y="0"/>
          <a:ext cx="0" cy="0"/>
          <a:chOff x="0" y="0"/>
          <a:chExt cx="0" cy="0"/>
        </a:xfrm>
      </p:grpSpPr>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13" name="Shape 21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68"/>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18" name="Shape 218"/>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19" name="Shape 219"/>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20" name="Shape 220"/>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21" name="Shape 221"/>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22" name="Shape 222"/>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25" name="Shape 22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Slide">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35" name="Shape 23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38" name="Shape 23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ACSI Layou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1"/>
        <p:cNvGrpSpPr/>
        <p:nvPr/>
      </p:nvGrpSpPr>
      <p:grpSpPr>
        <a:xfrm>
          <a:off x="0" y="0"/>
          <a:ext cx="0" cy="0"/>
          <a:chOff x="0" y="0"/>
          <a:chExt cx="0" cy="0"/>
        </a:xfrm>
      </p:grpSpPr>
      <p:graphicFrame>
        <p:nvGraphicFramePr>
          <p:cNvPr id="242" name="Shape 242"/>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243" name="Shape 24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44"/>
        <p:cNvGrpSpPr/>
        <p:nvPr/>
      </p:nvGrpSpPr>
      <p:grpSpPr>
        <a:xfrm>
          <a:off x="0" y="0"/>
          <a:ext cx="0" cy="0"/>
          <a:chOff x="0" y="0"/>
          <a:chExt cx="0" cy="0"/>
        </a:xfrm>
      </p:grpSpPr>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5"/>
        <p:cNvGrpSpPr/>
        <p:nvPr/>
      </p:nvGrpSpPr>
      <p:grpSpPr>
        <a:xfrm>
          <a:off x="0" y="0"/>
          <a:ext cx="0" cy="0"/>
          <a:chOff x="0" y="0"/>
          <a:chExt cx="0" cy="0"/>
        </a:xfrm>
      </p:grpSpPr>
      <p:sp>
        <p:nvSpPr>
          <p:cNvPr id="246" name="Shape 24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249" name="Shape 249"/>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250" name="Shape 25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51" name="Shape 25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52" name="Shape 252"/>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53" name="Shape 25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sldNum" idx="12"/>
          </p:nvPr>
        </p:nvSpPr>
        <p:spPr>
          <a:xfrm>
            <a:off x="7808913" y="4869656"/>
            <a:ext cx="1335086" cy="273843"/>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254"/>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57" name="Shape 25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62" name="Shape 262"/>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63" name="Shape 263"/>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64" name="Shape 264"/>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65" name="Shape 265"/>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66" name="Shape 266"/>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69" name="Shape 26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itle Slide">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79" name="Shape 27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82" name="Shape 282"/>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ACSI Layout">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85"/>
        <p:cNvGrpSpPr/>
        <p:nvPr/>
      </p:nvGrpSpPr>
      <p:grpSpPr>
        <a:xfrm>
          <a:off x="0" y="0"/>
          <a:ext cx="0" cy="0"/>
          <a:chOff x="0" y="0"/>
          <a:chExt cx="0" cy="0"/>
        </a:xfrm>
      </p:grpSpPr>
      <p:graphicFrame>
        <p:nvGraphicFramePr>
          <p:cNvPr id="286" name="Shape 286"/>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287" name="Shape 28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381000" y="4286250"/>
            <a:ext cx="744141" cy="742949"/>
          </a:xfrm>
          <a:prstGeom prst="rect">
            <a:avLst/>
          </a:prstGeom>
          <a:noFill/>
          <a:ln>
            <a:noFill/>
          </a:ln>
        </p:spPr>
      </p:pic>
      <p:pic>
        <p:nvPicPr>
          <p:cNvPr id="73" name="Shape 73"/>
          <p:cNvPicPr preferRelativeResize="0"/>
          <p:nvPr/>
        </p:nvPicPr>
        <p:blipFill rotWithShape="1">
          <a:blip r:embed="rId2">
            <a:alphaModFix/>
          </a:blip>
          <a:srcRect/>
          <a:stretch/>
        </p:blipFill>
        <p:spPr>
          <a:xfrm>
            <a:off x="381000" y="4286250"/>
            <a:ext cx="744141" cy="742949"/>
          </a:xfrm>
          <a:prstGeom prst="rect">
            <a:avLst/>
          </a:prstGeom>
          <a:noFill/>
          <a:ln>
            <a:noFill/>
          </a:ln>
        </p:spPr>
      </p:pic>
      <p:sp>
        <p:nvSpPr>
          <p:cNvPr id="74" name="Shape 74"/>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5" name="Shape 75"/>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76" name="Shape 76"/>
          <p:cNvSpPr txBox="1">
            <a:spLocks noGrp="1"/>
          </p:cNvSpPr>
          <p:nvPr>
            <p:ph type="ftr" idx="11"/>
          </p:nvPr>
        </p:nvSpPr>
        <p:spPr>
          <a:xfrm>
            <a:off x="3124200" y="4767262"/>
            <a:ext cx="2895600" cy="273843"/>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77" name="Shape 77"/>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88"/>
        <p:cNvGrpSpPr/>
        <p:nvPr/>
      </p:nvGrpSpPr>
      <p:grpSpPr>
        <a:xfrm>
          <a:off x="0" y="0"/>
          <a:ext cx="0" cy="0"/>
          <a:chOff x="0" y="0"/>
          <a:chExt cx="0" cy="0"/>
        </a:xfrm>
      </p:grpSpPr>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293" name="Shape 293"/>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294" name="Shape 29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95" name="Shape 29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296" name="Shape 296"/>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297" name="Shape 297"/>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298"/>
        <p:cNvGrpSpPr/>
        <p:nvPr/>
      </p:nvGrpSpPr>
      <p:grpSpPr>
        <a:xfrm>
          <a:off x="0" y="0"/>
          <a:ext cx="0" cy="0"/>
          <a:chOff x="0" y="0"/>
          <a:chExt cx="0" cy="0"/>
        </a:xfrm>
      </p:grpSpPr>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01" name="Shape 30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06" name="Shape 306"/>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07" name="Shape 307"/>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08" name="Shape 308"/>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309" name="Shape 309"/>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310" name="Shape 310"/>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13" name="Shape 31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Title Slide">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714500" y="971550"/>
            <a:ext cx="5715000" cy="3200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23" name="Shape 32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78"/>
        <p:cNvGrpSpPr/>
        <p:nvPr/>
      </p:nvGrpSpPr>
      <p:grpSpPr>
        <a:xfrm>
          <a:off x="0" y="0"/>
          <a:ext cx="0" cy="0"/>
          <a:chOff x="0" y="0"/>
          <a:chExt cx="0" cy="0"/>
        </a:xfrm>
      </p:grpSpPr>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Noto Sans Symbols"/>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285750" algn="l" rtl="0">
              <a:spcBef>
                <a:spcPts val="560"/>
              </a:spcBef>
              <a:spcAft>
                <a:spcPts val="0"/>
              </a:spcAft>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26" name="Shape 32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ACSI Layout">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9"/>
        <p:cNvGrpSpPr/>
        <p:nvPr/>
      </p:nvGrpSpPr>
      <p:grpSpPr>
        <a:xfrm>
          <a:off x="0" y="0"/>
          <a:ext cx="0" cy="0"/>
          <a:chOff x="0" y="0"/>
          <a:chExt cx="0" cy="0"/>
        </a:xfrm>
      </p:grpSpPr>
      <p:graphicFrame>
        <p:nvGraphicFramePr>
          <p:cNvPr id="330" name="Shape 330"/>
          <p:cNvGraphicFramePr/>
          <p:nvPr/>
        </p:nvGraphicFramePr>
        <p:xfrm>
          <a:off x="457200" y="1257300"/>
          <a:ext cx="8229600" cy="2986125"/>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spcBef>
                          <a:spcPts val="0"/>
                        </a:spcBef>
                        <a:buSzPct val="25000"/>
                        <a:buNone/>
                      </a:pPr>
                      <a:r>
                        <a:rPr lang="en" sz="2400" u="none" strike="noStrike" cap="none" dirty="0">
                          <a:solidFill>
                            <a:schemeClr val="lt1"/>
                          </a:solidFill>
                          <a:latin typeface="Franklin Gothic Book" pitchFamily="34" charset="0"/>
                          <a:ea typeface="Source Sans Pro"/>
                          <a:cs typeface="Source Sans Pro"/>
                          <a:sym typeface="Source Sans Pro"/>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spcBef>
                          <a:spcPts val="0"/>
                        </a:spcBef>
                        <a:buSzPct val="25000"/>
                        <a:buNone/>
                      </a:pPr>
                      <a:r>
                        <a:rPr lang="en" sz="2400" u="none" strike="noStrike" cap="none" dirty="0">
                          <a:latin typeface="Franklin Gothic Book" pitchFamily="34" charset="0"/>
                          <a:ea typeface="Source Sans Pro"/>
                          <a:cs typeface="Source Sans Pro"/>
                          <a:sym typeface="Source Sans Pro"/>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
        <p:nvSpPr>
          <p:cNvPr id="331" name="Shape 33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32"/>
        <p:cNvGrpSpPr/>
        <p:nvPr/>
      </p:nvGrpSpPr>
      <p:grpSpPr>
        <a:xfrm>
          <a:off x="0" y="0"/>
          <a:ext cx="0" cy="0"/>
          <a:chOff x="0" y="0"/>
          <a:chExt cx="0" cy="0"/>
        </a:xfrm>
      </p:grpSpPr>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3"/>
        <p:cNvGrpSpPr/>
        <p:nvPr/>
      </p:nvGrpSpPr>
      <p:grpSpPr>
        <a:xfrm>
          <a:off x="0" y="0"/>
          <a:ext cx="0" cy="0"/>
          <a:chOff x="0" y="0"/>
          <a:chExt cx="0" cy="0"/>
        </a:xfrm>
      </p:grpSpPr>
      <p:sp>
        <p:nvSpPr>
          <p:cNvPr id="334" name="Shape 33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35"/>
        <p:cNvGrpSpPr/>
        <p:nvPr/>
      </p:nvGrpSpPr>
      <p:grpSpPr>
        <a:xfrm>
          <a:off x="0" y="0"/>
          <a:ext cx="0" cy="0"/>
          <a:chOff x="0" y="0"/>
          <a:chExt cx="0" cy="0"/>
        </a:xfrm>
      </p:grpSpPr>
      <p:pic>
        <p:nvPicPr>
          <p:cNvPr id="336" name="Shape 336"/>
          <p:cNvPicPr preferRelativeResize="0"/>
          <p:nvPr/>
        </p:nvPicPr>
        <p:blipFill rotWithShape="1">
          <a:blip r:embed="rId2">
            <a:alphaModFix/>
          </a:blip>
          <a:srcRect/>
          <a:stretch/>
        </p:blipFill>
        <p:spPr>
          <a:xfrm>
            <a:off x="381000" y="4286250"/>
            <a:ext cx="744000" cy="742800"/>
          </a:xfrm>
          <a:prstGeom prst="rect">
            <a:avLst/>
          </a:prstGeom>
          <a:noFill/>
          <a:ln>
            <a:noFill/>
          </a:ln>
        </p:spPr>
      </p:pic>
      <p:pic>
        <p:nvPicPr>
          <p:cNvPr id="337" name="Shape 337"/>
          <p:cNvPicPr preferRelativeResize="0"/>
          <p:nvPr/>
        </p:nvPicPr>
        <p:blipFill rotWithShape="1">
          <a:blip r:embed="rId2">
            <a:alphaModFix/>
          </a:blip>
          <a:srcRect/>
          <a:stretch/>
        </p:blipFill>
        <p:spPr>
          <a:xfrm>
            <a:off x="381000" y="4286250"/>
            <a:ext cx="744000" cy="742800"/>
          </a:xfrm>
          <a:prstGeom prst="rect">
            <a:avLst/>
          </a:prstGeom>
          <a:noFill/>
          <a:ln>
            <a:noFill/>
          </a:ln>
        </p:spPr>
      </p:pic>
      <p:sp>
        <p:nvSpPr>
          <p:cNvPr id="338" name="Shape 33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38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39" name="Shape 33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228600" algn="l" rtl="0">
              <a:spcBef>
                <a:spcPts val="360"/>
              </a:spcBef>
              <a:spcAft>
                <a:spcPts val="0"/>
              </a:spcAft>
              <a:buClr>
                <a:schemeClr val="dk1"/>
              </a:buClr>
              <a:buSzPct val="100000"/>
              <a:buFont typeface="Arial"/>
              <a:buChar char="•"/>
              <a:defRPr sz="18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7145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40" name="Shape 340"/>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rgbClr val="888888"/>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341" name="Shape 341"/>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342"/>
        <p:cNvGrpSpPr/>
        <p:nvPr/>
      </p:nvGrpSpPr>
      <p:grpSpPr>
        <a:xfrm>
          <a:off x="0" y="0"/>
          <a:ext cx="0" cy="0"/>
          <a:chOff x="0" y="0"/>
          <a:chExt cx="0" cy="0"/>
        </a:xfrm>
      </p:grpSpPr>
    </p:spTree>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45" name="Shape 345"/>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6_Title Slide">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0" y="0"/>
            <a:ext cx="9161700" cy="780600"/>
          </a:xfrm>
          <a:prstGeom prst="rect">
            <a:avLst/>
          </a:prstGeom>
          <a:solidFill>
            <a:schemeClr val="accent2"/>
          </a:solidFill>
          <a:ln>
            <a:noFill/>
          </a:ln>
        </p:spPr>
        <p:txBody>
          <a:bodyPr lIns="91425" tIns="91425" rIns="91425" bIns="91425" anchor="ctr" anchorCtr="0"/>
          <a:lstStyle>
            <a:lvl1pPr marL="0" marR="0" lvl="0" indent="0" algn="l" rtl="0">
              <a:spcBef>
                <a:spcPts val="0"/>
              </a:spcBef>
              <a:spcAft>
                <a:spcPts val="0"/>
              </a:spcAft>
              <a:buClr>
                <a:schemeClr val="lt1"/>
              </a:buClr>
              <a:buFont typeface="Source Sans Pro"/>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50" name="Shape 350"/>
          <p:cNvSpPr txBox="1">
            <a:spLocks noGrp="1"/>
          </p:cNvSpPr>
          <p:nvPr>
            <p:ph type="body" idx="1"/>
          </p:nvPr>
        </p:nvSpPr>
        <p:spPr>
          <a:xfrm>
            <a:off x="457200" y="1200150"/>
            <a:ext cx="4038600"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51" name="Shape 351"/>
          <p:cNvSpPr txBox="1">
            <a:spLocks noGrp="1"/>
          </p:cNvSpPr>
          <p:nvPr>
            <p:ph type="body" idx="2"/>
          </p:nvPr>
        </p:nvSpPr>
        <p:spPr>
          <a:xfrm>
            <a:off x="4648201" y="1200150"/>
            <a:ext cx="4038599" cy="3394500"/>
          </a:xfrm>
          <a:prstGeom prst="rect">
            <a:avLst/>
          </a:prstGeom>
          <a:noFill/>
          <a:ln>
            <a:noFill/>
          </a:ln>
        </p:spPr>
        <p:txBody>
          <a:bodyPr lIns="91425" tIns="91425" rIns="91425" bIns="91425" anchor="t" anchorCtr="0"/>
          <a:lstStyle>
            <a:lvl1pPr marL="342900" marR="0" lvl="0" indent="-139700" algn="l" rtl="0">
              <a:spcBef>
                <a:spcPts val="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107950" algn="l" rtl="0">
              <a:spcBef>
                <a:spcPts val="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52" name="Shape 352"/>
          <p:cNvSpPr txBox="1">
            <a:spLocks noGrp="1"/>
          </p:cNvSpPr>
          <p:nvPr>
            <p:ph type="dt" idx="10"/>
          </p:nvPr>
        </p:nvSpPr>
        <p:spPr>
          <a:xfrm>
            <a:off x="457200" y="4767262"/>
            <a:ext cx="21336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353" name="Shape 353"/>
          <p:cNvSpPr txBox="1">
            <a:spLocks noGrp="1"/>
          </p:cNvSpPr>
          <p:nvPr>
            <p:ph type="ftr" idx="11"/>
          </p:nvPr>
        </p:nvSpPr>
        <p:spPr>
          <a:xfrm>
            <a:off x="457200" y="4767262"/>
            <a:ext cx="6991500" cy="273900"/>
          </a:xfrm>
          <a:prstGeom prst="rect">
            <a:avLst/>
          </a:prstGeom>
          <a:noFill/>
          <a:ln>
            <a:noFill/>
          </a:ln>
        </p:spPr>
        <p:txBody>
          <a:bodyPr lIns="91425" tIns="91425" rIns="91425" bIns="91425" anchor="t" anchorCtr="0"/>
          <a:lstStyle>
            <a:lvl1pPr marL="0" marR="0" lvl="0" indent="0" algn="l" rtl="0">
              <a:spcBef>
                <a:spcPts val="0"/>
              </a:spcBef>
              <a:spcAft>
                <a:spcPts val="0"/>
              </a:spcAft>
              <a:buClr>
                <a:srgbClr val="000000"/>
              </a:buClr>
              <a:buFont typeface="Arial"/>
              <a:buNone/>
              <a:defRPr sz="1400">
                <a:solidFill>
                  <a:srgbClr val="000000"/>
                </a:solidFill>
                <a:latin typeface="Franklin Gothic Book" pitchFamily="34" charset="0"/>
                <a:ea typeface="Franklin Gothic Book" pitchFamily="34" charset="0"/>
                <a:cs typeface="Franklin Gothic Book" pitchFamily="34" charset="0"/>
                <a:sym typeface="Source Sans Pro"/>
              </a:defRPr>
            </a:lvl1pPr>
            <a:lvl2pPr marL="45720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2286000" marR="0" lvl="5" indent="0" algn="l" rtl="0">
              <a:spcBef>
                <a:spcPts val="0"/>
              </a:spcBef>
              <a:buNone/>
              <a:defRPr sz="1400" b="0" i="0" u="none" strike="noStrike" cap="none">
                <a:solidFill>
                  <a:srgbClr val="000000"/>
                </a:solidFill>
                <a:latin typeface="Arial"/>
                <a:ea typeface="Arial"/>
                <a:cs typeface="Arial"/>
                <a:sym typeface="Arial"/>
              </a:defRPr>
            </a:lvl6pPr>
            <a:lvl7pPr marL="2743200" marR="0" lvl="6" indent="0" algn="l" rtl="0">
              <a:spcBef>
                <a:spcPts val="0"/>
              </a:spcBef>
              <a:buNone/>
              <a:defRPr sz="1400" b="0" i="0" u="none" strike="noStrike" cap="none">
                <a:solidFill>
                  <a:srgbClr val="000000"/>
                </a:solidFill>
                <a:latin typeface="Arial"/>
                <a:ea typeface="Arial"/>
                <a:cs typeface="Arial"/>
                <a:sym typeface="Arial"/>
              </a:defRPr>
            </a:lvl7pPr>
            <a:lvl8pPr marL="3200400" marR="0" lvl="7" indent="0" algn="l" rtl="0">
              <a:spcBef>
                <a:spcPts val="0"/>
              </a:spcBef>
              <a:buNone/>
              <a:defRPr sz="1400" b="0" i="0" u="none" strike="noStrike" cap="none">
                <a:solidFill>
                  <a:srgbClr val="000000"/>
                </a:solidFill>
                <a:latin typeface="Arial"/>
                <a:ea typeface="Arial"/>
                <a:cs typeface="Arial"/>
                <a:sym typeface="Arial"/>
              </a:defRPr>
            </a:lvl8pPr>
            <a:lvl9pPr marL="3657600" marR="0" lvl="8" indent="0" algn="l" rtl="0">
              <a:spcBef>
                <a:spcPts val="0"/>
              </a:spcBef>
              <a:buNone/>
              <a:defRPr sz="1400" b="0" i="0" u="none" strike="noStrike" cap="none">
                <a:solidFill>
                  <a:srgbClr val="000000"/>
                </a:solidFill>
                <a:latin typeface="Arial"/>
                <a:ea typeface="Arial"/>
                <a:cs typeface="Arial"/>
                <a:sym typeface="Arial"/>
              </a:defRPr>
            </a:lvl9pPr>
          </a:lstStyle>
          <a:p>
            <a:endParaRPr lang="en-US" dirty="0"/>
          </a:p>
        </p:txBody>
      </p:sp>
      <p:sp>
        <p:nvSpPr>
          <p:cNvPr id="354" name="Shape 354"/>
          <p:cNvSpPr txBox="1">
            <a:spLocks noGrp="1"/>
          </p:cNvSpPr>
          <p:nvPr>
            <p:ph type="sldNum" idx="12"/>
          </p:nvPr>
        </p:nvSpPr>
        <p:spPr>
          <a:xfrm>
            <a:off x="7808913" y="4869656"/>
            <a:ext cx="13350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1" name="Shape 81"/>
          <p:cNvSpPr txBox="1">
            <a:spLocks noGrp="1"/>
          </p:cNvSpPr>
          <p:nvPr>
            <p:ph type="sldNum" idx="12"/>
          </p:nvPr>
        </p:nvSpPr>
        <p:spPr>
          <a:xfrm>
            <a:off x="6553200" y="4767262"/>
            <a:ext cx="2133599" cy="273843"/>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SzPct val="25000"/>
            </a:pPr>
            <a:fld id="{00000000-1234-1234-1234-123412341234}" type="slidenum">
              <a:rPr lang="en" smtClean="0">
                <a:solidFill>
                  <a:srgbClr val="888888"/>
                </a:solidFill>
                <a:ea typeface="Source Sans Pro"/>
                <a:cs typeface="Source Sans Pro"/>
                <a:sym typeface="Source Sans Pro"/>
              </a:rPr>
              <a:pPr>
                <a:buSzPct val="25000"/>
              </a:pPr>
              <a:t>‹#›</a:t>
            </a:fld>
            <a:endParaRPr lang="en" dirty="0">
              <a:solidFill>
                <a:srgbClr val="888888"/>
              </a:solidFill>
              <a:ea typeface="Source Sans Pro"/>
              <a:cs typeface="Source Sans Pro"/>
              <a:sym typeface="Source Sans Pro"/>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63500" algn="l" rtl="0">
              <a:spcBef>
                <a:spcPts val="640"/>
              </a:spcBef>
              <a:spcAft>
                <a:spcPts val="0"/>
              </a:spcAft>
              <a:buClr>
                <a:schemeClr val="dk1"/>
              </a:buClr>
              <a:buSzPct val="100000"/>
              <a:buFont typeface="Arial"/>
              <a:buChar char="•"/>
              <a:defRPr sz="3200" b="1" i="0" u="none" strike="noStrike" cap="none">
                <a:solidFill>
                  <a:schemeClr val="dk1"/>
                </a:solidFill>
                <a:latin typeface="Franklin Gothic Book" pitchFamily="34" charset="0"/>
                <a:ea typeface="Franklin Gothic Book" pitchFamily="34" charset="0"/>
                <a:cs typeface="Franklin Gothic Book" pitchFamily="34" charset="0"/>
                <a:sym typeface="Source Sans Pro"/>
              </a:defRPr>
            </a:lvl1pPr>
            <a:lvl2pPr marL="742950" marR="0" lvl="1" indent="698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254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254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
        <p:nvSpPr>
          <p:cNvPr id="357" name="Shape 35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Franklin Gothic Book" pitchFamily="34" charset="0"/>
                <a:ea typeface="Franklin Gothic Book" pitchFamily="34" charset="0"/>
                <a:cs typeface="Franklin Gothic Book" pitchFamily="34" charset="0"/>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Tree>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Title Slide">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714500" y="971550"/>
            <a:ext cx="5715000" cy="3200400"/>
          </a:xfrm>
          <a:prstGeom prst="rect">
            <a:avLst/>
          </a:prstGeom>
          <a:solidFill>
            <a:schemeClr val="accent2"/>
          </a:solidFill>
          <a:ln>
            <a:noFill/>
          </a:ln>
        </p:spPr>
        <p:txBody>
          <a:bodyPr lIns="91425" tIns="91425" rIns="91425" bIns="91425" anchor="ctr" anchorCtr="0"/>
          <a:lstStyle>
            <a:lvl1pPr lvl="0" algn="ctr"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lvl="0" indent="-50800" algn="l" rtl="0">
              <a:spcBef>
                <a:spcPts val="640"/>
              </a:spcBef>
              <a:buClr>
                <a:schemeClr val="dk1"/>
              </a:buClr>
              <a:buFont typeface="Arial"/>
              <a:buChar char="•"/>
              <a:defRPr/>
            </a:lvl1pPr>
            <a:lvl2pPr marL="742950" lvl="1" indent="-19050" algn="l" rtl="0">
              <a:spcBef>
                <a:spcPts val="560"/>
              </a:spcBef>
              <a:buClr>
                <a:schemeClr val="dk1"/>
              </a:buClr>
              <a:buFont typeface="Arial"/>
              <a:buChar char="–"/>
              <a:defRPr/>
            </a:lvl2pPr>
            <a:lvl3pPr marL="1143000" lvl="2" indent="12700" algn="l" rtl="0">
              <a:spcBef>
                <a:spcPts val="480"/>
              </a:spcBef>
              <a:buClr>
                <a:schemeClr val="dk1"/>
              </a:buClr>
              <a:buFont typeface="Arial"/>
              <a:buChar char="•"/>
              <a:defRPr/>
            </a:lvl3pPr>
            <a:lvl4pPr marL="1600200" lvl="3" indent="-12700" algn="l" rtl="0">
              <a:spcBef>
                <a:spcPts val="400"/>
              </a:spcBef>
              <a:buClr>
                <a:schemeClr val="dk1"/>
              </a:buClr>
              <a:buFont typeface="Arial"/>
              <a:buChar char="–"/>
              <a:defRPr/>
            </a:lvl4pPr>
            <a:lvl5pPr marL="2057400" lvl="4" indent="-12700" algn="l" rtl="0">
              <a:spcBef>
                <a:spcPts val="400"/>
              </a:spcBef>
              <a:buClr>
                <a:schemeClr val="dk1"/>
              </a:buClr>
              <a:buFont typeface="Arial"/>
              <a:buChar char="»"/>
              <a:defRPr/>
            </a:lvl5pPr>
            <a:lvl6pPr marL="2514600" lvl="5" indent="-12700" algn="l" rtl="0">
              <a:spcBef>
                <a:spcPts val="400"/>
              </a:spcBef>
              <a:buClr>
                <a:schemeClr val="dk1"/>
              </a:buClr>
              <a:buFont typeface="Arial"/>
              <a:buChar char="•"/>
              <a:defRPr/>
            </a:lvl6pPr>
            <a:lvl7pPr marL="2971800" lvl="6" indent="-12700" algn="l" rtl="0">
              <a:spcBef>
                <a:spcPts val="400"/>
              </a:spcBef>
              <a:buClr>
                <a:schemeClr val="dk1"/>
              </a:buClr>
              <a:buFont typeface="Arial"/>
              <a:buChar char="•"/>
              <a:defRPr/>
            </a:lvl7pPr>
            <a:lvl8pPr marL="3429000" lvl="7" indent="-12700" algn="l" rtl="0">
              <a:spcBef>
                <a:spcPts val="400"/>
              </a:spcBef>
              <a:buClr>
                <a:schemeClr val="dk1"/>
              </a:buClr>
              <a:buFont typeface="Arial"/>
              <a:buChar char="•"/>
              <a:defRPr/>
            </a:lvl8pPr>
            <a:lvl9pPr marL="3886200" lvl="8" indent="-12700" algn="l" rtl="0">
              <a:spcBef>
                <a:spcPts val="400"/>
              </a:spcBef>
              <a:buClr>
                <a:schemeClr val="dk1"/>
              </a:buClr>
              <a:buFont typeface="Arial"/>
              <a:buChar char="•"/>
              <a:defRPr/>
            </a:lvl9pPr>
          </a:lstStyle>
          <a:p>
            <a:endParaRPr/>
          </a:p>
        </p:txBody>
      </p:sp>
      <p:sp>
        <p:nvSpPr>
          <p:cNvPr id="367" name="Shape 367"/>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rtl="0">
              <a:spcBef>
                <a:spcPts val="0"/>
              </a:spcBef>
              <a:buFont typeface="Noto Symbol"/>
              <a:buChar char="✓"/>
              <a:defRPr/>
            </a:lvl1pPr>
            <a:lvl2pPr lvl="1" rtl="0">
              <a:spcBef>
                <a:spcPts val="0"/>
              </a:spcBef>
              <a:buFont typeface="Source Sans Pro"/>
              <a:buNone/>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0" name="Shape 370"/>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ACSI Layout">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algn="ctr" rtl="0">
              <a:spcBef>
                <a:spcPts val="0"/>
              </a:spcBef>
              <a:buClr>
                <a:schemeClr val="lt1"/>
              </a:buCl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aphicFrame>
        <p:nvGraphicFramePr>
          <p:cNvPr id="375" name="Shape 375"/>
          <p:cNvGraphicFramePr/>
          <p:nvPr/>
        </p:nvGraphicFramePr>
        <p:xfrm>
          <a:off x="457200" y="1257300"/>
          <a:ext cx="8229600" cy="2986125"/>
        </p:xfrm>
        <a:graphic>
          <a:graphicData uri="http://schemas.openxmlformats.org/drawingml/2006/table">
            <a:tbl>
              <a:tblPr firstRow="1" bandRow="1">
                <a:noFill/>
                <a:tableStyleId>{AF1153ED-FF1D-444F-8FFA-E0550CCAB48A}</a:tableStyleId>
              </a:tblPr>
              <a:tblGrid>
                <a:gridCol w="8229600">
                  <a:extLst>
                    <a:ext uri="{9D8B030D-6E8A-4147-A177-3AD203B41FA5}">
                      <a16:colId xmlns="" xmlns:a16="http://schemas.microsoft.com/office/drawing/2014/main" val="20000"/>
                    </a:ext>
                  </a:extLst>
                </a:gridCol>
              </a:tblGrid>
              <a:tr h="800100">
                <a:tc>
                  <a:txBody>
                    <a:bodyPr/>
                    <a:lstStyle/>
                    <a:p>
                      <a:pPr marL="0" marR="0" lvl="0" indent="0" algn="ctr" rtl="0">
                        <a:lnSpc>
                          <a:spcPct val="100000"/>
                        </a:lnSpc>
                        <a:spcBef>
                          <a:spcPts val="0"/>
                        </a:spcBef>
                        <a:spcAft>
                          <a:spcPts val="0"/>
                        </a:spcAft>
                        <a:buClr>
                          <a:schemeClr val="lt1"/>
                        </a:buClr>
                        <a:buSzPct val="25000"/>
                        <a:buFont typeface="Arial"/>
                        <a:buNone/>
                      </a:pPr>
                      <a:r>
                        <a:rPr lang="en" sz="2400" u="none" strike="noStrike" cap="none">
                          <a:solidFill>
                            <a:schemeClr val="lt1"/>
                          </a:solidFill>
                          <a:latin typeface="Arial"/>
                          <a:ea typeface="Arial"/>
                          <a:cs typeface="Arial"/>
                          <a:sym typeface="Arial"/>
                        </a:rPr>
                        <a:t>CLICK TO EDIT MASTER TITLE STYLE</a:t>
                      </a:r>
                    </a:p>
                  </a:txBody>
                  <a:tcPr marL="91450" marR="91450" marT="34300" marB="34300" anchor="ctr">
                    <a:solidFill>
                      <a:schemeClr val="dk2"/>
                    </a:solidFill>
                  </a:tcPr>
                </a:tc>
                <a:extLst>
                  <a:ext uri="{0D108BD9-81ED-4DB2-BD59-A6C34878D82A}">
                    <a16:rowId xmlns="" xmlns:a16="http://schemas.microsoft.com/office/drawing/2014/main" val="10000"/>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1"/>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2"/>
                  </a:ext>
                </a:extLst>
              </a:tr>
              <a:tr h="728675">
                <a:tc>
                  <a:txBody>
                    <a:bodyPr/>
                    <a:lstStyle/>
                    <a:p>
                      <a:pPr marL="0" marR="0" lvl="0" indent="0" algn="ctr" rtl="0">
                        <a:lnSpc>
                          <a:spcPct val="100000"/>
                        </a:lnSpc>
                        <a:spcBef>
                          <a:spcPts val="0"/>
                        </a:spcBef>
                        <a:spcAft>
                          <a:spcPts val="0"/>
                        </a:spcAft>
                        <a:buClr>
                          <a:srgbClr val="000000"/>
                        </a:buClr>
                        <a:buSzPct val="25000"/>
                        <a:buFont typeface="Arial"/>
                        <a:buNone/>
                      </a:pPr>
                      <a:r>
                        <a:rPr lang="en" sz="2400" u="none" strike="noStrike" cap="none">
                          <a:latin typeface="Arial"/>
                          <a:ea typeface="Arial"/>
                          <a:cs typeface="Arial"/>
                          <a:sym typeface="Arial"/>
                        </a:rPr>
                        <a:t>CLICK TO EDIT MASTER TITLE STYLE</a:t>
                      </a:r>
                    </a:p>
                  </a:txBody>
                  <a:tcPr marL="91450" marR="91450" marT="34300" marB="34300" anchor="ctr"/>
                </a:tc>
                <a:extLst>
                  <a:ext uri="{0D108BD9-81ED-4DB2-BD59-A6C34878D82A}">
                    <a16:rowId xmlns="" xmlns:a16="http://schemas.microsoft.com/office/drawing/2014/main" val="10003"/>
                  </a:ext>
                </a:extLst>
              </a:tr>
            </a:tbl>
          </a:graphicData>
        </a:graphic>
      </p:graphicFrame>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76"/>
        <p:cNvGrpSpPr/>
        <p:nvPr/>
      </p:nvGrpSpPr>
      <p:grpSpPr>
        <a:xfrm>
          <a:off x="0" y="0"/>
          <a:ext cx="0" cy="0"/>
          <a:chOff x="0" y="0"/>
          <a:chExt cx="0" cy="0"/>
        </a:xfrm>
      </p:grpSpPr>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7"/>
        <p:cNvGrpSpPr/>
        <p:nvPr/>
      </p:nvGrpSpPr>
      <p:grpSpPr>
        <a:xfrm>
          <a:off x="0" y="0"/>
          <a:ext cx="0" cy="0"/>
          <a:chOff x="0" y="0"/>
          <a:chExt cx="0" cy="0"/>
        </a:xfrm>
      </p:grpSpPr>
      <p:sp>
        <p:nvSpPr>
          <p:cNvPr id="378" name="Shape 378"/>
          <p:cNvSpPr txBox="1">
            <a:spLocks noGrp="1"/>
          </p:cNvSpPr>
          <p:nvPr>
            <p:ph type="sldNum" idx="12"/>
          </p:nvPr>
        </p:nvSpPr>
        <p:spPr>
          <a:xfrm>
            <a:off x="7808600" y="4869656"/>
            <a:ext cx="13353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000000"/>
              </a:buClr>
              <a:buSzPct val="25000"/>
              <a:buFont typeface="Source Sans Pro"/>
              <a:buNone/>
            </a:pPr>
            <a:fld id="{00000000-1234-1234-1234-123412341234}" type="slidenum">
              <a:rPr lang="en" sz="1800" smtClean="0">
                <a:ea typeface="Source Sans Pro"/>
                <a:cs typeface="Source Sans Pro"/>
                <a:sym typeface="Source Sans Pro"/>
              </a:rPr>
              <a:pPr>
                <a:buClr>
                  <a:srgbClr val="000000"/>
                </a:buClr>
                <a:buSzPct val="25000"/>
                <a:buFont typeface="Source Sans Pro"/>
                <a:buNone/>
              </a:pPr>
              <a:t>‹#›</a:t>
            </a:fld>
            <a:endParaRPr lang="en" sz="1800" dirty="0">
              <a:ea typeface="Source Sans Pro"/>
              <a:cs typeface="Source Sans Pro"/>
              <a:sym typeface="Source Sans Pro"/>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1" name="Shape 38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2" name="Shape 382"/>
          <p:cNvSpPr txBox="1">
            <a:spLocks noGrp="1"/>
          </p:cNvSpPr>
          <p:nvPr>
            <p:ph type="ftr" idx="11"/>
          </p:nvPr>
        </p:nvSpPr>
        <p:spPr>
          <a:xfrm>
            <a:off x="3124200" y="4767262"/>
            <a:ext cx="28956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a:lvl1pPr>
            <a:lvl2pPr marL="457200" marR="0" lvl="1" indent="0" algn="l" rtl="0">
              <a:lnSpc>
                <a:spcPct val="100000"/>
              </a:lnSpc>
              <a:spcBef>
                <a:spcPts val="0"/>
              </a:spcBef>
              <a:spcAft>
                <a:spcPts val="0"/>
              </a:spcAft>
              <a:buClr>
                <a:srgbClr val="000000"/>
              </a:buClr>
              <a:buFont typeface="Arial"/>
              <a:buNone/>
              <a:defRPr/>
            </a:lvl2pPr>
            <a:lvl3pPr marL="914400" marR="0" lvl="2" indent="0" algn="l" rtl="0">
              <a:lnSpc>
                <a:spcPct val="100000"/>
              </a:lnSpc>
              <a:spcBef>
                <a:spcPts val="0"/>
              </a:spcBef>
              <a:spcAft>
                <a:spcPts val="0"/>
              </a:spcAft>
              <a:buClr>
                <a:srgbClr val="000000"/>
              </a:buClr>
              <a:buFont typeface="Arial"/>
              <a:buNone/>
              <a:defRPr/>
            </a:lvl3pPr>
            <a:lvl4pPr marL="1371600" marR="0" lvl="3" indent="0" algn="l" rtl="0">
              <a:lnSpc>
                <a:spcPct val="100000"/>
              </a:lnSpc>
              <a:spcBef>
                <a:spcPts val="0"/>
              </a:spcBef>
              <a:spcAft>
                <a:spcPts val="0"/>
              </a:spcAft>
              <a:buClr>
                <a:srgbClr val="000000"/>
              </a:buClr>
              <a:buFont typeface="Arial"/>
              <a:buNone/>
              <a:defRPr/>
            </a:lvl4pPr>
            <a:lvl5pPr marL="1828800" marR="0" lvl="4" indent="0" algn="l" rtl="0">
              <a:lnSpc>
                <a:spcPct val="100000"/>
              </a:lnSpc>
              <a:spcBef>
                <a:spcPts val="0"/>
              </a:spcBef>
              <a:spcAft>
                <a:spcPts val="0"/>
              </a:spcAft>
              <a:buClr>
                <a:srgbClr val="000000"/>
              </a:buClr>
              <a:buFont typeface="Arial"/>
              <a:buNone/>
              <a:defRPr/>
            </a:lvl5pPr>
            <a:lvl6pPr marL="2286000" marR="0" lvl="5" indent="0" algn="l" rtl="0">
              <a:lnSpc>
                <a:spcPct val="100000"/>
              </a:lnSpc>
              <a:spcBef>
                <a:spcPts val="0"/>
              </a:spcBef>
              <a:spcAft>
                <a:spcPts val="0"/>
              </a:spcAft>
              <a:buClr>
                <a:srgbClr val="000000"/>
              </a:buClr>
              <a:buFont typeface="Arial"/>
              <a:buNone/>
              <a:defRPr/>
            </a:lvl6pPr>
            <a:lvl7pPr marL="2743200" marR="0" lvl="6" indent="0" algn="l" rtl="0">
              <a:lnSpc>
                <a:spcPct val="100000"/>
              </a:lnSpc>
              <a:spcBef>
                <a:spcPts val="0"/>
              </a:spcBef>
              <a:spcAft>
                <a:spcPts val="0"/>
              </a:spcAft>
              <a:buClr>
                <a:srgbClr val="000000"/>
              </a:buClr>
              <a:buFont typeface="Arial"/>
              <a:buNone/>
              <a:defRPr/>
            </a:lvl7pPr>
            <a:lvl8pPr marL="3200400" marR="0" lvl="7" indent="0" algn="l" rtl="0">
              <a:lnSpc>
                <a:spcPct val="100000"/>
              </a:lnSpc>
              <a:spcBef>
                <a:spcPts val="0"/>
              </a:spcBef>
              <a:spcAft>
                <a:spcPts val="0"/>
              </a:spcAft>
              <a:buClr>
                <a:srgbClr val="000000"/>
              </a:buClr>
              <a:buFont typeface="Arial"/>
              <a:buNone/>
              <a:defRPr/>
            </a:lvl8pPr>
            <a:lvl9pPr marL="3657600" marR="0" lvl="8" indent="0" algn="l" rtl="0">
              <a:lnSpc>
                <a:spcPct val="100000"/>
              </a:lnSpc>
              <a:spcBef>
                <a:spcPts val="0"/>
              </a:spcBef>
              <a:spcAft>
                <a:spcPts val="0"/>
              </a:spcAft>
              <a:buClr>
                <a:srgbClr val="000000"/>
              </a:buClr>
              <a:buFont typeface="Arial"/>
              <a:buNone/>
              <a:defRPr/>
            </a:lvl9pPr>
          </a:lstStyle>
          <a:p>
            <a:endParaRPr/>
          </a:p>
        </p:txBody>
      </p:sp>
      <p:sp>
        <p:nvSpPr>
          <p:cNvPr id="383" name="Shape 383"/>
          <p:cNvSpPr txBox="1">
            <a:spLocks noGrp="1"/>
          </p:cNvSpPr>
          <p:nvPr>
            <p:ph type="sldNum" idx="12"/>
          </p:nvPr>
        </p:nvSpPr>
        <p:spPr>
          <a:xfrm>
            <a:off x="6553200" y="4767262"/>
            <a:ext cx="2133600" cy="273900"/>
          </a:xfrm>
          <a:prstGeom prst="rect">
            <a:avLst/>
          </a:prstGeom>
          <a:noFill/>
          <a:ln>
            <a:noFill/>
          </a:ln>
        </p:spPr>
        <p:txBody>
          <a:bodyPr lIns="91425" tIns="45700" rIns="91425" bIns="45700" anchor="t" anchorCtr="0">
            <a:noAutofit/>
          </a:bodyPr>
          <a:lstStyle>
            <a:lvl1pPr>
              <a:defRPr>
                <a:latin typeface="Franklin Gothic Book" pitchFamily="34" charset="0"/>
              </a:defRPr>
            </a:lvl1pPr>
          </a:lstStyle>
          <a:p>
            <a:pPr>
              <a:buClr>
                <a:srgbClr val="888888"/>
              </a:buClr>
              <a:buSzPct val="25000"/>
              <a:buFont typeface="Source Sans Pro"/>
              <a:buNone/>
            </a:pPr>
            <a:fld id="{00000000-1234-1234-1234-123412341234}" type="slidenum">
              <a:rPr lang="en" sz="1800" smtClean="0">
                <a:solidFill>
                  <a:srgbClr val="888888"/>
                </a:solidFill>
                <a:ea typeface="Source Sans Pro"/>
                <a:cs typeface="Source Sans Pro"/>
                <a:sym typeface="Source Sans Pro"/>
              </a:rPr>
              <a:pPr>
                <a:buClr>
                  <a:srgbClr val="888888"/>
                </a:buClr>
                <a:buSzPct val="25000"/>
                <a:buFont typeface="Source Sans Pro"/>
                <a:buNone/>
              </a:pPr>
              <a:t>‹#›</a:t>
            </a:fld>
            <a:endParaRPr lang="en" sz="1800" dirty="0">
              <a:solidFill>
                <a:srgbClr val="888888"/>
              </a:solidFill>
              <a:ea typeface="Source Sans Pro"/>
              <a:cs typeface="Source Sans Pro"/>
              <a:sym typeface="Source Sans Pro"/>
            </a:endParaRPr>
          </a:p>
        </p:txBody>
      </p:sp>
      <p:pic>
        <p:nvPicPr>
          <p:cNvPr id="384" name="Shape 384"/>
          <p:cNvPicPr preferRelativeResize="0"/>
          <p:nvPr/>
        </p:nvPicPr>
        <p:blipFill rotWithShape="1">
          <a:blip r:embed="rId2">
            <a:alphaModFix/>
          </a:blip>
          <a:srcRect/>
          <a:stretch/>
        </p:blipFill>
        <p:spPr>
          <a:xfrm>
            <a:off x="381737" y="4286250"/>
            <a:ext cx="744000" cy="742800"/>
          </a:xfrm>
          <a:prstGeom prst="rect">
            <a:avLst/>
          </a:prstGeom>
          <a:noFill/>
          <a:ln>
            <a:noFill/>
          </a:ln>
        </p:spPr>
      </p:pic>
      <p:pic>
        <p:nvPicPr>
          <p:cNvPr id="385" name="Shape 385"/>
          <p:cNvPicPr preferRelativeResize="0"/>
          <p:nvPr/>
        </p:nvPicPr>
        <p:blipFill rotWithShape="1">
          <a:blip r:embed="rId2">
            <a:alphaModFix/>
          </a:blip>
          <a:srcRect/>
          <a:stretch/>
        </p:blipFill>
        <p:spPr>
          <a:xfrm>
            <a:off x="381737" y="4286250"/>
            <a:ext cx="744000" cy="742800"/>
          </a:xfrm>
          <a:prstGeom prst="rect">
            <a:avLst/>
          </a:prstGeom>
          <a:noFill/>
          <a:ln>
            <a:noFill/>
          </a:ln>
        </p:spPr>
      </p:pic>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386"/>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1.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1.png"/><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1.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3.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1.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1.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image" Target="../media/image1.png"/><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image" Target="../media/image1.png"/><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1.png"/><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openxmlformats.org/officeDocument/2006/relationships/image" Target="../media/image1.png"/><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image" Target="../media/image1.png"/><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image" Target="../media/image1.png"/><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5" Type="http://schemas.openxmlformats.org/officeDocument/2006/relationships/image" Target="../media/image1.png"/><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image" Target="../media/image1.png"/><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slideLayout" Target="../slideLayouts/slideLayout322.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slideLayout" Target="../slideLayouts/slideLayout321.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image" Target="../media/image1.png"/><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image" Target="../media/image3.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theme" Target="../theme/theme8.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image" Target="../media/image3.png"/><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theme" Target="../theme/theme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25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2" name="Shape 52"/>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53" name="Shape 53"/>
          <p:cNvPicPr preferRelativeResize="0"/>
          <p:nvPr/>
        </p:nvPicPr>
        <p:blipFill rotWithShape="1">
          <a:blip r:embed="rId14">
            <a:alphaModFix/>
          </a:blip>
          <a:srcRect/>
          <a:stretch/>
        </p:blipFill>
        <p:spPr>
          <a:xfrm>
            <a:off x="381000" y="4629150"/>
            <a:ext cx="473075" cy="342900"/>
          </a:xfrm>
          <a:prstGeom prst="rect">
            <a:avLst/>
          </a:prstGeom>
          <a:noFill/>
          <a:ln>
            <a:noFill/>
          </a:ln>
        </p:spPr>
      </p:pic>
      <p:sp>
        <p:nvSpPr>
          <p:cNvPr id="54" name="Shape 54"/>
          <p:cNvSpPr txBox="1"/>
          <p:nvPr/>
        </p:nvSpPr>
        <p:spPr>
          <a:xfrm>
            <a:off x="7772400" y="4755356"/>
            <a:ext cx="990599" cy="27384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27" name="Shape 527"/>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528" name="Shape 528"/>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529" name="Shape 529"/>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571" name="Shape 571"/>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572" name="Shape 572"/>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573" name="Shape 573"/>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15" name="Shape 615"/>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616" name="Shape 616"/>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617" name="Shape 617"/>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659" name="Shape 659"/>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660" name="Shape 660"/>
          <p:cNvPicPr preferRelativeResize="0"/>
          <p:nvPr/>
        </p:nvPicPr>
        <p:blipFill rotWithShape="1">
          <a:blip r:embed="rId14">
            <a:alphaModFix/>
          </a:blip>
          <a:srcRect/>
          <a:stretch/>
        </p:blipFill>
        <p:spPr>
          <a:xfrm>
            <a:off x="381000" y="4629150"/>
            <a:ext cx="473100" cy="342900"/>
          </a:xfrm>
          <a:prstGeom prst="rect">
            <a:avLst/>
          </a:prstGeom>
          <a:noFill/>
          <a:ln>
            <a:noFill/>
          </a:ln>
        </p:spPr>
      </p:pic>
      <p:sp>
        <p:nvSpPr>
          <p:cNvPr id="661" name="Shape 661"/>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40"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48" name="Shape 74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749" name="Shape 749"/>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750" name="Shape 750"/>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792" name="Shape 79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793" name="Shape 793"/>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794" name="Shape 794"/>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36" name="Shape 83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837" name="Shape 837"/>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838" name="Shape 838"/>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880" name="Shape 88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881" name="Shape 881"/>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882" name="Shape 882"/>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6"/>
        <p:cNvGrpSpPr/>
        <p:nvPr/>
      </p:nvGrpSpPr>
      <p:grpSpPr>
        <a:xfrm>
          <a:off x="0" y="0"/>
          <a:ext cx="0" cy="0"/>
          <a:chOff x="0" y="0"/>
          <a:chExt cx="0" cy="0"/>
        </a:xfrm>
      </p:grpSpPr>
      <p:sp>
        <p:nvSpPr>
          <p:cNvPr id="967" name="Shape 96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68" name="Shape 96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969" name="Shape 969"/>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970" name="Shape 970"/>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0"/>
        <p:cNvGrpSpPr/>
        <p:nvPr/>
      </p:nvGrpSpPr>
      <p:grpSpPr>
        <a:xfrm>
          <a:off x="0" y="0"/>
          <a:ext cx="0" cy="0"/>
          <a:chOff x="0" y="0"/>
          <a:chExt cx="0" cy="0"/>
        </a:xfrm>
      </p:grpSpPr>
      <p:sp>
        <p:nvSpPr>
          <p:cNvPr id="1011" name="Shape 101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12" name="Shape 101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013" name="Shape 1013"/>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014" name="Shape 1014"/>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96" name="Shape 9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97" name="Shape 97"/>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98" name="Shape 98"/>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4"/>
        <p:cNvGrpSpPr/>
        <p:nvPr/>
      </p:nvGrpSpPr>
      <p:grpSpPr>
        <a:xfrm>
          <a:off x="0" y="0"/>
          <a:ext cx="0" cy="0"/>
          <a:chOff x="0" y="0"/>
          <a:chExt cx="0" cy="0"/>
        </a:xfrm>
      </p:grpSpPr>
      <p:sp>
        <p:nvSpPr>
          <p:cNvPr id="1055" name="Shape 105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056" name="Shape 105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057" name="Shape 1057"/>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058" name="Shape 1058"/>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2"/>
        <p:cNvGrpSpPr/>
        <p:nvPr/>
      </p:nvGrpSpPr>
      <p:grpSpPr>
        <a:xfrm>
          <a:off x="0" y="0"/>
          <a:ext cx="0" cy="0"/>
          <a:chOff x="0" y="0"/>
          <a:chExt cx="0" cy="0"/>
        </a:xfrm>
      </p:grpSpPr>
      <p:sp>
        <p:nvSpPr>
          <p:cNvPr id="1143" name="Shape 114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44" name="Shape 114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145" name="Shape 1145"/>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146" name="Shape 1146"/>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6"/>
        <p:cNvGrpSpPr/>
        <p:nvPr/>
      </p:nvGrpSpPr>
      <p:grpSpPr>
        <a:xfrm>
          <a:off x="0" y="0"/>
          <a:ext cx="0" cy="0"/>
          <a:chOff x="0" y="0"/>
          <a:chExt cx="0" cy="0"/>
        </a:xfrm>
      </p:grpSpPr>
      <p:sp>
        <p:nvSpPr>
          <p:cNvPr id="1187" name="Shape 118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188" name="Shape 118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189" name="Shape 1189"/>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190" name="Shape 1190"/>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0"/>
        <p:cNvGrpSpPr/>
        <p:nvPr/>
      </p:nvGrpSpPr>
      <p:grpSpPr>
        <a:xfrm>
          <a:off x="0" y="0"/>
          <a:ext cx="0" cy="0"/>
          <a:chOff x="0" y="0"/>
          <a:chExt cx="0" cy="0"/>
        </a:xfrm>
      </p:grpSpPr>
      <p:sp>
        <p:nvSpPr>
          <p:cNvPr id="1231" name="Shape 123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32" name="Shape 12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233" name="Shape 1233"/>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234" name="Shape 1234"/>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4"/>
        <p:cNvGrpSpPr/>
        <p:nvPr/>
      </p:nvGrpSpPr>
      <p:grpSpPr>
        <a:xfrm>
          <a:off x="0" y="0"/>
          <a:ext cx="0" cy="0"/>
          <a:chOff x="0" y="0"/>
          <a:chExt cx="0" cy="0"/>
        </a:xfrm>
      </p:grpSpPr>
      <p:sp>
        <p:nvSpPr>
          <p:cNvPr id="1275" name="Shape 127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276" name="Shape 127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277" name="Shape 1277"/>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278" name="Shape 1278"/>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3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35"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40" name="Shape 14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41" name="Shape 141"/>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42" name="Shape 142"/>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184" name="Shape 184"/>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185" name="Shape 185"/>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186" name="Shape 186"/>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28" name="Shape 228"/>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229" name="Shape 229"/>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230" name="Shape 230"/>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272" name="Shape 27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273" name="Shape 273"/>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274" name="Shape 274"/>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57200" y="205978"/>
            <a:ext cx="8229600" cy="857400"/>
          </a:xfrm>
          <a:prstGeom prst="rect">
            <a:avLst/>
          </a:prstGeom>
          <a:solidFill>
            <a:schemeClr val="accent1"/>
          </a:solid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1pPr>
            <a:lvl2pPr marL="0" marR="0" lvl="1"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2pPr>
            <a:lvl3pPr marL="0" marR="0" lvl="2"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3pPr>
            <a:lvl4pPr marL="0" marR="0" lvl="3"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4pPr>
            <a:lvl5pPr marL="0" marR="0" lvl="4"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5pPr>
            <a:lvl6pPr marL="457200" marR="0" lvl="5"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6pPr>
            <a:lvl7pPr marL="914400" marR="0" lvl="6"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7pPr>
            <a:lvl8pPr marL="1371600" marR="0" lvl="7"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8pPr>
            <a:lvl9pPr marL="1828800" marR="0" lvl="8" indent="0" algn="ctr" rtl="0">
              <a:spcBef>
                <a:spcPts val="0"/>
              </a:spcBef>
              <a:spcAft>
                <a:spcPts val="0"/>
              </a:spcAft>
              <a:buNone/>
              <a:defRPr sz="4000" b="0" i="0" u="none" strike="noStrike" cap="none">
                <a:solidFill>
                  <a:schemeClr val="lt1"/>
                </a:solidFill>
                <a:latin typeface="Source Sans Pro"/>
                <a:ea typeface="Source Sans Pro"/>
                <a:cs typeface="Source Sans Pro"/>
                <a:sym typeface="Source Sans Pro"/>
              </a:defRPr>
            </a:lvl9pPr>
          </a:lstStyle>
          <a:p>
            <a:endParaRPr dirty="0"/>
          </a:p>
        </p:txBody>
      </p:sp>
      <p:sp>
        <p:nvSpPr>
          <p:cNvPr id="316" name="Shape 31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1" i="0" u="none" strike="noStrike" cap="none">
                <a:solidFill>
                  <a:schemeClr val="dk1"/>
                </a:solidFill>
                <a:latin typeface="Source Sans Pro"/>
                <a:ea typeface="Source Sans Pro"/>
                <a:cs typeface="Source Sans Pro"/>
                <a:sym typeface="Source Sans Pro"/>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pic>
        <p:nvPicPr>
          <p:cNvPr id="317" name="Shape 317"/>
          <p:cNvPicPr preferRelativeResize="0"/>
          <p:nvPr/>
        </p:nvPicPr>
        <p:blipFill rotWithShape="1">
          <a:blip r:embed="rId15">
            <a:alphaModFix/>
          </a:blip>
          <a:srcRect/>
          <a:stretch/>
        </p:blipFill>
        <p:spPr>
          <a:xfrm>
            <a:off x="381000" y="4629150"/>
            <a:ext cx="473100" cy="342900"/>
          </a:xfrm>
          <a:prstGeom prst="rect">
            <a:avLst/>
          </a:prstGeom>
          <a:noFill/>
          <a:ln>
            <a:noFill/>
          </a:ln>
        </p:spPr>
      </p:pic>
      <p:sp>
        <p:nvSpPr>
          <p:cNvPr id="318" name="Shape 318"/>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spcBef>
                  <a:spcPts val="0"/>
                </a:spcBef>
                <a:spcAft>
                  <a:spcPts val="0"/>
                </a:spcAft>
                <a:buSzPct val="25000"/>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Franklin Gothic Book" pitchFamily="34" charset="0"/>
          <a:ea typeface="Franklin Gothic Book" pitchFamily="34" charset="0"/>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60" name="Shape 360"/>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Font typeface="Arial"/>
              <a:buChar char="•"/>
              <a:defRPr/>
            </a:lvl1pPr>
            <a:lvl2pPr marL="742950" marR="0" lvl="1" indent="-19050" algn="l" rtl="0">
              <a:lnSpc>
                <a:spcPct val="100000"/>
              </a:lnSpc>
              <a:spcBef>
                <a:spcPts val="560"/>
              </a:spcBef>
              <a:spcAft>
                <a:spcPts val="0"/>
              </a:spcAft>
              <a:buClr>
                <a:schemeClr val="dk1"/>
              </a:buClr>
              <a:buFont typeface="Arial"/>
              <a:buChar char="–"/>
              <a:defRPr/>
            </a:lvl2pPr>
            <a:lvl3pPr marL="1143000" marR="0" lvl="2" indent="12700" algn="l" rtl="0">
              <a:lnSpc>
                <a:spcPct val="100000"/>
              </a:lnSpc>
              <a:spcBef>
                <a:spcPts val="480"/>
              </a:spcBef>
              <a:spcAft>
                <a:spcPts val="0"/>
              </a:spcAft>
              <a:buClr>
                <a:schemeClr val="dk1"/>
              </a:buClr>
              <a:buFont typeface="Arial"/>
              <a:buChar char="•"/>
              <a:defRPr/>
            </a:lvl3pPr>
            <a:lvl4pPr marL="1600200" marR="0" lvl="3" indent="-12700" algn="l" rtl="0">
              <a:lnSpc>
                <a:spcPct val="100000"/>
              </a:lnSpc>
              <a:spcBef>
                <a:spcPts val="400"/>
              </a:spcBef>
              <a:spcAft>
                <a:spcPts val="0"/>
              </a:spcAft>
              <a:buClr>
                <a:schemeClr val="dk1"/>
              </a:buClr>
              <a:buFont typeface="Arial"/>
              <a:buChar char="–"/>
              <a:defRPr/>
            </a:lvl4pPr>
            <a:lvl5pPr marL="2057400" marR="0" lvl="4" indent="-12700" algn="l" rtl="0">
              <a:lnSpc>
                <a:spcPct val="100000"/>
              </a:lnSpc>
              <a:spcBef>
                <a:spcPts val="400"/>
              </a:spcBef>
              <a:spcAft>
                <a:spcPts val="0"/>
              </a:spcAft>
              <a:buClr>
                <a:schemeClr val="dk1"/>
              </a:buClr>
              <a:buFont typeface="Arial"/>
              <a:buChar char="»"/>
              <a:defRPr/>
            </a:lvl5pPr>
            <a:lvl6pPr marL="2514600" marR="0" lvl="5" indent="-12700" algn="l" rtl="0">
              <a:lnSpc>
                <a:spcPct val="100000"/>
              </a:lnSpc>
              <a:spcBef>
                <a:spcPts val="400"/>
              </a:spcBef>
              <a:spcAft>
                <a:spcPts val="0"/>
              </a:spcAft>
              <a:buClr>
                <a:schemeClr val="dk1"/>
              </a:buClr>
              <a:buFont typeface="Arial"/>
              <a:buChar char="•"/>
              <a:defRPr/>
            </a:lvl6pPr>
            <a:lvl7pPr marL="2971800" marR="0" lvl="6" indent="-12700" algn="l" rtl="0">
              <a:lnSpc>
                <a:spcPct val="100000"/>
              </a:lnSpc>
              <a:spcBef>
                <a:spcPts val="400"/>
              </a:spcBef>
              <a:spcAft>
                <a:spcPts val="0"/>
              </a:spcAft>
              <a:buClr>
                <a:schemeClr val="dk1"/>
              </a:buClr>
              <a:buFont typeface="Arial"/>
              <a:buChar char="•"/>
              <a:defRPr/>
            </a:lvl7pPr>
            <a:lvl8pPr marL="3429000" marR="0" lvl="7" indent="-12700" algn="l" rtl="0">
              <a:lnSpc>
                <a:spcPct val="100000"/>
              </a:lnSpc>
              <a:spcBef>
                <a:spcPts val="400"/>
              </a:spcBef>
              <a:spcAft>
                <a:spcPts val="0"/>
              </a:spcAft>
              <a:buClr>
                <a:schemeClr val="dk1"/>
              </a:buClr>
              <a:buFont typeface="Arial"/>
              <a:buChar char="•"/>
              <a:defRPr/>
            </a:lvl8pPr>
            <a:lvl9pPr marL="3886200" marR="0" lvl="8" indent="-12700" algn="l" rtl="0">
              <a:lnSpc>
                <a:spcPct val="100000"/>
              </a:lnSpc>
              <a:spcBef>
                <a:spcPts val="400"/>
              </a:spcBef>
              <a:spcAft>
                <a:spcPts val="0"/>
              </a:spcAft>
              <a:buClr>
                <a:schemeClr val="dk1"/>
              </a:buClr>
              <a:buFont typeface="Arial"/>
              <a:buChar char="•"/>
              <a:defRPr/>
            </a:lvl9pPr>
          </a:lstStyle>
          <a:p>
            <a:endParaRPr/>
          </a:p>
        </p:txBody>
      </p:sp>
      <p:sp>
        <p:nvSpPr>
          <p:cNvPr id="361" name="Shape 361"/>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Source Sans Pro"/>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lnSpc>
                  <a:spcPct val="100000"/>
                </a:lnSpc>
                <a:spcBef>
                  <a:spcPts val="0"/>
                </a:spcBef>
                <a:spcAft>
                  <a:spcPts val="0"/>
                </a:spcAft>
                <a:buClr>
                  <a:srgbClr val="888888"/>
                </a:buClr>
                <a:buSzPct val="25000"/>
                <a:buFont typeface="Source Sans Pro"/>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pic>
        <p:nvPicPr>
          <p:cNvPr id="362" name="Shape 362"/>
          <p:cNvPicPr preferRelativeResize="0"/>
          <p:nvPr/>
        </p:nvPicPr>
        <p:blipFill rotWithShape="1">
          <a:blip r:embed="rId21">
            <a:alphaModFix/>
          </a:blip>
          <a:srcRect/>
          <a:stretch/>
        </p:blipFill>
        <p:spPr>
          <a:xfrm>
            <a:off x="228601" y="4405572"/>
            <a:ext cx="756599" cy="548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457200" y="205977"/>
            <a:ext cx="8229600" cy="857400"/>
          </a:xfrm>
          <a:prstGeom prst="rect">
            <a:avLst/>
          </a:prstGeom>
          <a:solidFill>
            <a:schemeClr val="accent2"/>
          </a:solid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Arial"/>
              <a:buNone/>
              <a:defRPr/>
            </a:lvl1pPr>
            <a:lvl2pPr marL="0" marR="0" lvl="1" indent="0" algn="l" rtl="0">
              <a:lnSpc>
                <a:spcPct val="100000"/>
              </a:lnSpc>
              <a:spcBef>
                <a:spcPts val="0"/>
              </a:spcBef>
              <a:spcAft>
                <a:spcPts val="0"/>
              </a:spcAft>
              <a:buClr>
                <a:srgbClr val="000000"/>
              </a:buClr>
              <a:buFont typeface="Arial"/>
              <a:buNone/>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66" name="Shape 46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Font typeface="Arial"/>
              <a:buChar char="•"/>
              <a:defRPr/>
            </a:lvl1pPr>
            <a:lvl2pPr marL="742950" marR="0" lvl="1" indent="-19050" algn="l" rtl="0">
              <a:lnSpc>
                <a:spcPct val="100000"/>
              </a:lnSpc>
              <a:spcBef>
                <a:spcPts val="560"/>
              </a:spcBef>
              <a:spcAft>
                <a:spcPts val="0"/>
              </a:spcAft>
              <a:buClr>
                <a:schemeClr val="dk1"/>
              </a:buClr>
              <a:buFont typeface="Arial"/>
              <a:buChar char="–"/>
              <a:defRPr/>
            </a:lvl2pPr>
            <a:lvl3pPr marL="1143000" marR="0" lvl="2" indent="12700" algn="l" rtl="0">
              <a:lnSpc>
                <a:spcPct val="100000"/>
              </a:lnSpc>
              <a:spcBef>
                <a:spcPts val="480"/>
              </a:spcBef>
              <a:spcAft>
                <a:spcPts val="0"/>
              </a:spcAft>
              <a:buClr>
                <a:schemeClr val="dk1"/>
              </a:buClr>
              <a:buFont typeface="Arial"/>
              <a:buChar char="•"/>
              <a:defRPr/>
            </a:lvl3pPr>
            <a:lvl4pPr marL="1600200" marR="0" lvl="3" indent="-12700" algn="l" rtl="0">
              <a:lnSpc>
                <a:spcPct val="100000"/>
              </a:lnSpc>
              <a:spcBef>
                <a:spcPts val="400"/>
              </a:spcBef>
              <a:spcAft>
                <a:spcPts val="0"/>
              </a:spcAft>
              <a:buClr>
                <a:schemeClr val="dk1"/>
              </a:buClr>
              <a:buFont typeface="Arial"/>
              <a:buChar char="–"/>
              <a:defRPr/>
            </a:lvl4pPr>
            <a:lvl5pPr marL="2057400" marR="0" lvl="4" indent="-12700" algn="l" rtl="0">
              <a:lnSpc>
                <a:spcPct val="100000"/>
              </a:lnSpc>
              <a:spcBef>
                <a:spcPts val="400"/>
              </a:spcBef>
              <a:spcAft>
                <a:spcPts val="0"/>
              </a:spcAft>
              <a:buClr>
                <a:schemeClr val="dk1"/>
              </a:buClr>
              <a:buFont typeface="Arial"/>
              <a:buChar char="»"/>
              <a:defRPr/>
            </a:lvl5pPr>
            <a:lvl6pPr marL="2514600" marR="0" lvl="5" indent="-12700" algn="l" rtl="0">
              <a:lnSpc>
                <a:spcPct val="100000"/>
              </a:lnSpc>
              <a:spcBef>
                <a:spcPts val="400"/>
              </a:spcBef>
              <a:spcAft>
                <a:spcPts val="0"/>
              </a:spcAft>
              <a:buClr>
                <a:schemeClr val="dk1"/>
              </a:buClr>
              <a:buFont typeface="Arial"/>
              <a:buChar char="•"/>
              <a:defRPr/>
            </a:lvl6pPr>
            <a:lvl7pPr marL="2971800" marR="0" lvl="6" indent="-12700" algn="l" rtl="0">
              <a:lnSpc>
                <a:spcPct val="100000"/>
              </a:lnSpc>
              <a:spcBef>
                <a:spcPts val="400"/>
              </a:spcBef>
              <a:spcAft>
                <a:spcPts val="0"/>
              </a:spcAft>
              <a:buClr>
                <a:schemeClr val="dk1"/>
              </a:buClr>
              <a:buFont typeface="Arial"/>
              <a:buChar char="•"/>
              <a:defRPr/>
            </a:lvl7pPr>
            <a:lvl8pPr marL="3429000" marR="0" lvl="7" indent="-12700" algn="l" rtl="0">
              <a:lnSpc>
                <a:spcPct val="100000"/>
              </a:lnSpc>
              <a:spcBef>
                <a:spcPts val="400"/>
              </a:spcBef>
              <a:spcAft>
                <a:spcPts val="0"/>
              </a:spcAft>
              <a:buClr>
                <a:schemeClr val="dk1"/>
              </a:buClr>
              <a:buFont typeface="Arial"/>
              <a:buChar char="•"/>
              <a:defRPr/>
            </a:lvl8pPr>
            <a:lvl9pPr marL="3886200" marR="0" lvl="8" indent="-12700" algn="l" rtl="0">
              <a:lnSpc>
                <a:spcPct val="100000"/>
              </a:lnSpc>
              <a:spcBef>
                <a:spcPts val="400"/>
              </a:spcBef>
              <a:spcAft>
                <a:spcPts val="0"/>
              </a:spcAft>
              <a:buClr>
                <a:schemeClr val="dk1"/>
              </a:buClr>
              <a:buFont typeface="Arial"/>
              <a:buChar char="•"/>
              <a:defRPr/>
            </a:lvl9pPr>
          </a:lstStyle>
          <a:p>
            <a:endParaRPr/>
          </a:p>
        </p:txBody>
      </p:sp>
      <p:sp>
        <p:nvSpPr>
          <p:cNvPr id="467" name="Shape 467"/>
          <p:cNvSpPr txBox="1"/>
          <p:nvPr/>
        </p:nvSpPr>
        <p:spPr>
          <a:xfrm>
            <a:off x="7772400" y="4755356"/>
            <a:ext cx="990600" cy="2739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Source Sans Pro"/>
              <a:buNone/>
            </a:pPr>
            <a:fld id="{00000000-1234-1234-1234-123412341234}" type="slidenum">
              <a:rPr lang="en" sz="1400" b="0" i="0" u="none" strike="noStrike" cap="none">
                <a:solidFill>
                  <a:srgbClr val="888888"/>
                </a:solidFill>
                <a:latin typeface="Franklin Gothic Book" pitchFamily="34" charset="0"/>
                <a:ea typeface="Source Sans Pro"/>
                <a:cs typeface="Source Sans Pro"/>
                <a:sym typeface="Source Sans Pro"/>
              </a:rPr>
              <a:pPr marL="0" marR="0" lvl="0" indent="0" algn="ctr" rtl="0">
                <a:lnSpc>
                  <a:spcPct val="100000"/>
                </a:lnSpc>
                <a:spcBef>
                  <a:spcPts val="0"/>
                </a:spcBef>
                <a:spcAft>
                  <a:spcPts val="0"/>
                </a:spcAft>
                <a:buClr>
                  <a:srgbClr val="888888"/>
                </a:buClr>
                <a:buSzPct val="25000"/>
                <a:buFont typeface="Source Sans Pro"/>
                <a:buNone/>
              </a:pPr>
              <a:t>‹#›</a:t>
            </a:fld>
            <a:endParaRPr lang="en" sz="1400" b="0" i="0" u="none" strike="noStrike" cap="none" dirty="0">
              <a:solidFill>
                <a:srgbClr val="888888"/>
              </a:solidFill>
              <a:latin typeface="Franklin Gothic Book" pitchFamily="34" charset="0"/>
              <a:ea typeface="Source Sans Pro"/>
              <a:cs typeface="Source Sans Pro"/>
              <a:sym typeface="Source Sans Pro"/>
            </a:endParaRPr>
          </a:p>
        </p:txBody>
      </p:sp>
      <p:pic>
        <p:nvPicPr>
          <p:cNvPr id="468" name="Shape 468"/>
          <p:cNvPicPr preferRelativeResize="0"/>
          <p:nvPr/>
        </p:nvPicPr>
        <p:blipFill rotWithShape="1">
          <a:blip r:embed="rId21">
            <a:alphaModFix/>
          </a:blip>
          <a:srcRect/>
          <a:stretch/>
        </p:blipFill>
        <p:spPr>
          <a:xfrm>
            <a:off x="228601" y="4405572"/>
            <a:ext cx="756599" cy="548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www.nj.gov/education/AchieveNJ/teacher/15-16SGOGuidebook.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8.xml"/><Relationship Id="rId5" Type="http://schemas.openxmlformats.org/officeDocument/2006/relationships/hyperlink" Target="https://docs.google.com/a/jacksonsd.k12.nj.us/document/d/11Ci2lGUOtz0gm9pgheTwpNiLjWngweit-UAFWe3rRq8/edit?usp=sharing" TargetMode="External"/><Relationship Id="rId4" Type="http://schemas.openxmlformats.org/officeDocument/2006/relationships/hyperlink" Target="https://docs.google.com/document/d/11Ci2lGUOtz0gm9pgheTwpNiLjWngweit-UAFWe3rRq8/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v2IVTM0N2SE" TargetMode="External"/><Relationship Id="rId2" Type="http://schemas.openxmlformats.org/officeDocument/2006/relationships/notesSlide" Target="../notesSlides/notesSlide2.xml"/><Relationship Id="rId1" Type="http://schemas.openxmlformats.org/officeDocument/2006/relationships/slideLayout" Target="../slideLayouts/slideLayout16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3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www.nj.gov/education/AchieveNJ/teams/strat21/FiveWhysforRootCauseAnalysis.pdf" TargetMode="External"/><Relationship Id="rId2" Type="http://schemas.openxmlformats.org/officeDocument/2006/relationships/notesSlide" Target="../notesSlides/notesSlide28.xml"/><Relationship Id="rId1" Type="http://schemas.openxmlformats.org/officeDocument/2006/relationships/slideLayout" Target="../slideLayouts/slideLayout323.xml"/><Relationship Id="rId5" Type="http://schemas.openxmlformats.org/officeDocument/2006/relationships/hyperlink" Target="http://www.state.nj.us/education/AchieveNJ/teams/Toolkit.pdf"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2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46.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4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4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4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jIJKSKuGUhw"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hyperlink" Target="http://youtube.com/v/jIJKSKuGUhw"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75.xml"/><Relationship Id="rId5" Type="http://schemas.openxmlformats.org/officeDocument/2006/relationships/image" Target="../media/image7.jpe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prc.parcconline.org/assessments/parcc-released-items"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prc.parcconline.org/" TargetMode="External"/><Relationship Id="rId5" Type="http://schemas.openxmlformats.org/officeDocument/2006/relationships/hyperlink" Target="http://www.parcconline.org/assessments/test-design/mathematics/math-test-specifications-documents" TargetMode="External"/><Relationship Id="rId4" Type="http://schemas.openxmlformats.org/officeDocument/2006/relationships/hyperlink" Target="http://www.parcconline.org/assessments/test-design/ela-literacy/test-specifications-documen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hoolreforminitiative.org/doc/data_driven_dialogue.pd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9.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9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3.xml"/><Relationship Id="rId1" Type="http://schemas.openxmlformats.org/officeDocument/2006/relationships/slideLayout" Target="../slideLayouts/slideLayout1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311.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311.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1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hyperlink" Target="http://www.state.nj.us/education/AchieveNJ/teams/"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prc.parcconline.org/" TargetMode="External"/><Relationship Id="rId5" Type="http://schemas.openxmlformats.org/officeDocument/2006/relationships/hyperlink" Target="http://www.njcore.org/" TargetMode="External"/><Relationship Id="rId4" Type="http://schemas.openxmlformats.org/officeDocument/2006/relationships/hyperlink" Target="http://www.online-pl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24"/>
          <p:cNvSpPr txBox="1">
            <a:spLocks/>
          </p:cNvSpPr>
          <p:nvPr/>
        </p:nvSpPr>
        <p:spPr>
          <a:xfrm>
            <a:off x="0" y="1485900"/>
            <a:ext cx="9144000" cy="1894284"/>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 sz="3600" b="0" i="0" u="none" strike="noStrike" kern="0" cap="none" spc="0" normalizeH="0" baseline="0" noProof="0" dirty="0" smtClean="0">
                <a:ln>
                  <a:noFill/>
                </a:ln>
                <a:solidFill>
                  <a:srgbClr val="FFFFFF"/>
                </a:solidFill>
                <a:effectLst/>
                <a:uLnTx/>
                <a:uFillTx/>
                <a:latin typeface="Franklin Gothic Book" pitchFamily="34" charset="0"/>
                <a:sym typeface="Source Sans Pro"/>
              </a:rPr>
              <a:t>USING ASSESSMENT DATA TO DRIVE INSTRUCTION</a:t>
            </a:r>
            <a:endParaRPr kumimoji="0" lang="en" sz="3600" b="0" i="0" u="none" strike="noStrike" kern="0" cap="none" spc="0" normalizeH="0" baseline="0" noProof="0" dirty="0">
              <a:ln>
                <a:noFill/>
              </a:ln>
              <a:solidFill>
                <a:srgbClr val="FFFFFF"/>
              </a:solidFill>
              <a:effectLst/>
              <a:uLnTx/>
              <a:uFillTx/>
              <a:latin typeface="Franklin Gothic Book" pitchFamily="34" charset="0"/>
              <a:sym typeface="Source Sans Pro"/>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5"/>
        <p:cNvGrpSpPr/>
        <p:nvPr/>
      </p:nvGrpSpPr>
      <p:grpSpPr>
        <a:xfrm>
          <a:off x="0" y="0"/>
          <a:ext cx="0" cy="0"/>
          <a:chOff x="0" y="0"/>
          <a:chExt cx="0" cy="0"/>
        </a:xfrm>
      </p:grpSpPr>
      <p:sp>
        <p:nvSpPr>
          <p:cNvPr id="1421" name="Shape 1421"/>
          <p:cNvSpPr txBox="1"/>
          <p:nvPr/>
        </p:nvSpPr>
        <p:spPr>
          <a:xfrm>
            <a:off x="484483" y="1257300"/>
            <a:ext cx="8278515" cy="53091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25000"/>
              <a:buNone/>
            </a:pPr>
            <a:r>
              <a:rPr lang="en" sz="2000" b="0" i="0" u="none" strike="noStrike" cap="none" dirty="0">
                <a:solidFill>
                  <a:schemeClr val="dk1"/>
                </a:solidFill>
                <a:latin typeface="Franklin Gothic Book" pitchFamily="34" charset="0"/>
                <a:ea typeface="Source Sans Pro"/>
                <a:cs typeface="Source Sans Pro"/>
                <a:sym typeface="Source Sans Pro"/>
              </a:rPr>
              <a:t>Educators use these cycles not only to plan daily lessons, but also to analyze data from, and plan for, longer units of instruction. </a:t>
            </a:r>
          </a:p>
        </p:txBody>
      </p:sp>
      <p:sp>
        <p:nvSpPr>
          <p:cNvPr id="1422" name="Shape 1422"/>
          <p:cNvSpPr txBox="1"/>
          <p:nvPr/>
        </p:nvSpPr>
        <p:spPr>
          <a:xfrm>
            <a:off x="2087880" y="4514850"/>
            <a:ext cx="5212080" cy="2308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Source Sans Pro"/>
              <a:buNone/>
            </a:pPr>
            <a:r>
              <a:rPr lang="en" sz="1400" b="0" i="0" u="none" strike="noStrike" cap="none" dirty="0">
                <a:solidFill>
                  <a:schemeClr val="dk1"/>
                </a:solidFill>
                <a:latin typeface="Franklin Gothic Book" pitchFamily="34" charset="0"/>
                <a:ea typeface="Source Sans Pro"/>
                <a:cs typeface="Source Sans Pro"/>
                <a:sym typeface="Source Sans Pro"/>
              </a:rPr>
              <a:t>For more information on monitoring cycles, see </a:t>
            </a:r>
            <a:r>
              <a:rPr lang="en" sz="1400" b="0" i="0" u="sng" strike="noStrike" cap="none" dirty="0">
                <a:solidFill>
                  <a:schemeClr val="hlink"/>
                </a:solidFill>
                <a:latin typeface="Franklin Gothic Book" pitchFamily="34" charset="0"/>
                <a:ea typeface="Source Sans Pro"/>
                <a:cs typeface="Source Sans Pro"/>
                <a:sym typeface="Source Sans Pro"/>
                <a:hlinkClick r:id="rId3"/>
              </a:rPr>
              <a:t>SGO 2.1 Guidebook</a:t>
            </a:r>
          </a:p>
        </p:txBody>
      </p:sp>
      <p:sp>
        <p:nvSpPr>
          <p:cNvPr id="1423" name="Shape 142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MONITORING CYCLES AND PLANNING</a:t>
            </a: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6333" y="1885950"/>
            <a:ext cx="8382000"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Shape 1486"/>
          <p:cNvSpPr txBox="1">
            <a:spLocks noGrp="1"/>
          </p:cNvSpPr>
          <p:nvPr>
            <p:ph type="title"/>
          </p:nvPr>
        </p:nvSpPr>
        <p:spPr>
          <a:xfrm>
            <a:off x="457200" y="205975"/>
            <a:ext cx="8229600" cy="721500"/>
          </a:xfrm>
          <a:prstGeom prst="rect">
            <a:avLst/>
          </a:prstGeom>
          <a:solidFill>
            <a:schemeClr val="accent1"/>
          </a:solidFill>
          <a:ln>
            <a:noFill/>
          </a:ln>
        </p:spPr>
        <p:txBody>
          <a:bodyPr lIns="91425" tIns="45700" rIns="91425" bIns="45700" anchor="t" anchorCtr="0">
            <a:noAutofit/>
          </a:bodyPr>
          <a:lstStyle/>
          <a:p>
            <a:pPr lvl="0" rtl="0">
              <a:spcBef>
                <a:spcPts val="0"/>
              </a:spcBef>
              <a:buClr>
                <a:schemeClr val="dk1"/>
              </a:buClr>
              <a:buSzPct val="27500"/>
              <a:buFont typeface="Arial"/>
              <a:buNone/>
            </a:pPr>
            <a:r>
              <a:rPr lang="en" sz="3600" dirty="0">
                <a:solidFill>
                  <a:srgbClr val="FFFFFF"/>
                </a:solidFill>
              </a:rPr>
              <a:t>TYPES OF ASSESSMENT DATA</a:t>
            </a:r>
          </a:p>
        </p:txBody>
      </p:sp>
      <p:sp>
        <p:nvSpPr>
          <p:cNvPr id="1487" name="Shape 1487"/>
          <p:cNvSpPr/>
          <p:nvPr/>
        </p:nvSpPr>
        <p:spPr>
          <a:xfrm>
            <a:off x="2811396" y="1310078"/>
            <a:ext cx="3303900" cy="3095700"/>
          </a:xfrm>
          <a:prstGeom prst="diamond">
            <a:avLst/>
          </a:prstGeom>
          <a:solidFill>
            <a:srgbClr val="DBE5F1"/>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8" name="Shape 1488"/>
          <p:cNvSpPr/>
          <p:nvPr/>
        </p:nvSpPr>
        <p:spPr>
          <a:xfrm>
            <a:off x="3089504" y="1561962"/>
            <a:ext cx="1267800" cy="1188000"/>
          </a:xfrm>
          <a:prstGeom prst="rect">
            <a:avLst/>
          </a:prstGeom>
          <a:solidFill>
            <a:srgbClr val="8064A2"/>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9" name="Shape 1489"/>
          <p:cNvSpPr txBox="1"/>
          <p:nvPr/>
        </p:nvSpPr>
        <p:spPr>
          <a:xfrm>
            <a:off x="3057058" y="1484877"/>
            <a:ext cx="1288200" cy="12834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 sz="1000" b="1" i="0" u="none" strike="noStrike" cap="none" dirty="0">
                <a:solidFill>
                  <a:srgbClr val="FFFFFF"/>
                </a:solidFill>
                <a:latin typeface="Franklin Gothic Book" pitchFamily="34" charset="0"/>
                <a:ea typeface="Source Sans Pro"/>
                <a:cs typeface="Source Sans Pro"/>
                <a:sym typeface="Source Sans Pro"/>
              </a:rPr>
              <a:t>Diagnostic Assessment</a:t>
            </a:r>
          </a:p>
          <a:p>
            <a:pPr marL="0" marR="0" lvl="0" indent="0" algn="ctr" rtl="0">
              <a:lnSpc>
                <a:spcPct val="90000"/>
              </a:lnSpc>
              <a:spcBef>
                <a:spcPts val="738"/>
              </a:spcBef>
              <a:spcAft>
                <a:spcPts val="738"/>
              </a:spcAft>
              <a:buClr>
                <a:srgbClr val="FFFFFF"/>
              </a:buClr>
              <a:buSzPct val="25000"/>
              <a:buFont typeface="Arial"/>
              <a:buNone/>
            </a:pPr>
            <a:r>
              <a:rPr lang="en" sz="1000" b="0" i="0" u="none" strike="noStrike" cap="none" dirty="0">
                <a:solidFill>
                  <a:srgbClr val="FFFFFF"/>
                </a:solidFill>
                <a:latin typeface="Franklin Gothic Book" pitchFamily="34" charset="0"/>
                <a:ea typeface="Source Sans Pro"/>
                <a:cs typeface="Source Sans Pro"/>
                <a:sym typeface="Source Sans Pro"/>
              </a:rPr>
              <a:t>Quizzes, formulated items used for baseline or pre-tests</a:t>
            </a:r>
          </a:p>
        </p:txBody>
      </p:sp>
      <p:sp>
        <p:nvSpPr>
          <p:cNvPr id="1490" name="Shape 1490"/>
          <p:cNvSpPr/>
          <p:nvPr/>
        </p:nvSpPr>
        <p:spPr>
          <a:xfrm>
            <a:off x="4424418" y="1561962"/>
            <a:ext cx="1267800" cy="1188000"/>
          </a:xfrm>
          <a:prstGeom prst="rect">
            <a:avLst/>
          </a:prstGeom>
          <a:solidFill>
            <a:srgbClr val="9BBB59"/>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1" name="Shape 1491"/>
          <p:cNvSpPr txBox="1"/>
          <p:nvPr/>
        </p:nvSpPr>
        <p:spPr>
          <a:xfrm>
            <a:off x="4424418" y="1559791"/>
            <a:ext cx="1288200" cy="12315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 sz="1000" b="1" i="0" u="none" strike="noStrike" cap="none" dirty="0">
                <a:solidFill>
                  <a:srgbClr val="FFFFFF"/>
                </a:solidFill>
                <a:latin typeface="Franklin Gothic Book" pitchFamily="34" charset="0"/>
                <a:ea typeface="Source Sans Pro"/>
                <a:cs typeface="Source Sans Pro"/>
                <a:sym typeface="Source Sans Pro"/>
              </a:rPr>
              <a:t>Formative Assessment</a:t>
            </a:r>
          </a:p>
          <a:p>
            <a:pPr marL="0" marR="0" lvl="0" indent="0" algn="ctr" rtl="0">
              <a:lnSpc>
                <a:spcPct val="90000"/>
              </a:lnSpc>
              <a:spcBef>
                <a:spcPts val="738"/>
              </a:spcBef>
              <a:spcAft>
                <a:spcPts val="738"/>
              </a:spcAft>
              <a:buClr>
                <a:srgbClr val="FFFFFF"/>
              </a:buClr>
              <a:buSzPct val="25000"/>
              <a:buFont typeface="Arial"/>
              <a:buNone/>
            </a:pPr>
            <a:r>
              <a:rPr lang="en" sz="1000" b="0" i="0" u="none" strike="noStrike" cap="none" dirty="0">
                <a:solidFill>
                  <a:srgbClr val="FFFFFF"/>
                </a:solidFill>
                <a:latin typeface="Franklin Gothic Book" pitchFamily="34" charset="0"/>
                <a:ea typeface="Source Sans Pro"/>
                <a:cs typeface="Source Sans Pro"/>
                <a:sym typeface="Source Sans Pro"/>
              </a:rPr>
              <a:t>Quizzes, checks for understanding, exit tickets</a:t>
            </a:r>
          </a:p>
        </p:txBody>
      </p:sp>
      <p:grpSp>
        <p:nvGrpSpPr>
          <p:cNvPr id="1492" name="Shape 1492"/>
          <p:cNvGrpSpPr/>
          <p:nvPr/>
        </p:nvGrpSpPr>
        <p:grpSpPr>
          <a:xfrm>
            <a:off x="4459063" y="2821282"/>
            <a:ext cx="1268301" cy="1188148"/>
            <a:chOff x="4180325" y="3807573"/>
            <a:chExt cx="1765207" cy="1905000"/>
          </a:xfrm>
        </p:grpSpPr>
        <p:sp>
          <p:nvSpPr>
            <p:cNvPr id="1493" name="Shape 1493"/>
            <p:cNvSpPr/>
            <p:nvPr/>
          </p:nvSpPr>
          <p:spPr>
            <a:xfrm>
              <a:off x="4180332" y="3900967"/>
              <a:ext cx="1765200" cy="1765200"/>
            </a:xfrm>
            <a:prstGeom prst="rect">
              <a:avLst/>
            </a:prstGeom>
            <a:solidFill>
              <a:srgbClr val="C0504D"/>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4" name="Shape 1494"/>
            <p:cNvSpPr txBox="1"/>
            <p:nvPr/>
          </p:nvSpPr>
          <p:spPr>
            <a:xfrm>
              <a:off x="4180325" y="3807573"/>
              <a:ext cx="1765200" cy="1905000"/>
            </a:xfrm>
            <a:prstGeom prst="rect">
              <a:avLst/>
            </a:prstGeom>
            <a:solidFill>
              <a:srgbClr val="C0504D"/>
            </a:solid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 sz="1000" b="1" i="0" u="none" strike="noStrike" cap="none" dirty="0">
                  <a:solidFill>
                    <a:srgbClr val="FFFFFF"/>
                  </a:solidFill>
                  <a:latin typeface="Franklin Gothic Book" pitchFamily="34" charset="0"/>
                  <a:ea typeface="Source Sans Pro"/>
                  <a:cs typeface="Source Sans Pro"/>
                  <a:sym typeface="Source Sans Pro"/>
                </a:rPr>
                <a:t>Interim Assessment</a:t>
              </a:r>
            </a:p>
            <a:p>
              <a:pPr marL="0" marR="0" lvl="0" indent="0" algn="ctr" rtl="0">
                <a:lnSpc>
                  <a:spcPct val="90000"/>
                </a:lnSpc>
                <a:spcBef>
                  <a:spcPts val="735"/>
                </a:spcBef>
                <a:spcAft>
                  <a:spcPts val="735"/>
                </a:spcAft>
                <a:buClr>
                  <a:srgbClr val="FFFFFF"/>
                </a:buClr>
                <a:buSzPct val="25000"/>
                <a:buFont typeface="Arial"/>
                <a:buNone/>
              </a:pPr>
              <a:r>
                <a:rPr lang="en" sz="1000" b="0" i="0" u="none" strike="noStrike" cap="none" dirty="0">
                  <a:solidFill>
                    <a:srgbClr val="FFFFFF"/>
                  </a:solidFill>
                  <a:latin typeface="Franklin Gothic Book" pitchFamily="34" charset="0"/>
                  <a:ea typeface="Source Sans Pro"/>
                  <a:cs typeface="Source Sans Pro"/>
                  <a:sym typeface="Source Sans Pro"/>
                </a:rPr>
                <a:t>District-wide benchmarks, unit assessments</a:t>
              </a:r>
            </a:p>
          </p:txBody>
        </p:sp>
      </p:grpSp>
      <p:sp>
        <p:nvSpPr>
          <p:cNvPr id="1495" name="Shape 1495"/>
          <p:cNvSpPr/>
          <p:nvPr/>
        </p:nvSpPr>
        <p:spPr>
          <a:xfrm>
            <a:off x="3089504" y="2821382"/>
            <a:ext cx="1267800" cy="1188000"/>
          </a:xfrm>
          <a:prstGeom prst="rect">
            <a:avLst/>
          </a:prstGeom>
          <a:solidFill>
            <a:srgbClr val="4BACC6"/>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6" name="Shape 1496"/>
          <p:cNvSpPr txBox="1"/>
          <p:nvPr/>
        </p:nvSpPr>
        <p:spPr>
          <a:xfrm>
            <a:off x="3037359" y="2818125"/>
            <a:ext cx="1371900" cy="11943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 sz="1100" b="1" i="0" u="none" strike="noStrike" cap="none" dirty="0">
                <a:solidFill>
                  <a:srgbClr val="FFFFFF"/>
                </a:solidFill>
                <a:latin typeface="Franklin Gothic Book" pitchFamily="34" charset="0"/>
                <a:ea typeface="Source Sans Pro"/>
                <a:cs typeface="Source Sans Pro"/>
                <a:sym typeface="Source Sans Pro"/>
              </a:rPr>
              <a:t>S</a:t>
            </a:r>
            <a:r>
              <a:rPr lang="en" sz="1000" b="1" i="0" u="none" strike="noStrike" cap="none" dirty="0">
                <a:solidFill>
                  <a:srgbClr val="FFFFFF"/>
                </a:solidFill>
                <a:latin typeface="Franklin Gothic Book" pitchFamily="34" charset="0"/>
                <a:ea typeface="Source Sans Pro"/>
                <a:cs typeface="Source Sans Pro"/>
                <a:sym typeface="Source Sans Pro"/>
              </a:rPr>
              <a:t>ummative Assessment</a:t>
            </a:r>
          </a:p>
          <a:p>
            <a:pPr marL="0" marR="0" lvl="0" indent="0" algn="ctr" rtl="0">
              <a:lnSpc>
                <a:spcPct val="90000"/>
              </a:lnSpc>
              <a:spcBef>
                <a:spcPts val="738"/>
              </a:spcBef>
              <a:spcAft>
                <a:spcPts val="738"/>
              </a:spcAft>
              <a:buClr>
                <a:srgbClr val="FFFFFF"/>
              </a:buClr>
              <a:buSzPct val="25000"/>
              <a:buFont typeface="Arial"/>
              <a:buNone/>
            </a:pPr>
            <a:r>
              <a:rPr lang="en" sz="1000" b="0" i="0" u="none" strike="noStrike" cap="none" dirty="0">
                <a:solidFill>
                  <a:srgbClr val="FFFFFF"/>
                </a:solidFill>
                <a:latin typeface="Franklin Gothic Book" pitchFamily="34" charset="0"/>
                <a:ea typeface="Source Sans Pro"/>
                <a:cs typeface="Source Sans Pro"/>
                <a:sym typeface="Source Sans Pro"/>
              </a:rPr>
              <a:t>State tests, portfolios, SGOs, benchmarks, mid-terms, final assessments</a:t>
            </a:r>
          </a:p>
        </p:txBody>
      </p:sp>
      <p:sp>
        <p:nvSpPr>
          <p:cNvPr id="1497" name="Shape 1497"/>
          <p:cNvSpPr txBox="1"/>
          <p:nvPr/>
        </p:nvSpPr>
        <p:spPr>
          <a:xfrm rot="-1156">
            <a:off x="1532053" y="3394558"/>
            <a:ext cx="892200" cy="5481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1125"/>
              </a:spcAft>
              <a:buClr>
                <a:srgbClr val="FFFFFF"/>
              </a:buClr>
              <a:buFont typeface="Arial"/>
              <a:buNone/>
            </a:pPr>
            <a:endParaRPr/>
          </a:p>
        </p:txBody>
      </p:sp>
      <p:sp>
        <p:nvSpPr>
          <p:cNvPr id="1498" name="Shape 1498"/>
          <p:cNvSpPr/>
          <p:nvPr/>
        </p:nvSpPr>
        <p:spPr>
          <a:xfrm rot="4856512">
            <a:off x="4057809" y="2863699"/>
            <a:ext cx="992780" cy="3018650"/>
          </a:xfrm>
          <a:prstGeom prst="curvedLeftArrow">
            <a:avLst>
              <a:gd name="adj1" fmla="val 24999"/>
              <a:gd name="adj2" fmla="val 50011"/>
              <a:gd name="adj3" fmla="val 24116"/>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1499" name="Shape 1499"/>
          <p:cNvSpPr/>
          <p:nvPr/>
        </p:nvSpPr>
        <p:spPr>
          <a:xfrm rot="-1629203">
            <a:off x="5461883" y="928205"/>
            <a:ext cx="1162861" cy="2602027"/>
          </a:xfrm>
          <a:prstGeom prst="curvedLeftArrow">
            <a:avLst>
              <a:gd name="adj1" fmla="val 24997"/>
              <a:gd name="adj2" fmla="val 49993"/>
              <a:gd name="adj3" fmla="val 25000"/>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1500" name="Shape 1500"/>
          <p:cNvSpPr/>
          <p:nvPr/>
        </p:nvSpPr>
        <p:spPr>
          <a:xfrm rot="-8927248">
            <a:off x="2773063" y="696203"/>
            <a:ext cx="1137560" cy="2576437"/>
          </a:xfrm>
          <a:prstGeom prst="curvedLeftArrow">
            <a:avLst>
              <a:gd name="adj1" fmla="val 24994"/>
              <a:gd name="adj2" fmla="val 49998"/>
              <a:gd name="adj3" fmla="val 25000"/>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1501" name="Shape 1501"/>
          <p:cNvSpPr txBox="1"/>
          <p:nvPr/>
        </p:nvSpPr>
        <p:spPr>
          <a:xfrm rot="-1156">
            <a:off x="6702638" y="2314855"/>
            <a:ext cx="892200" cy="7212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1125"/>
              </a:spcAft>
              <a:buClr>
                <a:srgbClr val="FFFFFF"/>
              </a:buClr>
              <a:buFont typeface="Arial"/>
              <a:buNone/>
            </a:pPr>
            <a:endParaRPr/>
          </a:p>
        </p:txBody>
      </p:sp>
      <p:sp>
        <p:nvSpPr>
          <p:cNvPr id="1502" name="Shape 1502"/>
          <p:cNvSpPr txBox="1"/>
          <p:nvPr/>
        </p:nvSpPr>
        <p:spPr>
          <a:xfrm rot="-1255944">
            <a:off x="2599226" y="1100543"/>
            <a:ext cx="1256206" cy="437299"/>
          </a:xfrm>
          <a:prstGeom prst="rect">
            <a:avLst/>
          </a:prstGeom>
          <a:noFill/>
          <a:ln>
            <a:noFill/>
          </a:ln>
        </p:spPr>
        <p:txBody>
          <a:bodyPr lIns="91425" tIns="91425" rIns="91425" bIns="91425" anchor="t" anchorCtr="0">
            <a:noAutofit/>
          </a:bodyPr>
          <a:lstStyle/>
          <a:p>
            <a:pPr lvl="0" rtl="0">
              <a:spcBef>
                <a:spcPts val="0"/>
              </a:spcBef>
              <a:buNone/>
            </a:pPr>
            <a:r>
              <a:rPr lang="en" sz="2400" b="1" dirty="0">
                <a:solidFill>
                  <a:srgbClr val="1D4B74"/>
                </a:solidFill>
                <a:latin typeface="Franklin Gothic Book" pitchFamily="34" charset="0"/>
                <a:ea typeface="Source Sans Pro"/>
                <a:cs typeface="Source Sans Pro"/>
                <a:sym typeface="Source Sans Pro"/>
              </a:rPr>
              <a:t>Plan</a:t>
            </a:r>
          </a:p>
        </p:txBody>
      </p:sp>
      <p:sp>
        <p:nvSpPr>
          <p:cNvPr id="1503" name="Shape 1503"/>
          <p:cNvSpPr txBox="1"/>
          <p:nvPr/>
        </p:nvSpPr>
        <p:spPr>
          <a:xfrm rot="1766688">
            <a:off x="5196341" y="1542185"/>
            <a:ext cx="2323301" cy="415406"/>
          </a:xfrm>
          <a:prstGeom prst="rect">
            <a:avLst/>
          </a:prstGeom>
          <a:noFill/>
          <a:ln>
            <a:noFill/>
          </a:ln>
        </p:spPr>
        <p:txBody>
          <a:bodyPr lIns="91425" tIns="91425" rIns="91425" bIns="91425" anchor="t" anchorCtr="0">
            <a:noAutofit/>
          </a:bodyPr>
          <a:lstStyle/>
          <a:p>
            <a:pPr lvl="0" rtl="0">
              <a:spcBef>
                <a:spcPts val="0"/>
              </a:spcBef>
              <a:buNone/>
            </a:pPr>
            <a:r>
              <a:rPr lang="en" sz="2400" b="1" dirty="0">
                <a:solidFill>
                  <a:srgbClr val="1D4B74"/>
                </a:solidFill>
                <a:latin typeface="Franklin Gothic Book" pitchFamily="34" charset="0"/>
                <a:ea typeface="Source Sans Pro"/>
                <a:cs typeface="Source Sans Pro"/>
                <a:sym typeface="Source Sans Pro"/>
              </a:rPr>
              <a:t>Implement</a:t>
            </a:r>
          </a:p>
        </p:txBody>
      </p:sp>
      <p:sp>
        <p:nvSpPr>
          <p:cNvPr id="1504" name="Shape 1504"/>
          <p:cNvSpPr txBox="1"/>
          <p:nvPr/>
        </p:nvSpPr>
        <p:spPr>
          <a:xfrm rot="-1096382">
            <a:off x="4866300" y="3851389"/>
            <a:ext cx="1577761" cy="422085"/>
          </a:xfrm>
          <a:prstGeom prst="rect">
            <a:avLst/>
          </a:prstGeom>
          <a:noFill/>
          <a:ln>
            <a:noFill/>
          </a:ln>
        </p:spPr>
        <p:txBody>
          <a:bodyPr lIns="91425" tIns="91425" rIns="91425" bIns="91425" anchor="t" anchorCtr="0">
            <a:noAutofit/>
          </a:bodyPr>
          <a:lstStyle/>
          <a:p>
            <a:pPr lvl="0" rtl="0">
              <a:spcBef>
                <a:spcPts val="0"/>
              </a:spcBef>
              <a:buNone/>
            </a:pPr>
            <a:r>
              <a:rPr lang="en" sz="2400" b="1" dirty="0">
                <a:solidFill>
                  <a:srgbClr val="1D4B74"/>
                </a:solidFill>
                <a:latin typeface="Franklin Gothic Book" pitchFamily="34" charset="0"/>
                <a:ea typeface="Source Sans Pro"/>
                <a:cs typeface="Source Sans Pro"/>
                <a:sym typeface="Source Sans Pro"/>
              </a:rPr>
              <a:t>Collect</a:t>
            </a:r>
          </a:p>
        </p:txBody>
      </p:sp>
      <p:sp>
        <p:nvSpPr>
          <p:cNvPr id="1505" name="Shape 1505"/>
          <p:cNvSpPr txBox="1"/>
          <p:nvPr/>
        </p:nvSpPr>
        <p:spPr>
          <a:xfrm rot="1620175">
            <a:off x="2395271" y="4007050"/>
            <a:ext cx="2001384" cy="707199"/>
          </a:xfrm>
          <a:prstGeom prst="rect">
            <a:avLst/>
          </a:prstGeom>
          <a:noFill/>
          <a:ln>
            <a:noFill/>
          </a:ln>
        </p:spPr>
        <p:txBody>
          <a:bodyPr lIns="91425" tIns="91425" rIns="91425" bIns="91425" anchor="t" anchorCtr="0">
            <a:noAutofit/>
          </a:bodyPr>
          <a:lstStyle/>
          <a:p>
            <a:pPr lvl="0" rtl="0">
              <a:spcBef>
                <a:spcPts val="0"/>
              </a:spcBef>
              <a:buNone/>
            </a:pPr>
            <a:r>
              <a:rPr lang="en" sz="2400" b="1" dirty="0">
                <a:solidFill>
                  <a:srgbClr val="1D4B74"/>
                </a:solidFill>
                <a:latin typeface="Franklin Gothic Book" pitchFamily="34" charset="0"/>
                <a:ea typeface="Source Sans Pro"/>
                <a:cs typeface="Source Sans Pro"/>
                <a:sym typeface="Source Sans Pro"/>
              </a:rPr>
              <a:t>Analyze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pic>
        <p:nvPicPr>
          <p:cNvPr id="1510" name="Shape 1510"/>
          <p:cNvPicPr preferRelativeResize="0"/>
          <p:nvPr/>
        </p:nvPicPr>
        <p:blipFill>
          <a:blip r:embed="rId3">
            <a:alphaModFix/>
          </a:blip>
          <a:stretch>
            <a:fillRect/>
          </a:stretch>
        </p:blipFill>
        <p:spPr>
          <a:xfrm rot="499788">
            <a:off x="542342" y="3307509"/>
            <a:ext cx="1829738" cy="1308808"/>
          </a:xfrm>
          <a:prstGeom prst="rect">
            <a:avLst/>
          </a:prstGeom>
          <a:noFill/>
          <a:ln>
            <a:noFill/>
          </a:ln>
        </p:spPr>
      </p:pic>
      <p:pic>
        <p:nvPicPr>
          <p:cNvPr id="1511" name="Shape 1511"/>
          <p:cNvPicPr preferRelativeResize="0"/>
          <p:nvPr/>
        </p:nvPicPr>
        <p:blipFill>
          <a:blip r:embed="rId4">
            <a:alphaModFix/>
          </a:blip>
          <a:stretch>
            <a:fillRect/>
          </a:stretch>
        </p:blipFill>
        <p:spPr>
          <a:xfrm>
            <a:off x="2524875" y="1261825"/>
            <a:ext cx="6161925" cy="3476750"/>
          </a:xfrm>
          <a:prstGeom prst="rect">
            <a:avLst/>
          </a:prstGeom>
          <a:noFill/>
          <a:ln>
            <a:noFill/>
          </a:ln>
        </p:spPr>
      </p:pic>
      <p:sp>
        <p:nvSpPr>
          <p:cNvPr id="1512" name="Shape 1512"/>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dirty="0"/>
              <a:t>CATEGORIES</a:t>
            </a:r>
            <a:r>
              <a:rPr lang="en" sz="3600" i="0" u="none" strike="noStrike" cap="none" dirty="0">
                <a:solidFill>
                  <a:schemeClr val="lt1"/>
                </a:solidFill>
                <a:ea typeface="Source Sans Pro"/>
                <a:cs typeface="Source Sans Pro"/>
                <a:sym typeface="Source Sans Pro"/>
              </a:rPr>
              <a:t> OF DATA </a:t>
            </a:r>
          </a:p>
        </p:txBody>
      </p:sp>
      <p:sp>
        <p:nvSpPr>
          <p:cNvPr id="1513" name="Shape 1513"/>
          <p:cNvSpPr/>
          <p:nvPr/>
        </p:nvSpPr>
        <p:spPr>
          <a:xfrm>
            <a:off x="3307789" y="3188925"/>
            <a:ext cx="906900" cy="701700"/>
          </a:xfrm>
          <a:prstGeom prst="wedgeEllipseCallout">
            <a:avLst>
              <a:gd name="adj1" fmla="val -45154"/>
              <a:gd name="adj2" fmla="val 60946"/>
            </a:avLst>
          </a:prstGeom>
          <a:solidFill>
            <a:srgbClr val="CCCCCC"/>
          </a:solidFill>
          <a:ln w="9525" cap="flat" cmpd="sng">
            <a:solidFill>
              <a:schemeClr val="accent2"/>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endParaRPr sz="2400" b="1">
              <a:solidFill>
                <a:schemeClr val="dk1"/>
              </a:solidFill>
            </a:endParaRPr>
          </a:p>
        </p:txBody>
      </p:sp>
      <p:sp>
        <p:nvSpPr>
          <p:cNvPr id="1514" name="Shape 1514"/>
          <p:cNvSpPr txBox="1"/>
          <p:nvPr/>
        </p:nvSpPr>
        <p:spPr>
          <a:xfrm>
            <a:off x="5739900" y="1142175"/>
            <a:ext cx="2946900" cy="528900"/>
          </a:xfrm>
          <a:prstGeom prst="rect">
            <a:avLst/>
          </a:prstGeom>
          <a:noFill/>
          <a:ln>
            <a:noFill/>
          </a:ln>
        </p:spPr>
        <p:txBody>
          <a:bodyPr lIns="91425" tIns="91425" rIns="91425" bIns="91425" anchor="t" anchorCtr="0">
            <a:noAutofit/>
          </a:bodyPr>
          <a:lstStyle/>
          <a:p>
            <a:pPr lvl="0" algn="ctr" rtl="0">
              <a:spcBef>
                <a:spcPts val="0"/>
              </a:spcBef>
              <a:buClr>
                <a:schemeClr val="dk1"/>
              </a:buClr>
              <a:buFont typeface="Arial"/>
              <a:buNone/>
            </a:pPr>
            <a:endParaRPr sz="2400" b="1">
              <a:solidFill>
                <a:schemeClr val="dk1"/>
              </a:solidFill>
            </a:endParaRPr>
          </a:p>
          <a:p>
            <a:pPr lvl="0" algn="ctr" rtl="0">
              <a:spcBef>
                <a:spcPts val="0"/>
              </a:spcBef>
              <a:buClr>
                <a:schemeClr val="dk1"/>
              </a:buClr>
              <a:buFont typeface="Arial"/>
              <a:buNone/>
            </a:pPr>
            <a:endParaRPr/>
          </a:p>
        </p:txBody>
      </p:sp>
      <p:pic>
        <p:nvPicPr>
          <p:cNvPr id="1515" name="Shape 1515"/>
          <p:cNvPicPr preferRelativeResize="0"/>
          <p:nvPr/>
        </p:nvPicPr>
        <p:blipFill>
          <a:blip r:embed="rId5">
            <a:alphaModFix/>
          </a:blip>
          <a:stretch>
            <a:fillRect/>
          </a:stretch>
        </p:blipFill>
        <p:spPr>
          <a:xfrm>
            <a:off x="7048141" y="3130833"/>
            <a:ext cx="1050432" cy="817857"/>
          </a:xfrm>
          <a:prstGeom prst="rect">
            <a:avLst/>
          </a:prstGeom>
          <a:noFill/>
          <a:ln>
            <a:noFill/>
          </a:ln>
        </p:spPr>
      </p:pic>
      <p:sp>
        <p:nvSpPr>
          <p:cNvPr id="1516" name="Shape 1516"/>
          <p:cNvSpPr txBox="1"/>
          <p:nvPr/>
        </p:nvSpPr>
        <p:spPr>
          <a:xfrm>
            <a:off x="6432350" y="2019000"/>
            <a:ext cx="2109600" cy="1105500"/>
          </a:xfrm>
          <a:prstGeom prst="rect">
            <a:avLst/>
          </a:prstGeom>
          <a:noFill/>
          <a:ln>
            <a:noFill/>
          </a:ln>
        </p:spPr>
        <p:txBody>
          <a:bodyPr lIns="91425" tIns="91425" rIns="91425" bIns="91425" anchor="t" anchorCtr="0">
            <a:noAutofit/>
          </a:bodyPr>
          <a:lstStyle/>
          <a:p>
            <a:pPr lvl="0">
              <a:spcBef>
                <a:spcPts val="0"/>
              </a:spcBef>
              <a:buNone/>
            </a:pPr>
            <a:r>
              <a:rPr lang="en" sz="2400" b="1" dirty="0">
                <a:latin typeface="Franklin Gothic Book" pitchFamily="34" charset="0"/>
                <a:ea typeface="Source Sans Pro"/>
                <a:cs typeface="Source Sans Pro"/>
                <a:sym typeface="Source Sans Pro"/>
              </a:rPr>
              <a:t>Quantitative</a:t>
            </a:r>
          </a:p>
          <a:p>
            <a:pPr marL="0" lvl="0" indent="0">
              <a:spcBef>
                <a:spcPts val="0"/>
              </a:spcBef>
              <a:buNone/>
            </a:pPr>
            <a:r>
              <a:rPr lang="en" sz="1600" dirty="0">
                <a:latin typeface="Franklin Gothic Book" pitchFamily="34" charset="0"/>
                <a:ea typeface="Source Sans Pro"/>
                <a:cs typeface="Source Sans Pro"/>
                <a:sym typeface="Source Sans Pro"/>
              </a:rPr>
              <a:t>Data expressed in </a:t>
            </a:r>
            <a:r>
              <a:rPr lang="en" sz="1600" dirty="0" smtClean="0">
                <a:latin typeface="Franklin Gothic Book" pitchFamily="34" charset="0"/>
                <a:ea typeface="Source Sans Pro"/>
                <a:cs typeface="Source Sans Pro"/>
                <a:sym typeface="Source Sans Pro"/>
              </a:rPr>
              <a:t>numbers.</a:t>
            </a:r>
            <a:endParaRPr lang="en" sz="1600" dirty="0">
              <a:latin typeface="Franklin Gothic Book" pitchFamily="34" charset="0"/>
              <a:ea typeface="Source Sans Pro"/>
              <a:cs typeface="Source Sans Pro"/>
              <a:sym typeface="Source Sans Pro"/>
            </a:endParaRPr>
          </a:p>
        </p:txBody>
      </p:sp>
      <p:pic>
        <p:nvPicPr>
          <p:cNvPr id="1517" name="Shape 1517"/>
          <p:cNvPicPr preferRelativeResize="0"/>
          <p:nvPr/>
        </p:nvPicPr>
        <p:blipFill>
          <a:blip r:embed="rId3">
            <a:alphaModFix/>
          </a:blip>
          <a:stretch>
            <a:fillRect/>
          </a:stretch>
        </p:blipFill>
        <p:spPr>
          <a:xfrm>
            <a:off x="561975" y="1327475"/>
            <a:ext cx="1541999" cy="1590299"/>
          </a:xfrm>
          <a:prstGeom prst="rect">
            <a:avLst/>
          </a:prstGeom>
          <a:noFill/>
          <a:ln>
            <a:noFill/>
          </a:ln>
        </p:spPr>
      </p:pic>
      <p:sp>
        <p:nvSpPr>
          <p:cNvPr id="1518" name="Shape 1518"/>
          <p:cNvSpPr txBox="1"/>
          <p:nvPr/>
        </p:nvSpPr>
        <p:spPr>
          <a:xfrm rot="-545296">
            <a:off x="660886" y="1425947"/>
            <a:ext cx="1352276" cy="1393356"/>
          </a:xfrm>
          <a:prstGeom prst="rect">
            <a:avLst/>
          </a:prstGeom>
          <a:noFill/>
          <a:ln>
            <a:noFill/>
          </a:ln>
        </p:spPr>
        <p:txBody>
          <a:bodyPr lIns="91425" tIns="91425" rIns="91425" bIns="91425" anchor="t" anchorCtr="0">
            <a:noAutofit/>
          </a:bodyPr>
          <a:lstStyle/>
          <a:p>
            <a:pPr lvl="0" rtl="0">
              <a:spcBef>
                <a:spcPts val="0"/>
              </a:spcBef>
              <a:buNone/>
            </a:pPr>
            <a:r>
              <a:rPr lang="en" sz="1200" b="1" dirty="0">
                <a:latin typeface="MV Boli" panose="02000500030200090000" pitchFamily="2" charset="0"/>
                <a:ea typeface="Permanent Marker"/>
                <a:cs typeface="MV Boli" panose="02000500030200090000" pitchFamily="2" charset="0"/>
                <a:sym typeface="Permanent Marker"/>
              </a:rPr>
              <a:t>Using separate post-it notes, write down types of assessments you use.</a:t>
            </a:r>
          </a:p>
          <a:p>
            <a:pPr lvl="0" rtl="0">
              <a:spcBef>
                <a:spcPts val="0"/>
              </a:spcBef>
              <a:buNone/>
            </a:pPr>
            <a:endParaRPr sz="1200" b="1" dirty="0">
              <a:latin typeface="Permanent Marker"/>
              <a:ea typeface="Permanent Marker"/>
              <a:cs typeface="Permanent Marker"/>
              <a:sym typeface="Permanent Marker"/>
            </a:endParaRPr>
          </a:p>
          <a:p>
            <a:pPr lvl="0" rtl="0">
              <a:spcBef>
                <a:spcPts val="0"/>
              </a:spcBef>
              <a:buNone/>
            </a:pPr>
            <a:endParaRPr sz="1200" b="1" dirty="0">
              <a:latin typeface="Permanent Marker"/>
              <a:ea typeface="Permanent Marker"/>
              <a:cs typeface="Permanent Marker"/>
              <a:sym typeface="Permanent Marker"/>
            </a:endParaRPr>
          </a:p>
        </p:txBody>
      </p:sp>
      <p:sp>
        <p:nvSpPr>
          <p:cNvPr id="1519" name="Shape 1519"/>
          <p:cNvSpPr txBox="1"/>
          <p:nvPr/>
        </p:nvSpPr>
        <p:spPr>
          <a:xfrm rot="53323">
            <a:off x="625512" y="3194684"/>
            <a:ext cx="1663400" cy="1505881"/>
          </a:xfrm>
          <a:prstGeom prst="rect">
            <a:avLst/>
          </a:prstGeom>
          <a:noFill/>
          <a:ln>
            <a:noFill/>
          </a:ln>
        </p:spPr>
        <p:txBody>
          <a:bodyPr lIns="91425" tIns="91425" rIns="91425" bIns="91425" anchor="ctr" anchorCtr="0">
            <a:noAutofit/>
          </a:bodyPr>
          <a:lstStyle/>
          <a:p>
            <a:pPr lvl="0" rtl="0">
              <a:spcBef>
                <a:spcPts val="0"/>
              </a:spcBef>
              <a:buNone/>
            </a:pPr>
            <a:r>
              <a:rPr lang="en" sz="1200" b="1" dirty="0">
                <a:solidFill>
                  <a:schemeClr val="dk1"/>
                </a:solidFill>
                <a:latin typeface="MV Boli" panose="02000500030200090000" pitchFamily="2" charset="0"/>
                <a:ea typeface="Permanent Marker"/>
                <a:cs typeface="MV Boli" panose="02000500030200090000" pitchFamily="2" charset="0"/>
                <a:sym typeface="Permanent Marker"/>
              </a:rPr>
              <a:t>Now separate into qualitative and quantitative</a:t>
            </a:r>
          </a:p>
        </p:txBody>
      </p:sp>
      <p:sp>
        <p:nvSpPr>
          <p:cNvPr id="1520" name="Shape 1520"/>
          <p:cNvSpPr txBox="1"/>
          <p:nvPr/>
        </p:nvSpPr>
        <p:spPr>
          <a:xfrm>
            <a:off x="2889300" y="2019000"/>
            <a:ext cx="1743900" cy="1105500"/>
          </a:xfrm>
          <a:prstGeom prst="rect">
            <a:avLst/>
          </a:prstGeom>
          <a:noFill/>
          <a:ln>
            <a:noFill/>
          </a:ln>
        </p:spPr>
        <p:txBody>
          <a:bodyPr lIns="91425" tIns="91425" rIns="91425" bIns="91425" anchor="t" anchorCtr="0">
            <a:noAutofit/>
          </a:bodyPr>
          <a:lstStyle/>
          <a:p>
            <a:pPr lvl="0">
              <a:spcBef>
                <a:spcPts val="0"/>
              </a:spcBef>
              <a:buNone/>
            </a:pPr>
            <a:r>
              <a:rPr lang="en" sz="2400" b="1" dirty="0">
                <a:solidFill>
                  <a:schemeClr val="dk1"/>
                </a:solidFill>
                <a:latin typeface="Franklin Gothic Book" pitchFamily="34" charset="0"/>
                <a:ea typeface="Source Sans Pro"/>
                <a:cs typeface="Source Sans Pro"/>
                <a:sym typeface="Source Sans Pro"/>
              </a:rPr>
              <a:t>Qualitative</a:t>
            </a:r>
          </a:p>
          <a:p>
            <a:pPr lvl="0">
              <a:spcBef>
                <a:spcPts val="0"/>
              </a:spcBef>
              <a:buClr>
                <a:schemeClr val="dk1"/>
              </a:buClr>
              <a:buFont typeface="Arial"/>
              <a:buNone/>
            </a:pPr>
            <a:r>
              <a:rPr lang="en" sz="1600" dirty="0">
                <a:solidFill>
                  <a:schemeClr val="dk1"/>
                </a:solidFill>
                <a:latin typeface="Franklin Gothic Book" pitchFamily="34" charset="0"/>
                <a:ea typeface="Source Sans Pro"/>
                <a:cs typeface="Source Sans Pro"/>
                <a:sym typeface="Source Sans Pro"/>
              </a:rPr>
              <a:t>Data expressed in </a:t>
            </a:r>
            <a:r>
              <a:rPr lang="en" sz="1600" dirty="0" smtClean="0">
                <a:solidFill>
                  <a:schemeClr val="dk1"/>
                </a:solidFill>
                <a:latin typeface="Franklin Gothic Book" pitchFamily="34" charset="0"/>
                <a:ea typeface="Source Sans Pro"/>
                <a:cs typeface="Source Sans Pro"/>
                <a:sym typeface="Source Sans Pro"/>
              </a:rPr>
              <a:t>words.</a:t>
            </a:r>
            <a:endParaRPr lang="en" sz="1600" dirty="0">
              <a:solidFill>
                <a:schemeClr val="dk1"/>
              </a:solidFill>
              <a:latin typeface="Franklin Gothic Book" pitchFamily="34" charset="0"/>
              <a:ea typeface="Source Sans Pro"/>
              <a:cs typeface="Source Sans Pro"/>
              <a:sym typeface="Source Sans Pro"/>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pic>
        <p:nvPicPr>
          <p:cNvPr id="1525" name="Shape 1525"/>
          <p:cNvPicPr preferRelativeResize="0"/>
          <p:nvPr/>
        </p:nvPicPr>
        <p:blipFill>
          <a:blip r:embed="rId3">
            <a:alphaModFix/>
          </a:blip>
          <a:stretch>
            <a:fillRect/>
          </a:stretch>
        </p:blipFill>
        <p:spPr>
          <a:xfrm>
            <a:off x="2494185" y="2038350"/>
            <a:ext cx="4956840" cy="3039449"/>
          </a:xfrm>
          <a:prstGeom prst="rect">
            <a:avLst/>
          </a:prstGeom>
          <a:noFill/>
          <a:ln>
            <a:noFill/>
          </a:ln>
        </p:spPr>
      </p:pic>
      <p:sp>
        <p:nvSpPr>
          <p:cNvPr id="1526" name="Shape 1526"/>
          <p:cNvSpPr txBox="1">
            <a:spLocks noGrp="1"/>
          </p:cNvSpPr>
          <p:nvPr>
            <p:ph type="title"/>
          </p:nvPr>
        </p:nvSpPr>
        <p:spPr>
          <a:xfrm>
            <a:off x="457200" y="208890"/>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DATA OVERLOAD</a:t>
            </a:r>
          </a:p>
        </p:txBody>
      </p:sp>
      <p:grpSp>
        <p:nvGrpSpPr>
          <p:cNvPr id="22" name="Group 21"/>
          <p:cNvGrpSpPr/>
          <p:nvPr/>
        </p:nvGrpSpPr>
        <p:grpSpPr>
          <a:xfrm>
            <a:off x="533400" y="1200987"/>
            <a:ext cx="4220956" cy="1218363"/>
            <a:chOff x="703444" y="1233312"/>
            <a:chExt cx="4220956" cy="1218363"/>
          </a:xfrm>
        </p:grpSpPr>
        <p:sp>
          <p:nvSpPr>
            <p:cNvPr id="1527" name="Shape 1527"/>
            <p:cNvSpPr/>
            <p:nvPr/>
          </p:nvSpPr>
          <p:spPr>
            <a:xfrm>
              <a:off x="1135900" y="1341620"/>
              <a:ext cx="523200" cy="362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8" name="Shape 1528"/>
            <p:cNvSpPr/>
            <p:nvPr/>
          </p:nvSpPr>
          <p:spPr>
            <a:xfrm>
              <a:off x="3875100" y="1923975"/>
              <a:ext cx="400200" cy="362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9" name="Shape 1529"/>
            <p:cNvSpPr/>
            <p:nvPr/>
          </p:nvSpPr>
          <p:spPr>
            <a:xfrm>
              <a:off x="703444" y="1608227"/>
              <a:ext cx="265800" cy="2538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0" name="Shape 1530"/>
            <p:cNvSpPr/>
            <p:nvPr/>
          </p:nvSpPr>
          <p:spPr>
            <a:xfrm>
              <a:off x="1833900" y="1233312"/>
              <a:ext cx="1238100" cy="5787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a:latin typeface="Arial Narrow"/>
                  <a:ea typeface="Arial Narrow"/>
                  <a:cs typeface="Arial Narrow"/>
                  <a:sym typeface="Arial Narrow"/>
                </a:rPr>
                <a:t>Benchmarks</a:t>
              </a:r>
            </a:p>
          </p:txBody>
        </p:sp>
        <p:sp>
          <p:nvSpPr>
            <p:cNvPr id="1531" name="Shape 1531"/>
            <p:cNvSpPr/>
            <p:nvPr/>
          </p:nvSpPr>
          <p:spPr>
            <a:xfrm>
              <a:off x="1607375" y="1872975"/>
              <a:ext cx="886800" cy="5787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200">
                  <a:latin typeface="Arial Narrow"/>
                  <a:ea typeface="Arial Narrow"/>
                  <a:cs typeface="Arial Narrow"/>
                  <a:sym typeface="Arial Narrow"/>
                </a:rPr>
                <a:t>PARCC</a:t>
              </a:r>
            </a:p>
          </p:txBody>
        </p:sp>
        <p:sp>
          <p:nvSpPr>
            <p:cNvPr id="1532" name="Shape 1532"/>
            <p:cNvSpPr/>
            <p:nvPr/>
          </p:nvSpPr>
          <p:spPr>
            <a:xfrm>
              <a:off x="2624450" y="1815662"/>
              <a:ext cx="886800" cy="5787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a:latin typeface="Arial Narrow"/>
                  <a:ea typeface="Arial Narrow"/>
                  <a:cs typeface="Arial Narrow"/>
                  <a:sym typeface="Arial Narrow"/>
                </a:rPr>
                <a:t>Quizzes</a:t>
              </a:r>
            </a:p>
          </p:txBody>
        </p:sp>
        <p:sp>
          <p:nvSpPr>
            <p:cNvPr id="1533" name="Shape 1533"/>
            <p:cNvSpPr/>
            <p:nvPr/>
          </p:nvSpPr>
          <p:spPr>
            <a:xfrm>
              <a:off x="1009700" y="1788037"/>
              <a:ext cx="467400" cy="362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4" name="Shape 1534"/>
            <p:cNvSpPr/>
            <p:nvPr/>
          </p:nvSpPr>
          <p:spPr>
            <a:xfrm>
              <a:off x="4658600" y="2000312"/>
              <a:ext cx="265800" cy="2094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8" name="Shape 1538"/>
            <p:cNvSpPr/>
            <p:nvPr/>
          </p:nvSpPr>
          <p:spPr>
            <a:xfrm>
              <a:off x="3246787" y="1554062"/>
              <a:ext cx="1524900" cy="362100"/>
            </a:xfrm>
            <a:prstGeom prst="curvedDownArrow">
              <a:avLst>
                <a:gd name="adj1" fmla="val 43139"/>
                <a:gd name="adj2" fmla="val 110935"/>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Group 20"/>
          <p:cNvGrpSpPr/>
          <p:nvPr/>
        </p:nvGrpSpPr>
        <p:grpSpPr>
          <a:xfrm>
            <a:off x="5372650" y="1352550"/>
            <a:ext cx="2899337" cy="2193919"/>
            <a:chOff x="5372650" y="1582275"/>
            <a:chExt cx="2899337" cy="2193919"/>
          </a:xfrm>
        </p:grpSpPr>
        <p:sp>
          <p:nvSpPr>
            <p:cNvPr id="1535" name="Shape 1535"/>
            <p:cNvSpPr/>
            <p:nvPr/>
          </p:nvSpPr>
          <p:spPr>
            <a:xfrm>
              <a:off x="6420275" y="2649237"/>
              <a:ext cx="820800" cy="6597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200">
                  <a:solidFill>
                    <a:schemeClr val="dk1"/>
                  </a:solidFill>
                </a:rPr>
                <a:t>DRA</a:t>
              </a:r>
            </a:p>
          </p:txBody>
        </p:sp>
        <p:sp>
          <p:nvSpPr>
            <p:cNvPr id="1536" name="Shape 1536"/>
            <p:cNvSpPr/>
            <p:nvPr/>
          </p:nvSpPr>
          <p:spPr>
            <a:xfrm flipH="1">
              <a:off x="6503750" y="1913500"/>
              <a:ext cx="1469700" cy="5787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1100" dirty="0"/>
                <a:t>Observations</a:t>
              </a:r>
            </a:p>
          </p:txBody>
        </p:sp>
        <p:sp>
          <p:nvSpPr>
            <p:cNvPr id="1537" name="Shape 1537"/>
            <p:cNvSpPr/>
            <p:nvPr/>
          </p:nvSpPr>
          <p:spPr>
            <a:xfrm>
              <a:off x="7376212" y="2845237"/>
              <a:ext cx="523200" cy="428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9" name="Shape 1539"/>
            <p:cNvSpPr/>
            <p:nvPr/>
          </p:nvSpPr>
          <p:spPr>
            <a:xfrm flipH="1">
              <a:off x="5372650" y="1582275"/>
              <a:ext cx="1670400" cy="362100"/>
            </a:xfrm>
            <a:prstGeom prst="curvedDownArrow">
              <a:avLst>
                <a:gd name="adj1" fmla="val 25000"/>
                <a:gd name="adj2" fmla="val 110935"/>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0" name="Shape 1540"/>
            <p:cNvSpPr/>
            <p:nvPr/>
          </p:nvSpPr>
          <p:spPr>
            <a:xfrm>
              <a:off x="7655750" y="3465996"/>
              <a:ext cx="265800" cy="2094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1" name="Shape 1541"/>
            <p:cNvSpPr/>
            <p:nvPr/>
          </p:nvSpPr>
          <p:spPr>
            <a:xfrm>
              <a:off x="7804587" y="2512245"/>
              <a:ext cx="467400" cy="362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2" name="Shape 1542"/>
            <p:cNvSpPr/>
            <p:nvPr/>
          </p:nvSpPr>
          <p:spPr>
            <a:xfrm>
              <a:off x="5785875" y="2035436"/>
              <a:ext cx="265800" cy="2538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3" name="Shape 1543"/>
            <p:cNvSpPr/>
            <p:nvPr/>
          </p:nvSpPr>
          <p:spPr>
            <a:xfrm>
              <a:off x="7194825" y="3465994"/>
              <a:ext cx="317700" cy="3102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Shape 1549"/>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rgbClr val="FFFFFF"/>
                </a:solidFill>
                <a:ea typeface="Source Sans Pro"/>
                <a:cs typeface="Source Sans Pro"/>
                <a:sym typeface="Source Sans Pro"/>
              </a:rPr>
              <a:t>PROTOCOLS</a:t>
            </a:r>
          </a:p>
        </p:txBody>
      </p:sp>
      <p:sp>
        <p:nvSpPr>
          <p:cNvPr id="1550" name="Shape 1550"/>
          <p:cNvSpPr txBox="1"/>
          <p:nvPr/>
        </p:nvSpPr>
        <p:spPr>
          <a:xfrm>
            <a:off x="457200" y="1123950"/>
            <a:ext cx="8229600" cy="3464700"/>
          </a:xfrm>
          <a:prstGeom prst="rect">
            <a:avLst/>
          </a:prstGeom>
          <a:noFill/>
          <a:ln>
            <a:noFill/>
          </a:ln>
        </p:spPr>
        <p:txBody>
          <a:bodyPr lIns="91425" tIns="91425" rIns="91425" bIns="91425" anchor="t" anchorCtr="0">
            <a:noAutofit/>
          </a:bodyPr>
          <a:lstStyle/>
          <a:p>
            <a:pPr marL="342900" marR="0" lvl="0" indent="-342900" algn="ctr" rtl="0">
              <a:spcBef>
                <a:spcPts val="0"/>
              </a:spcBef>
              <a:spcAft>
                <a:spcPts val="0"/>
              </a:spcAft>
              <a:buClr>
                <a:srgbClr val="6B72A3"/>
              </a:buClr>
              <a:buSzPct val="25000"/>
              <a:buFont typeface="Arial"/>
              <a:buNone/>
            </a:pPr>
            <a:r>
              <a:rPr lang="en" sz="2400" b="1" dirty="0">
                <a:latin typeface="Franklin Gothic Book" pitchFamily="34" charset="0"/>
                <a:ea typeface="Source Sans Pro"/>
                <a:cs typeface="Source Sans Pro"/>
                <a:sym typeface="Source Sans Pro"/>
              </a:rPr>
              <a:t>Protocols </a:t>
            </a:r>
            <a:r>
              <a:rPr lang="en" sz="2400" dirty="0">
                <a:latin typeface="Franklin Gothic Book" pitchFamily="34" charset="0"/>
                <a:ea typeface="Source Sans Pro"/>
                <a:cs typeface="Source Sans Pro"/>
                <a:sym typeface="Source Sans Pro"/>
              </a:rPr>
              <a:t>are procedures that help teams function better and meet their goals. The protocols that will be utilized in data analysis provide structure through which effective communication is promoted and team structure is built via content-focused collaboration. </a:t>
            </a:r>
          </a:p>
          <a:p>
            <a:pPr marL="342900" marR="0" lvl="0" indent="-342900" algn="ctr" rtl="0">
              <a:spcBef>
                <a:spcPts val="0"/>
              </a:spcBef>
              <a:spcAft>
                <a:spcPts val="0"/>
              </a:spcAft>
              <a:buClr>
                <a:srgbClr val="6B72A3"/>
              </a:buClr>
              <a:buFont typeface="Arial"/>
              <a:buNone/>
            </a:pPr>
            <a:endParaRPr sz="2400" dirty="0">
              <a:latin typeface="Franklin Gothic Book" pitchFamily="34" charset="0"/>
              <a:ea typeface="Source Sans Pro"/>
              <a:cs typeface="Source Sans Pro"/>
              <a:sym typeface="Source Sans Pro"/>
            </a:endParaRPr>
          </a:p>
          <a:p>
            <a:pPr marL="342900" marR="0" lvl="0" indent="-342900" algn="ctr"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algn="ctr"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algn="ctr"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algn="ctr"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rtl="0">
              <a:spcBef>
                <a:spcPts val="0"/>
              </a:spcBef>
              <a:spcAft>
                <a:spcPts val="0"/>
              </a:spcAft>
              <a:buClr>
                <a:srgbClr val="6B72A3"/>
              </a:buClr>
              <a:buFont typeface="Arial"/>
              <a:buNone/>
            </a:pPr>
            <a:endParaRPr sz="800" dirty="0">
              <a:latin typeface="Franklin Gothic Book" pitchFamily="34" charset="0"/>
              <a:ea typeface="Source Sans Pro"/>
              <a:cs typeface="Source Sans Pro"/>
              <a:sym typeface="Source Sans Pro"/>
            </a:endParaRPr>
          </a:p>
          <a:p>
            <a:pPr marL="342900" marR="0" lvl="0" indent="-342900" algn="r" rtl="0">
              <a:spcBef>
                <a:spcPts val="0"/>
              </a:spcBef>
              <a:spcAft>
                <a:spcPts val="0"/>
              </a:spcAft>
              <a:buClr>
                <a:srgbClr val="6B72A3"/>
              </a:buClr>
              <a:buSzPct val="25000"/>
              <a:buFont typeface="Arial"/>
              <a:buNone/>
            </a:pPr>
            <a:r>
              <a:rPr lang="en" sz="800" dirty="0">
                <a:latin typeface="Franklin Gothic Book" pitchFamily="34" charset="0"/>
                <a:ea typeface="Source Sans Pro"/>
                <a:cs typeface="Source Sans Pro"/>
                <a:sym typeface="Source Sans Pro"/>
              </a:rPr>
              <a:t>http://www.state.nj.us/education/AchieveNJ/teams/Toolkit.pdf</a:t>
            </a:r>
          </a:p>
        </p:txBody>
      </p:sp>
      <p:pic>
        <p:nvPicPr>
          <p:cNvPr id="1551" name="Shape 1551"/>
          <p:cNvPicPr preferRelativeResize="0"/>
          <p:nvPr/>
        </p:nvPicPr>
        <p:blipFill>
          <a:blip r:embed="rId3">
            <a:alphaModFix/>
          </a:blip>
          <a:stretch>
            <a:fillRect/>
          </a:stretch>
        </p:blipFill>
        <p:spPr>
          <a:xfrm>
            <a:off x="2479150" y="1123950"/>
            <a:ext cx="4865524" cy="401955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0"/>
                                        </p:tgtEl>
                                        <p:attrNameLst>
                                          <p:attrName>style.visibility</p:attrName>
                                        </p:attrNameLst>
                                      </p:cBhvr>
                                      <p:to>
                                        <p:strVal val="visible"/>
                                      </p:to>
                                    </p:set>
                                    <p:animEffect transition="in" filter="fade">
                                      <p:cBhvr>
                                        <p:cTn id="7" dur="1000"/>
                                        <p:tgtEl>
                                          <p:spTgt spid="15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550"/>
                                        </p:tgtEl>
                                      </p:cBhvr>
                                    </p:animEffect>
                                    <p:set>
                                      <p:cBhvr>
                                        <p:cTn id="12" dur="1" fill="hold">
                                          <p:stCondLst>
                                            <p:cond delay="1000"/>
                                          </p:stCondLst>
                                        </p:cTn>
                                        <p:tgtEl>
                                          <p:spTgt spid="15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1"/>
                                        </p:tgtEl>
                                        <p:attrNameLst>
                                          <p:attrName>style.visibility</p:attrName>
                                        </p:attrNameLst>
                                      </p:cBhvr>
                                      <p:to>
                                        <p:strVal val="visible"/>
                                      </p:to>
                                    </p:set>
                                    <p:animEffect transition="in" filter="fade">
                                      <p:cBhvr>
                                        <p:cTn id="17" dur="1000"/>
                                        <p:tgtEl>
                                          <p:spTgt spid="1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aphicFrame>
        <p:nvGraphicFramePr>
          <p:cNvPr id="1557" name="Shape 1557"/>
          <p:cNvGraphicFramePr/>
          <p:nvPr>
            <p:extLst>
              <p:ext uri="{D42A27DB-BD31-4B8C-83A1-F6EECF244321}">
                <p14:modId xmlns="" xmlns:p14="http://schemas.microsoft.com/office/powerpoint/2010/main" val="2974906124"/>
              </p:ext>
            </p:extLst>
          </p:nvPr>
        </p:nvGraphicFramePr>
        <p:xfrm>
          <a:off x="457200" y="1257300"/>
          <a:ext cx="8355725" cy="2788225"/>
        </p:xfrm>
        <a:graphic>
          <a:graphicData uri="http://schemas.openxmlformats.org/drawingml/2006/table">
            <a:tbl>
              <a:tblPr firstRow="1" bandRow="1">
                <a:noFill/>
                <a:tableStyleId>{E8233900-1AC8-49FD-B689-96AAED63206D}</a:tableStyleId>
              </a:tblPr>
              <a:tblGrid>
                <a:gridCol w="8355725">
                  <a:extLst>
                    <a:ext uri="{9D8B030D-6E8A-4147-A177-3AD203B41FA5}">
                      <a16:colId xmlns="" xmlns:a16="http://schemas.microsoft.com/office/drawing/2014/main" val="20000"/>
                    </a:ext>
                  </a:extLst>
                </a:gridCol>
              </a:tblGrid>
              <a:tr h="869300">
                <a:tc>
                  <a:txBody>
                    <a:bodyPr/>
                    <a:lstStyle/>
                    <a:p>
                      <a:pPr marL="342900" marR="0" lvl="0" indent="-342900" algn="l" rtl="0">
                        <a:spcBef>
                          <a:spcPts val="0"/>
                        </a:spcBef>
                        <a:buClr>
                          <a:schemeClr val="dk1"/>
                        </a:buClr>
                        <a:buSzPct val="100000"/>
                        <a:buFont typeface="Arial"/>
                        <a:buChar char="•"/>
                      </a:pPr>
                      <a:r>
                        <a:rPr lang="en" sz="1800" b="0" u="none" strike="noStrike" cap="none" dirty="0">
                          <a:solidFill>
                            <a:schemeClr val="dk1"/>
                          </a:solidFill>
                          <a:latin typeface="Franklin Gothic Book" pitchFamily="34" charset="0"/>
                          <a:ea typeface="Source Sans Pro"/>
                          <a:cs typeface="Source Sans Pro"/>
                          <a:sym typeface="Source Sans Pro"/>
                        </a:rPr>
                        <a:t>INTRODUCING CORE CONCEPTS</a:t>
                      </a:r>
                    </a:p>
                  </a:txBody>
                  <a:tcPr marL="91450" marR="91450" marT="34300" marB="34300" anchor="ctr"/>
                </a:tc>
                <a:extLst>
                  <a:ext uri="{0D108BD9-81ED-4DB2-BD59-A6C34878D82A}">
                    <a16:rowId xmlns="" xmlns:a16="http://schemas.microsoft.com/office/drawing/2014/main" val="10000"/>
                  </a:ext>
                </a:extLst>
              </a:tr>
              <a:tr h="974000">
                <a:tc>
                  <a:txBody>
                    <a:bodyPr/>
                    <a:lstStyle/>
                    <a:p>
                      <a:pPr marL="342900" marR="0" lvl="0" indent="-342900" algn="l" rtl="0">
                        <a:spcBef>
                          <a:spcPts val="0"/>
                        </a:spcBef>
                        <a:buClr>
                          <a:schemeClr val="lt1"/>
                        </a:buClr>
                        <a:buSzPct val="100000"/>
                        <a:buFont typeface="Arial"/>
                        <a:buChar char="•"/>
                      </a:pPr>
                      <a:r>
                        <a:rPr lang="en" sz="1800" b="1" u="none" strike="noStrike" cap="none" dirty="0">
                          <a:solidFill>
                            <a:schemeClr val="lt1"/>
                          </a:solidFill>
                          <a:latin typeface="Franklin Gothic Book" pitchFamily="34" charset="0"/>
                          <a:ea typeface="Source Sans Pro"/>
                          <a:cs typeface="Source Sans Pro"/>
                          <a:sym typeface="Source Sans Pro"/>
                        </a:rPr>
                        <a:t>USING DATA TO DRIVE INSTRUCTION –</a:t>
                      </a:r>
                      <a:r>
                        <a:rPr lang="en" sz="1400" b="1" u="none" strike="noStrike" cap="none" dirty="0" smtClean="0">
                          <a:solidFill>
                            <a:schemeClr val="lt1"/>
                          </a:solidFill>
                          <a:latin typeface="Franklin Gothic Book" pitchFamily="34" charset="0"/>
                          <a:ea typeface="Source Sans Pro"/>
                          <a:cs typeface="Source Sans Pro"/>
                          <a:sym typeface="Source Sans Pro"/>
                        </a:rPr>
                        <a:t>FORMATIVE ASSESSMENT </a:t>
                      </a:r>
                      <a:r>
                        <a:rPr lang="en" sz="1400" b="1" u="none" strike="noStrike" cap="none" dirty="0">
                          <a:solidFill>
                            <a:schemeClr val="lt1"/>
                          </a:solidFill>
                          <a:latin typeface="Franklin Gothic Book" pitchFamily="34" charset="0"/>
                          <a:ea typeface="Source Sans Pro"/>
                          <a:cs typeface="Source Sans Pro"/>
                          <a:sym typeface="Source Sans Pro"/>
                        </a:rPr>
                        <a:t>DATA</a:t>
                      </a:r>
                    </a:p>
                  </a:txBody>
                  <a:tcPr marL="91450" marR="91450" marT="34300" marB="34300" anchor="ctr">
                    <a:solidFill>
                      <a:schemeClr val="dk2"/>
                    </a:solidFill>
                  </a:tcPr>
                </a:tc>
                <a:extLst>
                  <a:ext uri="{0D108BD9-81ED-4DB2-BD59-A6C34878D82A}">
                    <a16:rowId xmlns="" xmlns:a16="http://schemas.microsoft.com/office/drawing/2014/main" val="10001"/>
                  </a:ext>
                </a:extLst>
              </a:tr>
              <a:tr h="944925">
                <a:tc>
                  <a:txBody>
                    <a:bodyPr/>
                    <a:lstStyle/>
                    <a:p>
                      <a:pPr marL="342900" marR="0" lvl="0" indent="-342900" algn="l" rtl="0">
                        <a:lnSpc>
                          <a:spcPct val="100000"/>
                        </a:lnSpc>
                        <a:spcBef>
                          <a:spcPts val="0"/>
                        </a:spcBef>
                        <a:spcAft>
                          <a:spcPts val="0"/>
                        </a:spcAft>
                        <a:buClr>
                          <a:schemeClr val="dk1"/>
                        </a:buClr>
                        <a:buSzPct val="100000"/>
                        <a:buFont typeface="Arial"/>
                        <a:buChar char="•"/>
                      </a:pPr>
                      <a:r>
                        <a:rPr lang="en" sz="1800" u="none" strike="noStrike" cap="none" dirty="0">
                          <a:latin typeface="Franklin Gothic Book" pitchFamily="34" charset="0"/>
                          <a:ea typeface="Source Sans Pro"/>
                          <a:cs typeface="Source Sans Pro"/>
                          <a:sym typeface="Source Sans Pro"/>
                        </a:rPr>
                        <a:t>CLOSING THOUGHTS</a:t>
                      </a:r>
                    </a:p>
                  </a:txBody>
                  <a:tcPr marL="91450" marR="91450" marT="34300" marB="34300" anchor="ctr"/>
                </a:tc>
                <a:extLst>
                  <a:ext uri="{0D108BD9-81ED-4DB2-BD59-A6C34878D82A}">
                    <a16:rowId xmlns="" xmlns:a16="http://schemas.microsoft.com/office/drawing/2014/main" val="10002"/>
                  </a:ext>
                </a:extLst>
              </a:tr>
            </a:tbl>
          </a:graphicData>
        </a:graphic>
      </p:graphicFrame>
      <p:sp>
        <p:nvSpPr>
          <p:cNvPr id="1558" name="Shape 1558"/>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3" name="Shape 1563"/>
          <p:cNvSpPr txBox="1"/>
          <p:nvPr/>
        </p:nvSpPr>
        <p:spPr>
          <a:xfrm>
            <a:off x="515458" y="1076118"/>
            <a:ext cx="5332800" cy="35496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5"/>
              </a:buClr>
              <a:buFont typeface="Source Sans Pro"/>
              <a:buNone/>
            </a:pPr>
            <a:r>
              <a:rPr lang="en" b="0" i="0" u="none" strike="noStrike" cap="none" dirty="0">
                <a:solidFill>
                  <a:srgbClr val="000000"/>
                </a:solidFill>
                <a:latin typeface="Franklin Gothic Book" pitchFamily="34" charset="0"/>
                <a:ea typeface="Source Sans Pro"/>
                <a:cs typeface="Source Sans Pro"/>
                <a:sym typeface="Source Sans Pro"/>
              </a:rPr>
              <a:t>A process by which teachers…</a:t>
            </a:r>
          </a:p>
          <a:p>
            <a:pPr marL="342900" marR="0" lvl="0" indent="-342900" algn="l" rtl="0">
              <a:lnSpc>
                <a:spcPct val="100000"/>
              </a:lnSpc>
              <a:spcBef>
                <a:spcPts val="0"/>
              </a:spcBef>
              <a:spcAft>
                <a:spcPts val="0"/>
              </a:spcAft>
              <a:buClr>
                <a:schemeClr val="accent5"/>
              </a:buClr>
              <a:buFont typeface="Source Sans Pro"/>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 </a:t>
            </a:r>
            <a:r>
              <a:rPr lang="en" b="0" i="0" u="none" strike="noStrike" cap="none" dirty="0">
                <a:solidFill>
                  <a:srgbClr val="000000"/>
                </a:solidFill>
                <a:latin typeface="Franklin Gothic Book" pitchFamily="34" charset="0"/>
                <a:ea typeface="Source Sans Pro"/>
                <a:cs typeface="Source Sans Pro"/>
                <a:sym typeface="Source Sans Pro"/>
              </a:rPr>
              <a:t>– Develop curriculum, instruction, and assessments</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Implement </a:t>
            </a:r>
            <a:r>
              <a:rPr lang="en" b="0" i="0" u="none" strike="noStrike" cap="none" dirty="0">
                <a:solidFill>
                  <a:srgbClr val="000000"/>
                </a:solidFill>
                <a:latin typeface="Franklin Gothic Book" pitchFamily="34" charset="0"/>
                <a:ea typeface="Source Sans Pro"/>
                <a:cs typeface="Source Sans Pro"/>
                <a:sym typeface="Source Sans Pro"/>
              </a:rPr>
              <a:t>– Teach or take plan into action</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Collect</a:t>
            </a:r>
            <a:r>
              <a:rPr lang="en" b="0" i="0" u="none" strike="noStrike" cap="none" dirty="0">
                <a:solidFill>
                  <a:srgbClr val="000000"/>
                </a:solidFill>
                <a:latin typeface="Franklin Gothic Book" pitchFamily="34" charset="0"/>
                <a:ea typeface="Source Sans Pro"/>
                <a:cs typeface="Source Sans Pro"/>
                <a:sym typeface="Source Sans Pro"/>
              </a:rPr>
              <a:t> – Gather indicators of student progress or other evidence of practice</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Analyze</a:t>
            </a:r>
            <a:r>
              <a:rPr lang="en" b="0" i="0" u="none" strike="noStrike" cap="none" dirty="0">
                <a:solidFill>
                  <a:srgbClr val="000000"/>
                </a:solidFill>
                <a:latin typeface="Franklin Gothic Book" pitchFamily="34" charset="0"/>
                <a:ea typeface="Source Sans Pro"/>
                <a:cs typeface="Source Sans Pro"/>
                <a:sym typeface="Source Sans Pro"/>
              </a:rPr>
              <a:t> – Identify trends, patterns, and student misconceptions; decide what needs more reinforcement or re-teaching </a:t>
            </a:r>
          </a:p>
          <a:p>
            <a:pPr marL="342900" marR="0" lvl="0" indent="-228600" algn="l" rtl="0">
              <a:lnSpc>
                <a:spcPct val="100000"/>
              </a:lnSpc>
              <a:spcBef>
                <a:spcPts val="0"/>
              </a:spcBef>
              <a:spcAft>
                <a:spcPts val="0"/>
              </a:spcAft>
              <a:buClr>
                <a:schemeClr val="accent5"/>
              </a:buClr>
              <a:buFont typeface="Arial"/>
              <a:buNone/>
            </a:pPr>
            <a:endParaRPr b="1"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a:t>
            </a:r>
            <a:r>
              <a:rPr lang="en" b="0" i="0" u="none" strike="noStrike" cap="none" dirty="0">
                <a:solidFill>
                  <a:srgbClr val="000000"/>
                </a:solidFill>
                <a:latin typeface="Franklin Gothic Book" pitchFamily="34" charset="0"/>
                <a:ea typeface="Source Sans Pro"/>
                <a:cs typeface="Source Sans Pro"/>
                <a:sym typeface="Source Sans Pro"/>
              </a:rPr>
              <a:t> – Reflect on and revise the plan based on analysis of the data</a:t>
            </a:r>
          </a:p>
        </p:txBody>
      </p:sp>
      <p:grpSp>
        <p:nvGrpSpPr>
          <p:cNvPr id="1564" name="Shape 1564"/>
          <p:cNvGrpSpPr/>
          <p:nvPr/>
        </p:nvGrpSpPr>
        <p:grpSpPr>
          <a:xfrm>
            <a:off x="5562601" y="1352550"/>
            <a:ext cx="3457470" cy="2860323"/>
            <a:chOff x="396875" y="3586119"/>
            <a:chExt cx="2509725" cy="2512408"/>
          </a:xfrm>
        </p:grpSpPr>
        <p:sp>
          <p:nvSpPr>
            <p:cNvPr id="1565" name="Shape 1565"/>
            <p:cNvSpPr/>
            <p:nvPr/>
          </p:nvSpPr>
          <p:spPr>
            <a:xfrm>
              <a:off x="547687" y="3586119"/>
              <a:ext cx="1308000" cy="1117500"/>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566" name="Shape 1566"/>
            <p:cNvSpPr/>
            <p:nvPr/>
          </p:nvSpPr>
          <p:spPr>
            <a:xfrm>
              <a:off x="1422400" y="4974728"/>
              <a:ext cx="1278000" cy="1123800"/>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dk1"/>
                </a:solidFill>
                <a:latin typeface="Franklin Gothic Book" pitchFamily="34" charset="0"/>
                <a:ea typeface="Source Sans Pro"/>
                <a:cs typeface="Source Sans Pro"/>
                <a:sym typeface="Source Sans Pro"/>
              </a:endParaRPr>
            </a:p>
          </p:txBody>
        </p:sp>
        <p:sp>
          <p:nvSpPr>
            <p:cNvPr id="1567" name="Shape 1567"/>
            <p:cNvSpPr/>
            <p:nvPr/>
          </p:nvSpPr>
          <p:spPr>
            <a:xfrm>
              <a:off x="396875" y="4566744"/>
              <a:ext cx="1150800" cy="1335000"/>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568" name="Shape 1568"/>
            <p:cNvSpPr/>
            <p:nvPr/>
          </p:nvSpPr>
          <p:spPr>
            <a:xfrm>
              <a:off x="1739900" y="3753944"/>
              <a:ext cx="1166700" cy="1323900"/>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569" name="Shape 1569"/>
            <p:cNvSpPr/>
            <p:nvPr/>
          </p:nvSpPr>
          <p:spPr>
            <a:xfrm>
              <a:off x="680879" y="5265878"/>
              <a:ext cx="620100" cy="936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570" name="Shape 1570"/>
            <p:cNvSpPr/>
            <p:nvPr/>
          </p:nvSpPr>
          <p:spPr>
            <a:xfrm>
              <a:off x="1822917" y="5394914"/>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571" name="Shape 1571"/>
            <p:cNvSpPr/>
            <p:nvPr/>
          </p:nvSpPr>
          <p:spPr>
            <a:xfrm>
              <a:off x="1784308" y="4176487"/>
              <a:ext cx="762000" cy="1608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Implement</a:t>
              </a:r>
            </a:p>
          </p:txBody>
        </p:sp>
        <p:sp>
          <p:nvSpPr>
            <p:cNvPr id="1572" name="Shape 1572"/>
            <p:cNvSpPr/>
            <p:nvPr/>
          </p:nvSpPr>
          <p:spPr>
            <a:xfrm>
              <a:off x="910250" y="4174528"/>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573" name="Shape 1573"/>
          <p:cNvSpPr txBox="1">
            <a:spLocks noGrp="1"/>
          </p:cNvSpPr>
          <p:nvPr>
            <p:ph type="title"/>
          </p:nvPr>
        </p:nvSpPr>
        <p:spPr>
          <a:xfrm>
            <a:off x="457200" y="205978"/>
            <a:ext cx="8229600" cy="857400"/>
          </a:xfrm>
          <a:prstGeom prst="rect">
            <a:avLst/>
          </a:prstGeom>
          <a:solidFill>
            <a:schemeClr val="accen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MONITORING CYCLES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Shape 1579"/>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FORMATIVE ASSESSMENT DATA</a:t>
            </a:r>
          </a:p>
        </p:txBody>
      </p:sp>
      <p:graphicFrame>
        <p:nvGraphicFramePr>
          <p:cNvPr id="1580" name="Shape 1580"/>
          <p:cNvGraphicFramePr/>
          <p:nvPr>
            <p:extLst>
              <p:ext uri="{D42A27DB-BD31-4B8C-83A1-F6EECF244321}">
                <p14:modId xmlns="" xmlns:p14="http://schemas.microsoft.com/office/powerpoint/2010/main" val="3396716865"/>
              </p:ext>
            </p:extLst>
          </p:nvPr>
        </p:nvGraphicFramePr>
        <p:xfrm>
          <a:off x="882700" y="1096432"/>
          <a:ext cx="7378600" cy="3695194"/>
        </p:xfrm>
        <a:graphic>
          <a:graphicData uri="http://schemas.openxmlformats.org/drawingml/2006/table">
            <a:tbl>
              <a:tblPr>
                <a:noFill/>
                <a:tableStyleId>{68BC7C6E-9D9C-4B65-B188-2A19EBB06901}</a:tableStyleId>
              </a:tblPr>
              <a:tblGrid>
                <a:gridCol w="7378600">
                  <a:extLst>
                    <a:ext uri="{9D8B030D-6E8A-4147-A177-3AD203B41FA5}">
                      <a16:colId xmlns="" xmlns:a16="http://schemas.microsoft.com/office/drawing/2014/main" val="20000"/>
                    </a:ext>
                  </a:extLst>
                </a:gridCol>
              </a:tblGrid>
              <a:tr h="873814">
                <a:tc>
                  <a:txBody>
                    <a:bodyPr/>
                    <a:lstStyle/>
                    <a:p>
                      <a:pPr lvl="0" rtl="0">
                        <a:lnSpc>
                          <a:spcPct val="115000"/>
                        </a:lnSpc>
                        <a:spcBef>
                          <a:spcPts val="0"/>
                        </a:spcBef>
                        <a:buClr>
                          <a:schemeClr val="dk1"/>
                        </a:buClr>
                        <a:buSzPct val="55000"/>
                        <a:buFont typeface="Arial"/>
                        <a:buNone/>
                      </a:pPr>
                      <a:r>
                        <a:rPr lang="en" sz="2000" b="1" i="0" dirty="0">
                          <a:solidFill>
                            <a:schemeClr val="dk1"/>
                          </a:solidFill>
                          <a:latin typeface="Franklin Gothic Book" pitchFamily="34" charset="0"/>
                          <a:ea typeface="Source Sans Pro"/>
                          <a:cs typeface="Source Sans Pro"/>
                          <a:sym typeface="Source Sans Pro"/>
                        </a:rPr>
                        <a:t>Formative assessments </a:t>
                      </a:r>
                      <a:r>
                        <a:rPr lang="en" sz="2000" dirty="0">
                          <a:solidFill>
                            <a:schemeClr val="dk1"/>
                          </a:solidFill>
                          <a:latin typeface="Franklin Gothic Book" pitchFamily="34" charset="0"/>
                          <a:ea typeface="Source Sans Pro"/>
                          <a:cs typeface="Source Sans Pro"/>
                          <a:sym typeface="Source Sans Pro"/>
                        </a:rPr>
                        <a:t>monitor student learning and adjust ongoing instruction.</a:t>
                      </a:r>
                    </a:p>
                  </a:txBody>
                  <a:tcPr marL="91425" marR="91425" marT="91425" marB="91425">
                    <a:lnL w="28575" cap="flat" cmpd="sng">
                      <a:solidFill>
                        <a:schemeClr val="accent5"/>
                      </a:solidFill>
                      <a:prstDash val="solid"/>
                      <a:round/>
                      <a:headEnd type="none" w="med" len="med"/>
                      <a:tailEnd type="none" w="med" len="med"/>
                    </a:lnL>
                    <a:lnR w="28575" cap="flat" cmpd="sng">
                      <a:solidFill>
                        <a:schemeClr val="accent5"/>
                      </a:solidFill>
                      <a:prstDash val="solid"/>
                      <a:round/>
                      <a:headEnd type="none" w="med" len="med"/>
                      <a:tailEnd type="none" w="med" len="med"/>
                    </a:lnR>
                    <a:lnT w="28575" cap="flat" cmpd="sng">
                      <a:solidFill>
                        <a:schemeClr val="accent5"/>
                      </a:solidFill>
                      <a:prstDash val="solid"/>
                      <a:round/>
                      <a:headEnd type="none" w="med" len="med"/>
                      <a:tailEnd type="none" w="med" len="med"/>
                    </a:lnT>
                    <a:lnB w="28575" cap="flat" cmpd="sng">
                      <a:solidFill>
                        <a:schemeClr val="accent5"/>
                      </a:solidFill>
                      <a:prstDash val="solid"/>
                      <a:round/>
                      <a:headEnd type="none" w="med" len="med"/>
                      <a:tailEnd type="none" w="med" len="med"/>
                    </a:lnB>
                    <a:solidFill>
                      <a:srgbClr val="DEEAF6"/>
                    </a:solidFill>
                  </a:tcPr>
                </a:tc>
                <a:extLst>
                  <a:ext uri="{0D108BD9-81ED-4DB2-BD59-A6C34878D82A}">
                    <a16:rowId xmlns="" xmlns:a16="http://schemas.microsoft.com/office/drawing/2014/main" val="10000"/>
                  </a:ext>
                </a:extLst>
              </a:tr>
              <a:tr h="1703581">
                <a:tc>
                  <a:txBody>
                    <a:bodyPr/>
                    <a:lstStyle/>
                    <a:p>
                      <a:pPr lvl="0" rtl="0">
                        <a:lnSpc>
                          <a:spcPct val="115000"/>
                        </a:lnSpc>
                        <a:spcBef>
                          <a:spcPts val="0"/>
                        </a:spcBef>
                        <a:buNone/>
                      </a:pPr>
                      <a:endParaRPr sz="1800" dirty="0"/>
                    </a:p>
                  </a:txBody>
                  <a:tcPr marL="91425" marR="91425" marT="91425" marB="91425">
                    <a:lnL w="28575" cap="flat" cmpd="sng">
                      <a:solidFill>
                        <a:schemeClr val="accent5"/>
                      </a:solidFill>
                      <a:prstDash val="solid"/>
                      <a:round/>
                      <a:headEnd type="none" w="med" len="med"/>
                      <a:tailEnd type="none" w="med" len="med"/>
                    </a:lnL>
                    <a:lnR w="28575" cap="flat" cmpd="sng">
                      <a:solidFill>
                        <a:schemeClr val="accent5"/>
                      </a:solidFill>
                      <a:prstDash val="solid"/>
                      <a:round/>
                      <a:headEnd type="none" w="med" len="med"/>
                      <a:tailEnd type="none" w="med" len="med"/>
                    </a:lnR>
                    <a:lnT w="28575" cap="flat" cmpd="sng">
                      <a:solidFill>
                        <a:schemeClr val="accent5"/>
                      </a:solidFill>
                      <a:prstDash val="solid"/>
                      <a:round/>
                      <a:headEnd type="none" w="med" len="med"/>
                      <a:tailEnd type="none" w="med" len="med"/>
                    </a:lnT>
                    <a:lnB w="28575" cap="flat" cmpd="sng">
                      <a:solidFill>
                        <a:schemeClr val="accent5"/>
                      </a:solidFill>
                      <a:prstDash val="solid"/>
                      <a:round/>
                      <a:headEnd type="none" w="med" len="med"/>
                      <a:tailEnd type="none" w="med" len="med"/>
                    </a:lnB>
                    <a:solidFill>
                      <a:srgbClr val="DEEAF6"/>
                    </a:solidFill>
                  </a:tcPr>
                </a:tc>
                <a:extLst>
                  <a:ext uri="{0D108BD9-81ED-4DB2-BD59-A6C34878D82A}">
                    <a16:rowId xmlns="" xmlns:a16="http://schemas.microsoft.com/office/drawing/2014/main" val="10001"/>
                  </a:ext>
                </a:extLst>
              </a:tr>
              <a:tr h="1107723">
                <a:tc>
                  <a:txBody>
                    <a:bodyPr/>
                    <a:lstStyle/>
                    <a:p>
                      <a:pPr lvl="0" rtl="0">
                        <a:lnSpc>
                          <a:spcPct val="115000"/>
                        </a:lnSpc>
                        <a:spcBef>
                          <a:spcPts val="0"/>
                        </a:spcBef>
                        <a:buClr>
                          <a:schemeClr val="dk1"/>
                        </a:buClr>
                        <a:buSzPct val="91666"/>
                        <a:buFont typeface="Arial"/>
                        <a:buNone/>
                      </a:pPr>
                      <a:endParaRPr sz="1200" dirty="0"/>
                    </a:p>
                  </a:txBody>
                  <a:tcPr marL="91425" marR="91425" marT="91425" marB="91425">
                    <a:lnL w="28575" cap="flat" cmpd="sng">
                      <a:solidFill>
                        <a:schemeClr val="accent5"/>
                      </a:solidFill>
                      <a:prstDash val="solid"/>
                      <a:round/>
                      <a:headEnd type="none" w="med" len="med"/>
                      <a:tailEnd type="none" w="med" len="med"/>
                    </a:lnL>
                    <a:lnR w="28575" cap="flat" cmpd="sng">
                      <a:solidFill>
                        <a:schemeClr val="accent5"/>
                      </a:solidFill>
                      <a:prstDash val="solid"/>
                      <a:round/>
                      <a:headEnd type="none" w="med" len="med"/>
                      <a:tailEnd type="none" w="med" len="med"/>
                    </a:lnR>
                    <a:lnT w="28575" cap="flat" cmpd="sng">
                      <a:solidFill>
                        <a:schemeClr val="accent5"/>
                      </a:solidFill>
                      <a:prstDash val="solid"/>
                      <a:round/>
                      <a:headEnd type="none" w="med" len="med"/>
                      <a:tailEnd type="none" w="med" len="med"/>
                    </a:lnT>
                    <a:lnB w="28575" cap="flat" cmpd="sng">
                      <a:solidFill>
                        <a:schemeClr val="accent5"/>
                      </a:solidFill>
                      <a:prstDash val="solid"/>
                      <a:round/>
                      <a:headEnd type="none" w="med" len="med"/>
                      <a:tailEnd type="none" w="med" len="med"/>
                    </a:lnB>
                    <a:solidFill>
                      <a:srgbClr val="DEEAF6"/>
                    </a:solidFill>
                  </a:tcPr>
                </a:tc>
                <a:extLst>
                  <a:ext uri="{0D108BD9-81ED-4DB2-BD59-A6C34878D82A}">
                    <a16:rowId xmlns="" xmlns:a16="http://schemas.microsoft.com/office/drawing/2014/main" val="10002"/>
                  </a:ext>
                </a:extLst>
              </a:tr>
            </a:tbl>
          </a:graphicData>
        </a:graphic>
      </p:graphicFrame>
      <p:sp>
        <p:nvSpPr>
          <p:cNvPr id="1581" name="Shape 1581"/>
          <p:cNvSpPr txBox="1"/>
          <p:nvPr/>
        </p:nvSpPr>
        <p:spPr>
          <a:xfrm>
            <a:off x="950850" y="1964025"/>
            <a:ext cx="7242300" cy="1601400"/>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Source Sans Pro"/>
              <a:buChar char="●"/>
            </a:pPr>
            <a:r>
              <a:rPr lang="en" sz="1800" dirty="0">
                <a:solidFill>
                  <a:schemeClr val="dk1"/>
                </a:solidFill>
                <a:latin typeface="Franklin Gothic Book" pitchFamily="34" charset="0"/>
                <a:ea typeface="Source Sans Pro"/>
                <a:cs typeface="Source Sans Pro"/>
                <a:sym typeface="Source Sans Pro"/>
              </a:rPr>
              <a:t>Quizzes and </a:t>
            </a:r>
            <a:r>
              <a:rPr lang="en" sz="1800" dirty="0" smtClean="0">
                <a:solidFill>
                  <a:schemeClr val="dk1"/>
                </a:solidFill>
                <a:latin typeface="Franklin Gothic Book" pitchFamily="34" charset="0"/>
                <a:ea typeface="Source Sans Pro"/>
                <a:cs typeface="Source Sans Pro"/>
                <a:sym typeface="Source Sans Pro"/>
              </a:rPr>
              <a:t>exit </a:t>
            </a:r>
            <a:r>
              <a:rPr lang="en" sz="1800" dirty="0">
                <a:solidFill>
                  <a:schemeClr val="dk1"/>
                </a:solidFill>
                <a:latin typeface="Franklin Gothic Book" pitchFamily="34" charset="0"/>
                <a:ea typeface="Source Sans Pro"/>
                <a:cs typeface="Source Sans Pro"/>
                <a:sym typeface="Source Sans Pro"/>
              </a:rPr>
              <a:t>t</a:t>
            </a:r>
            <a:r>
              <a:rPr lang="en" sz="1800" dirty="0" smtClean="0">
                <a:solidFill>
                  <a:schemeClr val="dk1"/>
                </a:solidFill>
                <a:latin typeface="Franklin Gothic Book" pitchFamily="34" charset="0"/>
                <a:ea typeface="Source Sans Pro"/>
                <a:cs typeface="Source Sans Pro"/>
                <a:sym typeface="Source Sans Pro"/>
              </a:rPr>
              <a:t>ickets</a:t>
            </a:r>
            <a:endParaRPr lang="en" sz="1800" dirty="0">
              <a:solidFill>
                <a:schemeClr val="dk1"/>
              </a:solidFill>
              <a:latin typeface="Franklin Gothic Book" pitchFamily="34" charset="0"/>
              <a:ea typeface="Source Sans Pro"/>
              <a:cs typeface="Source Sans Pro"/>
              <a:sym typeface="Source Sans Pro"/>
            </a:endParaRPr>
          </a:p>
          <a:p>
            <a:pPr marL="457200" lvl="0" indent="-342900" rtl="0">
              <a:lnSpc>
                <a:spcPct val="115000"/>
              </a:lnSpc>
              <a:spcBef>
                <a:spcPts val="0"/>
              </a:spcBef>
              <a:buClr>
                <a:schemeClr val="dk1"/>
              </a:buClr>
              <a:buSzPct val="100000"/>
              <a:buFont typeface="Source Sans Pro"/>
              <a:buChar char="●"/>
            </a:pPr>
            <a:r>
              <a:rPr lang="en" sz="1800" dirty="0">
                <a:solidFill>
                  <a:schemeClr val="dk1"/>
                </a:solidFill>
                <a:latin typeface="Franklin Gothic Book" pitchFamily="34" charset="0"/>
                <a:ea typeface="Source Sans Pro"/>
                <a:cs typeface="Source Sans Pro"/>
                <a:sym typeface="Source Sans Pro"/>
              </a:rPr>
              <a:t>Checks for </a:t>
            </a:r>
            <a:r>
              <a:rPr lang="en" sz="1800" dirty="0" smtClean="0">
                <a:solidFill>
                  <a:schemeClr val="dk1"/>
                </a:solidFill>
                <a:latin typeface="Franklin Gothic Book" pitchFamily="34" charset="0"/>
                <a:ea typeface="Source Sans Pro"/>
                <a:cs typeface="Source Sans Pro"/>
                <a:sym typeface="Source Sans Pro"/>
              </a:rPr>
              <a:t>understanding </a:t>
            </a:r>
            <a:r>
              <a:rPr lang="en" sz="1800" dirty="0">
                <a:solidFill>
                  <a:schemeClr val="dk1"/>
                </a:solidFill>
                <a:latin typeface="Franklin Gothic Book" pitchFamily="34" charset="0"/>
                <a:ea typeface="Source Sans Pro"/>
                <a:cs typeface="Source Sans Pro"/>
                <a:sym typeface="Source Sans Pro"/>
              </a:rPr>
              <a:t>(including digital platforms)</a:t>
            </a:r>
          </a:p>
          <a:p>
            <a:pPr marL="457200" lvl="0" indent="-342900" rtl="0">
              <a:lnSpc>
                <a:spcPct val="115000"/>
              </a:lnSpc>
              <a:spcBef>
                <a:spcPts val="0"/>
              </a:spcBef>
              <a:buClr>
                <a:schemeClr val="dk1"/>
              </a:buClr>
              <a:buSzPct val="100000"/>
              <a:buFont typeface="Source Sans Pro"/>
              <a:buChar char="●"/>
            </a:pPr>
            <a:r>
              <a:rPr lang="en" sz="1800" dirty="0">
                <a:solidFill>
                  <a:schemeClr val="dk1"/>
                </a:solidFill>
                <a:latin typeface="Franklin Gothic Book" pitchFamily="34" charset="0"/>
                <a:ea typeface="Source Sans Pro"/>
                <a:cs typeface="Source Sans Pro"/>
                <a:sym typeface="Source Sans Pro"/>
              </a:rPr>
              <a:t>Running </a:t>
            </a:r>
            <a:r>
              <a:rPr lang="en" sz="1800" dirty="0" smtClean="0">
                <a:solidFill>
                  <a:schemeClr val="dk1"/>
                </a:solidFill>
                <a:latin typeface="Franklin Gothic Book" pitchFamily="34" charset="0"/>
                <a:ea typeface="Source Sans Pro"/>
                <a:cs typeface="Source Sans Pro"/>
                <a:sym typeface="Source Sans Pro"/>
              </a:rPr>
              <a:t>records</a:t>
            </a:r>
            <a:endParaRPr lang="en" sz="1800" dirty="0">
              <a:solidFill>
                <a:schemeClr val="dk1"/>
              </a:solidFill>
              <a:latin typeface="Franklin Gothic Book" pitchFamily="34" charset="0"/>
              <a:ea typeface="Source Sans Pro"/>
              <a:cs typeface="Source Sans Pro"/>
              <a:sym typeface="Source Sans Pro"/>
            </a:endParaRPr>
          </a:p>
          <a:p>
            <a:pPr marL="457200" lvl="0" indent="-342900" rtl="0">
              <a:lnSpc>
                <a:spcPct val="115000"/>
              </a:lnSpc>
              <a:spcBef>
                <a:spcPts val="0"/>
              </a:spcBef>
              <a:buClr>
                <a:schemeClr val="dk1"/>
              </a:buClr>
              <a:buSzPct val="100000"/>
              <a:buFont typeface="Source Sans Pro"/>
              <a:buChar char="●"/>
            </a:pPr>
            <a:r>
              <a:rPr lang="en" sz="1800" dirty="0">
                <a:solidFill>
                  <a:schemeClr val="dk1"/>
                </a:solidFill>
                <a:latin typeface="Franklin Gothic Book" pitchFamily="34" charset="0"/>
                <a:ea typeface="Source Sans Pro"/>
                <a:cs typeface="Source Sans Pro"/>
                <a:sym typeface="Source Sans Pro"/>
              </a:rPr>
              <a:t>Reflective journals</a:t>
            </a:r>
          </a:p>
          <a:p>
            <a:pPr marL="457200" lvl="0" indent="-342900" rtl="0">
              <a:lnSpc>
                <a:spcPct val="115000"/>
              </a:lnSpc>
              <a:spcBef>
                <a:spcPts val="0"/>
              </a:spcBef>
              <a:buClr>
                <a:schemeClr val="dk1"/>
              </a:buClr>
              <a:buSzPct val="100000"/>
              <a:buFont typeface="Source Sans Pro"/>
              <a:buChar char="●"/>
            </a:pPr>
            <a:r>
              <a:rPr lang="en" sz="1800" dirty="0">
                <a:solidFill>
                  <a:schemeClr val="dk1"/>
                </a:solidFill>
                <a:latin typeface="Franklin Gothic Book" pitchFamily="34" charset="0"/>
                <a:ea typeface="Source Sans Pro"/>
                <a:cs typeface="Source Sans Pro"/>
                <a:sym typeface="Source Sans Pro"/>
              </a:rPr>
              <a:t>Behavior/classroom management systems</a:t>
            </a:r>
          </a:p>
        </p:txBody>
      </p:sp>
      <p:sp>
        <p:nvSpPr>
          <p:cNvPr id="1582" name="Shape 1582"/>
          <p:cNvSpPr txBox="1"/>
          <p:nvPr/>
        </p:nvSpPr>
        <p:spPr>
          <a:xfrm>
            <a:off x="920600" y="3638550"/>
            <a:ext cx="7339200" cy="12192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dirty="0">
                <a:solidFill>
                  <a:schemeClr val="dk1"/>
                </a:solidFill>
                <a:latin typeface="Franklin Gothic Book" pitchFamily="34" charset="0"/>
                <a:ea typeface="Source Sans Pro"/>
                <a:cs typeface="Source Sans Pro"/>
                <a:sym typeface="Source Sans Pro"/>
              </a:rPr>
              <a:t>Teachers</a:t>
            </a:r>
            <a:r>
              <a:rPr lang="en" sz="1200" dirty="0">
                <a:solidFill>
                  <a:schemeClr val="dk1"/>
                </a:solidFill>
                <a:latin typeface="Franklin Gothic Book" pitchFamily="34" charset="0"/>
                <a:ea typeface="Source Sans Pro"/>
                <a:cs typeface="Source Sans Pro"/>
                <a:sym typeface="Source Sans Pro"/>
              </a:rPr>
              <a:t> can utilize the data to adjust instruction and accelerate learning.  </a:t>
            </a:r>
            <a:r>
              <a:rPr lang="en" sz="1200" b="1" dirty="0">
                <a:solidFill>
                  <a:schemeClr val="dk1"/>
                </a:solidFill>
                <a:latin typeface="Franklin Gothic Book" pitchFamily="34" charset="0"/>
                <a:ea typeface="Source Sans Pro"/>
                <a:cs typeface="Source Sans Pro"/>
                <a:sym typeface="Source Sans Pro"/>
              </a:rPr>
              <a:t>Collaboratively</a:t>
            </a:r>
            <a:r>
              <a:rPr lang="en" sz="1200" dirty="0">
                <a:solidFill>
                  <a:schemeClr val="dk1"/>
                </a:solidFill>
                <a:latin typeface="Franklin Gothic Book" pitchFamily="34" charset="0"/>
                <a:ea typeface="Source Sans Pro"/>
                <a:cs typeface="Source Sans Pro"/>
                <a:sym typeface="Source Sans Pro"/>
              </a:rPr>
              <a:t> analyzing formative assessment data addresses the question, “How can we collectively ensure that all of our students can meet the objectives?”  The formative data should be used to drive instruction, not to evaluate educators.  </a:t>
            </a:r>
          </a:p>
          <a:p>
            <a:pPr lvl="0" rtl="0">
              <a:lnSpc>
                <a:spcPct val="115000"/>
              </a:lnSpc>
              <a:spcBef>
                <a:spcPts val="0"/>
              </a:spcBef>
              <a:buClr>
                <a:schemeClr val="dk1"/>
              </a:buClr>
              <a:buSzPct val="91666"/>
              <a:buFont typeface="Arial"/>
              <a:buNone/>
            </a:pPr>
            <a:r>
              <a:rPr lang="en" sz="1200" b="1" dirty="0">
                <a:solidFill>
                  <a:schemeClr val="dk1"/>
                </a:solidFill>
                <a:latin typeface="Franklin Gothic Book" pitchFamily="34" charset="0"/>
                <a:ea typeface="Source Sans Pro"/>
                <a:cs typeface="Source Sans Pro"/>
                <a:sym typeface="Source Sans Pro"/>
              </a:rPr>
              <a:t>Students</a:t>
            </a:r>
            <a:r>
              <a:rPr lang="en" sz="1200" dirty="0">
                <a:solidFill>
                  <a:schemeClr val="dk1"/>
                </a:solidFill>
                <a:latin typeface="Franklin Gothic Book" pitchFamily="34" charset="0"/>
                <a:ea typeface="Source Sans Pro"/>
                <a:cs typeface="Source Sans Pro"/>
                <a:sym typeface="Source Sans Pro"/>
              </a:rPr>
              <a:t> can use this information to help self-regulate their learning.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fade">
                                      <p:cBhvr>
                                        <p:cTn id="7" dur="1000"/>
                                        <p:tgtEl>
                                          <p:spTgt spid="158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581">
                                            <p:txEl>
                                              <p:pRg st="0" end="0"/>
                                            </p:txEl>
                                          </p:spTgt>
                                        </p:tgtEl>
                                        <p:attrNameLst>
                                          <p:attrName>style.visibility</p:attrName>
                                        </p:attrNameLst>
                                      </p:cBhvr>
                                      <p:to>
                                        <p:strVal val="visible"/>
                                      </p:to>
                                    </p:set>
                                    <p:anim calcmode="lin" valueType="num">
                                      <p:cBhvr additive="base">
                                        <p:cTn id="12" dur="1000"/>
                                        <p:tgtEl>
                                          <p:spTgt spid="158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81">
                                            <p:txEl>
                                              <p:pRg st="1" end="1"/>
                                            </p:txEl>
                                          </p:spTgt>
                                        </p:tgtEl>
                                        <p:attrNameLst>
                                          <p:attrName>style.visibility</p:attrName>
                                        </p:attrNameLst>
                                      </p:cBhvr>
                                      <p:to>
                                        <p:strVal val="visible"/>
                                      </p:to>
                                    </p:set>
                                    <p:anim calcmode="lin" valueType="num">
                                      <p:cBhvr additive="base">
                                        <p:cTn id="17" dur="1000"/>
                                        <p:tgtEl>
                                          <p:spTgt spid="158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581">
                                            <p:txEl>
                                              <p:pRg st="2" end="2"/>
                                            </p:txEl>
                                          </p:spTgt>
                                        </p:tgtEl>
                                        <p:attrNameLst>
                                          <p:attrName>style.visibility</p:attrName>
                                        </p:attrNameLst>
                                      </p:cBhvr>
                                      <p:to>
                                        <p:strVal val="visible"/>
                                      </p:to>
                                    </p:set>
                                    <p:anim calcmode="lin" valueType="num">
                                      <p:cBhvr additive="base">
                                        <p:cTn id="22" dur="1000"/>
                                        <p:tgtEl>
                                          <p:spTgt spid="158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581">
                                            <p:txEl>
                                              <p:pRg st="3" end="3"/>
                                            </p:txEl>
                                          </p:spTgt>
                                        </p:tgtEl>
                                        <p:attrNameLst>
                                          <p:attrName>style.visibility</p:attrName>
                                        </p:attrNameLst>
                                      </p:cBhvr>
                                      <p:to>
                                        <p:strVal val="visible"/>
                                      </p:to>
                                    </p:set>
                                    <p:anim calcmode="lin" valueType="num">
                                      <p:cBhvr additive="base">
                                        <p:cTn id="27" dur="1000"/>
                                        <p:tgtEl>
                                          <p:spTgt spid="158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81">
                                            <p:txEl>
                                              <p:pRg st="4" end="4"/>
                                            </p:txEl>
                                          </p:spTgt>
                                        </p:tgtEl>
                                        <p:attrNameLst>
                                          <p:attrName>style.visibility</p:attrName>
                                        </p:attrNameLst>
                                      </p:cBhvr>
                                      <p:to>
                                        <p:strVal val="visible"/>
                                      </p:to>
                                    </p:set>
                                    <p:anim calcmode="lin" valueType="num">
                                      <p:cBhvr additive="base">
                                        <p:cTn id="32" dur="1000"/>
                                        <p:tgtEl>
                                          <p:spTgt spid="158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2"/>
                                        </p:tgtEl>
                                        <p:attrNameLst>
                                          <p:attrName>style.visibility</p:attrName>
                                        </p:attrNameLst>
                                      </p:cBhvr>
                                      <p:to>
                                        <p:strVal val="visible"/>
                                      </p:to>
                                    </p:set>
                                    <p:animEffect transition="in" filter="fade">
                                      <p:cBhvr>
                                        <p:cTn id="37" dur="1000"/>
                                        <p:tgtEl>
                                          <p:spTgt spid="158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1"/>
                                        </p:tgtEl>
                                        <p:attrNameLst>
                                          <p:attrName>style.visibility</p:attrName>
                                        </p:attrNameLst>
                                      </p:cBhvr>
                                      <p:to>
                                        <p:strVal val="visible"/>
                                      </p:to>
                                    </p:set>
                                    <p:animEffect transition="in" filter="fade">
                                      <p:cBhvr>
                                        <p:cTn id="42" dur="1000"/>
                                        <p:tgtEl>
                                          <p:spTgt spid="1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Shape 1587"/>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sz="2800" dirty="0"/>
              <a:t>ANALYZING FORMATIVE ASSESSMENT DATA</a:t>
            </a:r>
          </a:p>
        </p:txBody>
      </p:sp>
      <p:sp>
        <p:nvSpPr>
          <p:cNvPr id="1588" name="Shape 1588"/>
          <p:cNvSpPr txBox="1"/>
          <p:nvPr/>
        </p:nvSpPr>
        <p:spPr>
          <a:xfrm>
            <a:off x="958350" y="1112500"/>
            <a:ext cx="7227300" cy="524100"/>
          </a:xfrm>
          <a:prstGeom prst="rect">
            <a:avLst/>
          </a:prstGeom>
          <a:noFill/>
          <a:ln>
            <a:noFill/>
          </a:ln>
        </p:spPr>
        <p:txBody>
          <a:bodyPr lIns="91425" tIns="91425" rIns="91425" bIns="91425" anchor="ctr" anchorCtr="0">
            <a:noAutofit/>
          </a:bodyPr>
          <a:lstStyle/>
          <a:p>
            <a:pPr lvl="0" algn="ctr" rtl="0">
              <a:spcBef>
                <a:spcPts val="0"/>
              </a:spcBef>
              <a:buNone/>
            </a:pPr>
            <a:r>
              <a:rPr lang="en" sz="2400" b="1">
                <a:solidFill>
                  <a:schemeClr val="dk1"/>
                </a:solidFill>
              </a:rPr>
              <a:t>“What gets measured gets done.”</a:t>
            </a:r>
          </a:p>
        </p:txBody>
      </p:sp>
      <p:pic>
        <p:nvPicPr>
          <p:cNvPr id="1589" name="Shape 1589"/>
          <p:cNvPicPr preferRelativeResize="0"/>
          <p:nvPr/>
        </p:nvPicPr>
        <p:blipFill>
          <a:blip r:embed="rId3">
            <a:alphaModFix/>
          </a:blip>
          <a:stretch>
            <a:fillRect/>
          </a:stretch>
        </p:blipFill>
        <p:spPr>
          <a:xfrm>
            <a:off x="1983898" y="1773850"/>
            <a:ext cx="5049174" cy="304382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Shape 1594"/>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PROTOCOL INSTRUCTION</a:t>
            </a:r>
          </a:p>
        </p:txBody>
      </p:sp>
      <p:sp>
        <p:nvSpPr>
          <p:cNvPr id="1595" name="Shape 1595"/>
          <p:cNvSpPr txBox="1"/>
          <p:nvPr/>
        </p:nvSpPr>
        <p:spPr>
          <a:xfrm>
            <a:off x="569225" y="1245850"/>
            <a:ext cx="6149700" cy="2881200"/>
          </a:xfrm>
          <a:prstGeom prst="rect">
            <a:avLst/>
          </a:prstGeom>
          <a:noFill/>
          <a:ln>
            <a:noFill/>
          </a:ln>
        </p:spPr>
        <p:txBody>
          <a:bodyPr lIns="91425" tIns="91425" rIns="91425" bIns="91425" anchor="ctr" anchorCtr="0">
            <a:noAutofit/>
          </a:bodyPr>
          <a:lstStyle/>
          <a:p>
            <a:pPr marL="457200" lvl="0" indent="-342900" rtl="0">
              <a:spcBef>
                <a:spcPts val="0"/>
              </a:spcBef>
              <a:buClr>
                <a:schemeClr val="dk1"/>
              </a:buClr>
              <a:buSzPct val="100000"/>
              <a:buAutoNum type="arabicPeriod"/>
            </a:pPr>
            <a:r>
              <a:rPr lang="en" sz="1800" b="1" dirty="0">
                <a:solidFill>
                  <a:schemeClr val="dk1"/>
                </a:solidFill>
                <a:latin typeface="Franklin Gothic Book" pitchFamily="34" charset="0"/>
              </a:rPr>
              <a:t>Get It!</a:t>
            </a:r>
          </a:p>
          <a:p>
            <a:pPr marL="914400" lvl="1" indent="-228600" rtl="0">
              <a:spcBef>
                <a:spcPts val="0"/>
              </a:spcBef>
              <a:buClr>
                <a:schemeClr val="dk1"/>
              </a:buClr>
              <a:buChar char="○"/>
            </a:pPr>
            <a:r>
              <a:rPr lang="en" sz="1600" dirty="0">
                <a:solidFill>
                  <a:schemeClr val="dk1"/>
                </a:solidFill>
                <a:latin typeface="Franklin Gothic Book" pitchFamily="34" charset="0"/>
              </a:rPr>
              <a:t>Select the data to analyze for future action. </a:t>
            </a:r>
            <a:r>
              <a:rPr lang="en" sz="1600" dirty="0" smtClean="0">
                <a:solidFill>
                  <a:schemeClr val="dk1"/>
                </a:solidFill>
                <a:latin typeface="Franklin Gothic Book" pitchFamily="34" charset="0"/>
              </a:rPr>
              <a:t>(e.g., exit </a:t>
            </a:r>
            <a:r>
              <a:rPr lang="en" sz="1600" dirty="0">
                <a:solidFill>
                  <a:schemeClr val="dk1"/>
                </a:solidFill>
                <a:latin typeface="Franklin Gothic Book" pitchFamily="34" charset="0"/>
              </a:rPr>
              <a:t>t</a:t>
            </a:r>
            <a:r>
              <a:rPr lang="en" sz="1600" dirty="0" smtClean="0">
                <a:solidFill>
                  <a:schemeClr val="dk1"/>
                </a:solidFill>
                <a:latin typeface="Franklin Gothic Book" pitchFamily="34" charset="0"/>
              </a:rPr>
              <a:t>ickets</a:t>
            </a:r>
            <a:r>
              <a:rPr lang="en" sz="1600" dirty="0">
                <a:solidFill>
                  <a:schemeClr val="dk1"/>
                </a:solidFill>
                <a:latin typeface="Franklin Gothic Book" pitchFamily="34" charset="0"/>
              </a:rPr>
              <a:t>, </a:t>
            </a:r>
            <a:r>
              <a:rPr lang="en" sz="1600" dirty="0" smtClean="0">
                <a:solidFill>
                  <a:schemeClr val="dk1"/>
                </a:solidFill>
                <a:latin typeface="Franklin Gothic Book" pitchFamily="34" charset="0"/>
              </a:rPr>
              <a:t>benchmark </a:t>
            </a:r>
            <a:r>
              <a:rPr lang="en" sz="1600" dirty="0">
                <a:solidFill>
                  <a:schemeClr val="dk1"/>
                </a:solidFill>
                <a:latin typeface="Franklin Gothic Book" pitchFamily="34" charset="0"/>
              </a:rPr>
              <a:t>t</a:t>
            </a:r>
            <a:r>
              <a:rPr lang="en" sz="1600" dirty="0" smtClean="0">
                <a:solidFill>
                  <a:schemeClr val="dk1"/>
                </a:solidFill>
                <a:latin typeface="Franklin Gothic Book" pitchFamily="34" charset="0"/>
              </a:rPr>
              <a:t>ests</a:t>
            </a:r>
            <a:r>
              <a:rPr lang="en" sz="1600" dirty="0">
                <a:solidFill>
                  <a:schemeClr val="dk1"/>
                </a:solidFill>
                <a:latin typeface="Franklin Gothic Book" pitchFamily="34" charset="0"/>
              </a:rPr>
              <a:t>, </a:t>
            </a:r>
            <a:r>
              <a:rPr lang="en" sz="1600" dirty="0" smtClean="0">
                <a:solidFill>
                  <a:schemeClr val="dk1"/>
                </a:solidFill>
                <a:latin typeface="Franklin Gothic Book" pitchFamily="34" charset="0"/>
              </a:rPr>
              <a:t>quizzes</a:t>
            </a:r>
            <a:r>
              <a:rPr lang="en" sz="1600" dirty="0">
                <a:solidFill>
                  <a:schemeClr val="dk1"/>
                </a:solidFill>
                <a:latin typeface="Franklin Gothic Book" pitchFamily="34" charset="0"/>
              </a:rPr>
              <a:t>, </a:t>
            </a:r>
            <a:r>
              <a:rPr lang="en" sz="1600" dirty="0" smtClean="0">
                <a:solidFill>
                  <a:schemeClr val="dk1"/>
                </a:solidFill>
                <a:latin typeface="Franklin Gothic Book" pitchFamily="34" charset="0"/>
              </a:rPr>
              <a:t>etc.)</a:t>
            </a:r>
            <a:endParaRPr lang="en" sz="1600" dirty="0">
              <a:solidFill>
                <a:schemeClr val="dk1"/>
              </a:solidFill>
              <a:latin typeface="Franklin Gothic Book" pitchFamily="34" charset="0"/>
            </a:endParaRPr>
          </a:p>
          <a:p>
            <a:pPr marL="457200" lvl="0" indent="0" rtl="0">
              <a:spcBef>
                <a:spcPts val="0"/>
              </a:spcBef>
              <a:buNone/>
            </a:pPr>
            <a:endParaRPr dirty="0">
              <a:solidFill>
                <a:schemeClr val="dk1"/>
              </a:solidFill>
              <a:latin typeface="Franklin Gothic Book" pitchFamily="34" charset="0"/>
            </a:endParaRPr>
          </a:p>
          <a:p>
            <a:pPr marL="457200" lvl="0" indent="-342900" rtl="0">
              <a:spcBef>
                <a:spcPts val="0"/>
              </a:spcBef>
              <a:buClr>
                <a:schemeClr val="dk1"/>
              </a:buClr>
              <a:buSzPct val="100000"/>
            </a:pPr>
            <a:r>
              <a:rPr lang="en" sz="1800" b="1" dirty="0" smtClean="0">
                <a:solidFill>
                  <a:schemeClr val="dk1"/>
                </a:solidFill>
                <a:latin typeface="Franklin Gothic Book" pitchFamily="34" charset="0"/>
              </a:rPr>
              <a:t>2.    Read </a:t>
            </a:r>
            <a:r>
              <a:rPr lang="en" sz="1800" b="1" dirty="0">
                <a:solidFill>
                  <a:schemeClr val="dk1"/>
                </a:solidFill>
                <a:latin typeface="Franklin Gothic Book" pitchFamily="34" charset="0"/>
              </a:rPr>
              <a:t>It!</a:t>
            </a:r>
          </a:p>
          <a:p>
            <a:pPr marL="914400" lvl="1" indent="-228600" rtl="0">
              <a:spcBef>
                <a:spcPts val="0"/>
              </a:spcBef>
              <a:buClr>
                <a:schemeClr val="dk1"/>
              </a:buClr>
              <a:buChar char="○"/>
            </a:pPr>
            <a:r>
              <a:rPr lang="en" sz="1600" dirty="0">
                <a:solidFill>
                  <a:schemeClr val="dk1"/>
                </a:solidFill>
                <a:latin typeface="Franklin Gothic Book" pitchFamily="34" charset="0"/>
              </a:rPr>
              <a:t>Answer the following questions as it applies to your data.</a:t>
            </a:r>
          </a:p>
          <a:p>
            <a:pPr marL="1371600" lvl="2" indent="-228600" rtl="0">
              <a:spcBef>
                <a:spcPts val="0"/>
              </a:spcBef>
              <a:buClr>
                <a:schemeClr val="dk1"/>
              </a:buClr>
              <a:buFont typeface="Arial" pitchFamily="34" charset="0"/>
              <a:buChar char="•"/>
            </a:pPr>
            <a:r>
              <a:rPr lang="en" sz="1600" dirty="0">
                <a:solidFill>
                  <a:schemeClr val="dk1"/>
                </a:solidFill>
                <a:latin typeface="Franklin Gothic Book" pitchFamily="34" charset="0"/>
              </a:rPr>
              <a:t>What pops out at you?</a:t>
            </a:r>
          </a:p>
          <a:p>
            <a:pPr marL="1371600" lvl="2" indent="-228600" rtl="0">
              <a:spcBef>
                <a:spcPts val="0"/>
              </a:spcBef>
              <a:buClr>
                <a:schemeClr val="dk1"/>
              </a:buClr>
              <a:buFont typeface="Arial" pitchFamily="34" charset="0"/>
              <a:buChar char="•"/>
            </a:pPr>
            <a:r>
              <a:rPr lang="en" sz="1600" dirty="0">
                <a:solidFill>
                  <a:schemeClr val="dk1"/>
                </a:solidFill>
                <a:latin typeface="Franklin Gothic Book" pitchFamily="34" charset="0"/>
              </a:rPr>
              <a:t>Why is this data </a:t>
            </a:r>
            <a:r>
              <a:rPr lang="en" sz="1600" dirty="0" smtClean="0">
                <a:solidFill>
                  <a:schemeClr val="dk1"/>
                </a:solidFill>
                <a:latin typeface="Franklin Gothic Book" pitchFamily="34" charset="0"/>
              </a:rPr>
              <a:t>important</a:t>
            </a:r>
            <a:r>
              <a:rPr lang="en" sz="1600" dirty="0">
                <a:solidFill>
                  <a:schemeClr val="dk1"/>
                </a:solidFill>
                <a:latin typeface="Franklin Gothic Book" pitchFamily="34" charset="0"/>
              </a:rPr>
              <a:t>?</a:t>
            </a:r>
          </a:p>
          <a:p>
            <a:pPr marL="1371600" lvl="2" indent="-228600" rtl="0">
              <a:spcBef>
                <a:spcPts val="0"/>
              </a:spcBef>
              <a:buClr>
                <a:schemeClr val="dk1"/>
              </a:buClr>
              <a:buFont typeface="Arial" pitchFamily="34" charset="0"/>
              <a:buChar char="•"/>
            </a:pPr>
            <a:r>
              <a:rPr lang="en" sz="1600" dirty="0">
                <a:solidFill>
                  <a:schemeClr val="dk1"/>
                </a:solidFill>
                <a:latin typeface="Franklin Gothic Book" pitchFamily="34" charset="0"/>
              </a:rPr>
              <a:t>If this data remains constant, what might be the possible consequences for our students?</a:t>
            </a:r>
          </a:p>
          <a:p>
            <a:pPr marL="1371600" lvl="2" indent="-228600" rtl="0">
              <a:spcBef>
                <a:spcPts val="0"/>
              </a:spcBef>
              <a:buClr>
                <a:schemeClr val="dk1"/>
              </a:buClr>
              <a:buFont typeface="Arial" pitchFamily="34" charset="0"/>
              <a:buChar char="•"/>
            </a:pPr>
            <a:r>
              <a:rPr lang="en" sz="1600" dirty="0">
                <a:solidFill>
                  <a:schemeClr val="dk1"/>
                </a:solidFill>
                <a:latin typeface="Franklin Gothic Book" pitchFamily="34" charset="0"/>
              </a:rPr>
              <a:t>What are your hunches about what might need to happen next to impact this data?</a:t>
            </a:r>
          </a:p>
        </p:txBody>
      </p:sp>
      <p:pic>
        <p:nvPicPr>
          <p:cNvPr id="1596" name="Shape 1596"/>
          <p:cNvPicPr preferRelativeResize="0"/>
          <p:nvPr/>
        </p:nvPicPr>
        <p:blipFill>
          <a:blip r:embed="rId3">
            <a:alphaModFix/>
          </a:blip>
          <a:stretch>
            <a:fillRect/>
          </a:stretch>
        </p:blipFill>
        <p:spPr>
          <a:xfrm>
            <a:off x="6395165" y="1245850"/>
            <a:ext cx="2605275" cy="2338949"/>
          </a:xfrm>
          <a:prstGeom prst="rect">
            <a:avLst/>
          </a:prstGeom>
          <a:noFill/>
          <a:ln>
            <a:noFill/>
          </a:ln>
        </p:spPr>
      </p:pic>
      <p:sp>
        <p:nvSpPr>
          <p:cNvPr id="1597" name="Shape 1597"/>
          <p:cNvSpPr txBox="1"/>
          <p:nvPr/>
        </p:nvSpPr>
        <p:spPr>
          <a:xfrm>
            <a:off x="6598609" y="3283275"/>
            <a:ext cx="2198400" cy="1189500"/>
          </a:xfrm>
          <a:prstGeom prst="rect">
            <a:avLst/>
          </a:prstGeom>
          <a:noFill/>
          <a:ln>
            <a:noFill/>
          </a:ln>
        </p:spPr>
        <p:txBody>
          <a:bodyPr lIns="91425" tIns="91425" rIns="91425" bIns="91425" anchor="ctr" anchorCtr="0">
            <a:noAutofit/>
          </a:bodyPr>
          <a:lstStyle/>
          <a:p>
            <a:pPr lvl="0" algn="ctr" rtl="0">
              <a:spcBef>
                <a:spcPts val="0"/>
              </a:spcBef>
              <a:buNone/>
            </a:pPr>
            <a:r>
              <a:rPr lang="en" u="sng" dirty="0">
                <a:solidFill>
                  <a:schemeClr val="accent2"/>
                </a:solidFill>
                <a:hlinkClick r:id="rId4"/>
              </a:rPr>
              <a:t>Turning Data into Actionable Information Protocol</a:t>
            </a:r>
            <a:endParaRPr lang="en" u="sng" dirty="0">
              <a:solidFill>
                <a:schemeClr val="accent2"/>
              </a:solidFill>
              <a:hlinkClick r:id="rId5"/>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Shape 1329"/>
          <p:cNvSpPr txBox="1">
            <a:spLocks noGrp="1"/>
          </p:cNvSpPr>
          <p:nvPr>
            <p:ph type="title"/>
          </p:nvPr>
        </p:nvSpPr>
        <p:spPr>
          <a:xfrm>
            <a:off x="654625" y="140275"/>
            <a:ext cx="7980300" cy="732600"/>
          </a:xfrm>
          <a:prstGeom prst="rect">
            <a:avLst/>
          </a:prstGeom>
        </p:spPr>
        <p:txBody>
          <a:bodyPr lIns="91425" tIns="91425" rIns="91425" bIns="91425" anchor="ctr" anchorCtr="0">
            <a:noAutofit/>
          </a:bodyPr>
          <a:lstStyle/>
          <a:p>
            <a:pPr lvl="0" rtl="0">
              <a:spcBef>
                <a:spcPts val="0"/>
              </a:spcBef>
              <a:buNone/>
            </a:pPr>
            <a:r>
              <a:rPr lang="en" sz="3600" dirty="0"/>
              <a:t>WE ALL USE </a:t>
            </a:r>
            <a:r>
              <a:rPr lang="en" sz="3600" dirty="0" smtClean="0"/>
              <a:t>DATA</a:t>
            </a:r>
            <a:endParaRPr lang="en" sz="3600" dirty="0"/>
          </a:p>
        </p:txBody>
      </p:sp>
      <p:sp>
        <p:nvSpPr>
          <p:cNvPr id="1330" name="Shape 1330">
            <a:hlinkClick r:id="rId3"/>
          </p:cNvPr>
          <p:cNvSpPr/>
          <p:nvPr/>
        </p:nvSpPr>
        <p:spPr>
          <a:xfrm>
            <a:off x="4115575" y="1522975"/>
            <a:ext cx="4308699" cy="3231524"/>
          </a:xfrm>
          <a:prstGeom prst="rect">
            <a:avLst/>
          </a:prstGeom>
          <a:blipFill>
            <a:blip r:embed="rId4">
              <a:alphaModFix/>
            </a:blip>
            <a:stretch>
              <a:fillRect/>
            </a:stretch>
          </a:blipFill>
          <a:ln>
            <a:noFill/>
          </a:ln>
        </p:spPr>
      </p:sp>
      <p:sp>
        <p:nvSpPr>
          <p:cNvPr id="1331" name="Shape 1331"/>
          <p:cNvSpPr txBox="1"/>
          <p:nvPr/>
        </p:nvSpPr>
        <p:spPr>
          <a:xfrm>
            <a:off x="654625" y="1734150"/>
            <a:ext cx="3099600" cy="2666400"/>
          </a:xfrm>
          <a:prstGeom prst="rect">
            <a:avLst/>
          </a:prstGeom>
          <a:noFill/>
          <a:ln>
            <a:noFill/>
          </a:ln>
        </p:spPr>
        <p:txBody>
          <a:bodyPr lIns="91425" tIns="91425" rIns="91425" bIns="91425" anchor="t" anchorCtr="0">
            <a:noAutofit/>
          </a:bodyPr>
          <a:lstStyle/>
          <a:p>
            <a:pPr lvl="0" algn="ctr" rtl="0">
              <a:spcBef>
                <a:spcPts val="0"/>
              </a:spcBef>
              <a:buNone/>
            </a:pPr>
            <a:r>
              <a:rPr lang="en" sz="2000" dirty="0">
                <a:latin typeface="Franklin Gothic Book" pitchFamily="34" charset="0"/>
              </a:rPr>
              <a:t>Turn and Talk</a:t>
            </a:r>
            <a:r>
              <a:rPr lang="en" sz="2000" b="1" dirty="0">
                <a:latin typeface="Franklin Gothic Book" pitchFamily="34" charset="0"/>
              </a:rPr>
              <a:t>:</a:t>
            </a:r>
          </a:p>
          <a:p>
            <a:pPr lvl="0" algn="ctr" rtl="0">
              <a:spcBef>
                <a:spcPts val="0"/>
              </a:spcBef>
              <a:buNone/>
            </a:pPr>
            <a:endParaRPr sz="2000" dirty="0">
              <a:latin typeface="Franklin Gothic Book" pitchFamily="34" charset="0"/>
            </a:endParaRPr>
          </a:p>
          <a:p>
            <a:pPr lvl="0" algn="ctr" rtl="0">
              <a:spcBef>
                <a:spcPts val="0"/>
              </a:spcBef>
              <a:buNone/>
            </a:pPr>
            <a:r>
              <a:rPr lang="en" sz="2000" dirty="0">
                <a:latin typeface="Franklin Gothic Book" pitchFamily="34" charset="0"/>
              </a:rPr>
              <a:t>What action steps would you take after hearing this information?</a:t>
            </a:r>
          </a:p>
          <a:p>
            <a:pPr lvl="0" algn="ctr" rtl="0">
              <a:spcBef>
                <a:spcPts val="0"/>
              </a:spcBef>
              <a:buNone/>
            </a:pPr>
            <a:endParaRPr sz="2000" dirty="0">
              <a:latin typeface="Franklin Gothic Book" pitchFamily="34" charset="0"/>
            </a:endParaRPr>
          </a:p>
          <a:p>
            <a:pPr lvl="0" algn="ctr" rtl="0">
              <a:spcBef>
                <a:spcPts val="0"/>
              </a:spcBef>
              <a:buNone/>
            </a:pPr>
            <a:r>
              <a:rPr lang="en" sz="2000" dirty="0">
                <a:latin typeface="Franklin Gothic Book" pitchFamily="34" charset="0"/>
              </a:rPr>
              <a:t>What other data would be helpful when making your decision as a consumer?</a:t>
            </a:r>
          </a:p>
        </p:txBody>
      </p:sp>
      <p:sp>
        <p:nvSpPr>
          <p:cNvPr id="1332" name="Shape 1332"/>
          <p:cNvSpPr txBox="1"/>
          <p:nvPr/>
        </p:nvSpPr>
        <p:spPr>
          <a:xfrm>
            <a:off x="1053375" y="1010425"/>
            <a:ext cx="7166400" cy="462600"/>
          </a:xfrm>
          <a:prstGeom prst="rect">
            <a:avLst/>
          </a:prstGeom>
          <a:noFill/>
          <a:ln>
            <a:noFill/>
          </a:ln>
        </p:spPr>
        <p:txBody>
          <a:bodyPr lIns="91425" tIns="91425" rIns="91425" bIns="91425" anchor="t" anchorCtr="0">
            <a:noAutofit/>
          </a:bodyPr>
          <a:lstStyle/>
          <a:p>
            <a:pPr lvl="0" algn="ctr" rtl="0">
              <a:spcBef>
                <a:spcPts val="0"/>
              </a:spcBef>
              <a:buNone/>
            </a:pPr>
            <a:r>
              <a:rPr lang="en" sz="2000" b="1" dirty="0">
                <a:latin typeface="Franklin Gothic Book" pitchFamily="34" charset="0"/>
              </a:rPr>
              <a:t>Do you use </a:t>
            </a:r>
            <a:r>
              <a:rPr lang="en" sz="2000" b="1" dirty="0" smtClean="0">
                <a:latin typeface="Franklin Gothic Book" pitchFamily="34" charset="0"/>
              </a:rPr>
              <a:t>data </a:t>
            </a:r>
            <a:r>
              <a:rPr lang="en" sz="2000" b="1" dirty="0">
                <a:latin typeface="Franklin Gothic Book" pitchFamily="34" charset="0"/>
              </a:rPr>
              <a:t>to make informed decisions?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
                                        </p:tgtEl>
                                        <p:attrNameLst>
                                          <p:attrName>style.visibility</p:attrName>
                                        </p:attrNameLst>
                                      </p:cBhvr>
                                      <p:to>
                                        <p:strVal val="visible"/>
                                      </p:to>
                                    </p:set>
                                    <p:animEffect transition="in" filter="fade">
                                      <p:cBhvr>
                                        <p:cTn id="7" dur="1000"/>
                                        <p:tgtEl>
                                          <p:spTgt spid="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Shape 1603"/>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rPr>
              <a:t>PROTOCOL INSTRUCTION</a:t>
            </a:r>
          </a:p>
        </p:txBody>
      </p:sp>
      <p:sp>
        <p:nvSpPr>
          <p:cNvPr id="1604" name="Shape 1604"/>
          <p:cNvSpPr txBox="1"/>
          <p:nvPr/>
        </p:nvSpPr>
        <p:spPr>
          <a:xfrm>
            <a:off x="548900" y="996475"/>
            <a:ext cx="5865300" cy="2561400"/>
          </a:xfrm>
          <a:prstGeom prst="rect">
            <a:avLst/>
          </a:prstGeom>
          <a:noFill/>
          <a:ln>
            <a:noFill/>
          </a:ln>
        </p:spPr>
        <p:txBody>
          <a:bodyPr lIns="91425" tIns="91425" rIns="91425" bIns="91425" anchor="ctr" anchorCtr="0">
            <a:noAutofit/>
          </a:bodyPr>
          <a:lstStyle/>
          <a:p>
            <a:pPr lvl="0" rtl="0">
              <a:spcBef>
                <a:spcPts val="0"/>
              </a:spcBef>
              <a:buNone/>
            </a:pPr>
            <a:r>
              <a:rPr lang="en" sz="1800" b="1" dirty="0">
                <a:solidFill>
                  <a:schemeClr val="dk1"/>
                </a:solidFill>
                <a:latin typeface="Franklin Gothic Book" pitchFamily="34" charset="0"/>
              </a:rPr>
              <a:t>3.  Talk It!</a:t>
            </a:r>
          </a:p>
          <a:p>
            <a:pPr marL="914400" lvl="0" indent="-228600" rtl="0">
              <a:spcBef>
                <a:spcPts val="0"/>
              </a:spcBef>
              <a:buClr>
                <a:schemeClr val="dk1"/>
              </a:buClr>
              <a:buChar char="●"/>
            </a:pPr>
            <a:r>
              <a:rPr lang="en" sz="1600" dirty="0">
                <a:solidFill>
                  <a:schemeClr val="dk1"/>
                </a:solidFill>
                <a:latin typeface="Franklin Gothic Book" pitchFamily="34" charset="0"/>
              </a:rPr>
              <a:t>Select a discussion leader who will facilitate an active dialogue.</a:t>
            </a:r>
          </a:p>
          <a:p>
            <a:pPr marL="1371600" lvl="1" indent="-228600" rtl="0">
              <a:spcBef>
                <a:spcPts val="0"/>
              </a:spcBef>
              <a:buClr>
                <a:schemeClr val="dk1"/>
              </a:buClr>
              <a:buChar char="○"/>
            </a:pPr>
            <a:r>
              <a:rPr lang="en" sz="1600" dirty="0">
                <a:solidFill>
                  <a:schemeClr val="dk1"/>
                </a:solidFill>
                <a:latin typeface="Franklin Gothic Book" pitchFamily="34" charset="0"/>
              </a:rPr>
              <a:t>What are the data facts that popped out during Read It! </a:t>
            </a:r>
            <a:r>
              <a:rPr lang="en" sz="1600" dirty="0" smtClean="0">
                <a:solidFill>
                  <a:schemeClr val="dk1"/>
                </a:solidFill>
                <a:latin typeface="Franklin Gothic Book" pitchFamily="34" charset="0"/>
              </a:rPr>
              <a:t>phase</a:t>
            </a:r>
            <a:r>
              <a:rPr lang="en" sz="1600" dirty="0">
                <a:solidFill>
                  <a:schemeClr val="dk1"/>
                </a:solidFill>
                <a:latin typeface="Franklin Gothic Book" pitchFamily="34" charset="0"/>
              </a:rPr>
              <a:t>?</a:t>
            </a:r>
          </a:p>
          <a:p>
            <a:pPr marL="1371600" lvl="1" indent="-228600" rtl="0">
              <a:spcBef>
                <a:spcPts val="0"/>
              </a:spcBef>
              <a:buClr>
                <a:schemeClr val="dk1"/>
              </a:buClr>
              <a:buChar char="○"/>
            </a:pPr>
            <a:r>
              <a:rPr lang="en" sz="1600" dirty="0">
                <a:solidFill>
                  <a:schemeClr val="dk1"/>
                </a:solidFill>
                <a:latin typeface="Franklin Gothic Book" pitchFamily="34" charset="0"/>
              </a:rPr>
              <a:t>Why is this data </a:t>
            </a:r>
            <a:r>
              <a:rPr lang="en" sz="1600" dirty="0" smtClean="0">
                <a:solidFill>
                  <a:schemeClr val="dk1"/>
                </a:solidFill>
                <a:latin typeface="Franklin Gothic Book" pitchFamily="34" charset="0"/>
              </a:rPr>
              <a:t>important</a:t>
            </a:r>
            <a:r>
              <a:rPr lang="en" sz="1600" dirty="0">
                <a:solidFill>
                  <a:schemeClr val="dk1"/>
                </a:solidFill>
                <a:latin typeface="Franklin Gothic Book" pitchFamily="34" charset="0"/>
              </a:rPr>
              <a:t>?</a:t>
            </a:r>
          </a:p>
          <a:p>
            <a:pPr marL="1371600" lvl="1" indent="-228600" rtl="0">
              <a:spcBef>
                <a:spcPts val="0"/>
              </a:spcBef>
              <a:buClr>
                <a:schemeClr val="dk1"/>
              </a:buClr>
              <a:buChar char="○"/>
            </a:pPr>
            <a:r>
              <a:rPr lang="en" sz="1600" dirty="0">
                <a:solidFill>
                  <a:schemeClr val="dk1"/>
                </a:solidFill>
                <a:latin typeface="Franklin Gothic Book" pitchFamily="34" charset="0"/>
              </a:rPr>
              <a:t>What are some possible actions that can be taken to address the data implications?</a:t>
            </a:r>
          </a:p>
          <a:p>
            <a:pPr lvl="0" rtl="0">
              <a:spcBef>
                <a:spcPts val="0"/>
              </a:spcBef>
              <a:buNone/>
            </a:pPr>
            <a:endParaRPr sz="1600" dirty="0">
              <a:solidFill>
                <a:schemeClr val="dk1"/>
              </a:solidFill>
              <a:latin typeface="Franklin Gothic Book" pitchFamily="34" charset="0"/>
            </a:endParaRPr>
          </a:p>
          <a:p>
            <a:pPr marL="914400" lvl="0" indent="-228600" rtl="0">
              <a:spcBef>
                <a:spcPts val="0"/>
              </a:spcBef>
              <a:buClr>
                <a:schemeClr val="dk1"/>
              </a:buClr>
              <a:buChar char="●"/>
            </a:pPr>
            <a:r>
              <a:rPr lang="en" sz="1600" dirty="0">
                <a:solidFill>
                  <a:schemeClr val="dk1"/>
                </a:solidFill>
                <a:latin typeface="Franklin Gothic Book" pitchFamily="34" charset="0"/>
              </a:rPr>
              <a:t>Fill out the following columns:</a:t>
            </a:r>
          </a:p>
        </p:txBody>
      </p:sp>
      <p:pic>
        <p:nvPicPr>
          <p:cNvPr id="1605" name="Shape 1605"/>
          <p:cNvPicPr preferRelativeResize="0"/>
          <p:nvPr/>
        </p:nvPicPr>
        <p:blipFill>
          <a:blip r:embed="rId3">
            <a:alphaModFix/>
          </a:blip>
          <a:stretch>
            <a:fillRect/>
          </a:stretch>
        </p:blipFill>
        <p:spPr>
          <a:xfrm>
            <a:off x="6391052" y="1220400"/>
            <a:ext cx="2605275" cy="2338949"/>
          </a:xfrm>
          <a:prstGeom prst="rect">
            <a:avLst/>
          </a:prstGeom>
          <a:noFill/>
          <a:ln>
            <a:noFill/>
          </a:ln>
        </p:spPr>
      </p:pic>
      <p:graphicFrame>
        <p:nvGraphicFramePr>
          <p:cNvPr id="1606" name="Shape 1606"/>
          <p:cNvGraphicFramePr/>
          <p:nvPr/>
        </p:nvGraphicFramePr>
        <p:xfrm>
          <a:off x="1051950" y="3562410"/>
          <a:ext cx="6652000" cy="1219140"/>
        </p:xfrm>
        <a:graphic>
          <a:graphicData uri="http://schemas.openxmlformats.org/drawingml/2006/table">
            <a:tbl>
              <a:tblPr>
                <a:noFill/>
                <a:tableStyleId>{68BC7C6E-9D9C-4B65-B188-2A19EBB06901}</a:tableStyleId>
              </a:tblPr>
              <a:tblGrid>
                <a:gridCol w="2063175">
                  <a:extLst>
                    <a:ext uri="{9D8B030D-6E8A-4147-A177-3AD203B41FA5}">
                      <a16:colId xmlns="" xmlns:a16="http://schemas.microsoft.com/office/drawing/2014/main" val="20000"/>
                    </a:ext>
                  </a:extLst>
                </a:gridCol>
                <a:gridCol w="2223900">
                  <a:extLst>
                    <a:ext uri="{9D8B030D-6E8A-4147-A177-3AD203B41FA5}">
                      <a16:colId xmlns="" xmlns:a16="http://schemas.microsoft.com/office/drawing/2014/main" val="20001"/>
                    </a:ext>
                  </a:extLst>
                </a:gridCol>
                <a:gridCol w="2364925">
                  <a:extLst>
                    <a:ext uri="{9D8B030D-6E8A-4147-A177-3AD203B41FA5}">
                      <a16:colId xmlns="" xmlns:a16="http://schemas.microsoft.com/office/drawing/2014/main" val="20002"/>
                    </a:ext>
                  </a:extLst>
                </a:gridCol>
              </a:tblGrid>
              <a:tr h="770025">
                <a:tc>
                  <a:txBody>
                    <a:bodyPr/>
                    <a:lstStyle/>
                    <a:p>
                      <a:pPr lvl="0" algn="ctr" rtl="0">
                        <a:spcBef>
                          <a:spcPts val="0"/>
                        </a:spcBef>
                        <a:buNone/>
                      </a:pPr>
                      <a:r>
                        <a:rPr lang="en" dirty="0">
                          <a:latin typeface="Franklin Gothic Book" pitchFamily="34" charset="0"/>
                        </a:rPr>
                        <a:t>Here’s What! </a:t>
                      </a:r>
                    </a:p>
                    <a:p>
                      <a:pPr lvl="0" algn="ctr" rtl="0">
                        <a:spcBef>
                          <a:spcPts val="0"/>
                        </a:spcBef>
                        <a:buNone/>
                      </a:pPr>
                      <a:r>
                        <a:rPr lang="en" dirty="0">
                          <a:latin typeface="Franklin Gothic Book" pitchFamily="34" charset="0"/>
                        </a:rPr>
                        <a:t>Specific Facts</a:t>
                      </a:r>
                    </a:p>
                  </a:txBody>
                  <a:tcPr marL="91425" marR="91425" marT="91425" marB="91425">
                    <a:solidFill>
                      <a:srgbClr val="DBE5F1"/>
                    </a:solidFill>
                  </a:tcPr>
                </a:tc>
                <a:tc>
                  <a:txBody>
                    <a:bodyPr/>
                    <a:lstStyle/>
                    <a:p>
                      <a:pPr lvl="0" algn="ctr" rtl="0">
                        <a:spcBef>
                          <a:spcPts val="0"/>
                        </a:spcBef>
                        <a:buNone/>
                      </a:pPr>
                      <a:r>
                        <a:rPr lang="en" dirty="0">
                          <a:latin typeface="Franklin Gothic Book" pitchFamily="34" charset="0"/>
                        </a:rPr>
                        <a:t>So What?</a:t>
                      </a:r>
                    </a:p>
                    <a:p>
                      <a:pPr lvl="0" algn="ctr" rtl="0">
                        <a:spcBef>
                          <a:spcPts val="0"/>
                        </a:spcBef>
                        <a:buNone/>
                      </a:pPr>
                      <a:r>
                        <a:rPr lang="en" dirty="0">
                          <a:latin typeface="Franklin Gothic Book" pitchFamily="34" charset="0"/>
                        </a:rPr>
                        <a:t>Interpretation of Data</a:t>
                      </a:r>
                    </a:p>
                  </a:txBody>
                  <a:tcPr marL="91425" marR="91425" marT="91425" marB="91425">
                    <a:solidFill>
                      <a:srgbClr val="DBE5F1"/>
                    </a:solidFill>
                  </a:tcPr>
                </a:tc>
                <a:tc>
                  <a:txBody>
                    <a:bodyPr/>
                    <a:lstStyle/>
                    <a:p>
                      <a:pPr lvl="0" algn="ctr" rtl="0">
                        <a:spcBef>
                          <a:spcPts val="0"/>
                        </a:spcBef>
                        <a:buNone/>
                      </a:pPr>
                      <a:r>
                        <a:rPr lang="en" dirty="0">
                          <a:latin typeface="Franklin Gothic Book" pitchFamily="34" charset="0"/>
                        </a:rPr>
                        <a:t>Now What?</a:t>
                      </a:r>
                    </a:p>
                    <a:p>
                      <a:pPr lvl="0" algn="ctr" rtl="0">
                        <a:spcBef>
                          <a:spcPts val="0"/>
                        </a:spcBef>
                        <a:buNone/>
                      </a:pPr>
                      <a:r>
                        <a:rPr lang="en" dirty="0">
                          <a:latin typeface="Franklin Gothic Book" pitchFamily="34" charset="0"/>
                        </a:rPr>
                        <a:t>Prediction / Implications of Data</a:t>
                      </a:r>
                    </a:p>
                  </a:txBody>
                  <a:tcPr marL="91425" marR="91425" marT="91425" marB="91425">
                    <a:solidFill>
                      <a:srgbClr val="DBE5F1"/>
                    </a:solidFill>
                  </a:tcPr>
                </a:tc>
                <a:extLst>
                  <a:ext uri="{0D108BD9-81ED-4DB2-BD59-A6C34878D82A}">
                    <a16:rowId xmlns="" xmlns:a16="http://schemas.microsoft.com/office/drawing/2014/main" val="10000"/>
                  </a:ext>
                </a:extLst>
              </a:tr>
              <a:tr h="375975">
                <a:tc>
                  <a:txBody>
                    <a:bodyPr/>
                    <a:lstStyle/>
                    <a:p>
                      <a:pPr lvl="0">
                        <a:spcBef>
                          <a:spcPts val="0"/>
                        </a:spcBef>
                        <a:buNone/>
                      </a:pPr>
                      <a:endParaRPr dirty="0">
                        <a:latin typeface="Franklin Gothic Book" pitchFamily="34" charset="0"/>
                      </a:endParaRPr>
                    </a:p>
                  </a:txBody>
                  <a:tcPr marL="91425" marR="91425" marT="91425" marB="91425"/>
                </a:tc>
                <a:tc>
                  <a:txBody>
                    <a:bodyPr/>
                    <a:lstStyle/>
                    <a:p>
                      <a:pPr lvl="0">
                        <a:spcBef>
                          <a:spcPts val="0"/>
                        </a:spcBef>
                        <a:buNone/>
                      </a:pPr>
                      <a:endParaRPr dirty="0">
                        <a:latin typeface="Franklin Gothic Book" pitchFamily="34" charset="0"/>
                      </a:endParaRPr>
                    </a:p>
                  </a:txBody>
                  <a:tcPr marL="91425" marR="91425" marT="91425" marB="91425"/>
                </a:tc>
                <a:tc>
                  <a:txBody>
                    <a:bodyPr/>
                    <a:lstStyle/>
                    <a:p>
                      <a:pPr lvl="0" rtl="0">
                        <a:spcBef>
                          <a:spcPts val="0"/>
                        </a:spcBef>
                        <a:buNone/>
                      </a:pPr>
                      <a:endParaRPr dirty="0">
                        <a:latin typeface="Franklin Gothic Book" pitchFamily="34" charset="0"/>
                      </a:endParaRPr>
                    </a:p>
                  </a:txBody>
                  <a:tcPr marL="91425" marR="91425" marT="91425" marB="91425"/>
                </a:tc>
                <a:extLst>
                  <a:ext uri="{0D108BD9-81ED-4DB2-BD59-A6C34878D82A}">
                    <a16:rowId xmlns="" xmlns:a16="http://schemas.microsoft.com/office/drawing/2014/main" val="10001"/>
                  </a:ext>
                </a:extLst>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0"/>
        <p:cNvGrpSpPr/>
        <p:nvPr/>
      </p:nvGrpSpPr>
      <p:grpSpPr>
        <a:xfrm>
          <a:off x="0" y="0"/>
          <a:ext cx="0" cy="0"/>
          <a:chOff x="0" y="0"/>
          <a:chExt cx="0" cy="0"/>
        </a:xfrm>
      </p:grpSpPr>
      <p:sp>
        <p:nvSpPr>
          <p:cNvPr id="1611" name="Shape 161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lgn="l" rtl="0">
              <a:spcBef>
                <a:spcPts val="0"/>
              </a:spcBef>
              <a:buNone/>
            </a:pPr>
            <a:r>
              <a:rPr lang="en" sz="1400" b="1" dirty="0">
                <a:solidFill>
                  <a:srgbClr val="000000"/>
                </a:solidFill>
                <a:latin typeface="Arial"/>
                <a:ea typeface="Arial"/>
                <a:cs typeface="Arial"/>
                <a:sym typeface="Arial"/>
              </a:rPr>
              <a:t>DATA ANALYSIS PROTOCOL</a:t>
            </a:r>
          </a:p>
          <a:p>
            <a:pPr lvl="0" rtl="0">
              <a:spcBef>
                <a:spcPts val="0"/>
              </a:spcBef>
              <a:buNone/>
            </a:pPr>
            <a:endParaRPr dirty="0"/>
          </a:p>
        </p:txBody>
      </p:sp>
      <p:sp>
        <p:nvSpPr>
          <p:cNvPr id="1612" name="Shape 161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dirty="0"/>
              <a:t>PROTOCOL INSTRUCTION</a:t>
            </a:r>
          </a:p>
        </p:txBody>
      </p:sp>
      <p:pic>
        <p:nvPicPr>
          <p:cNvPr id="1613" name="Shape 1613"/>
          <p:cNvPicPr preferRelativeResize="0"/>
          <p:nvPr/>
        </p:nvPicPr>
        <p:blipFill>
          <a:blip r:embed="rId3">
            <a:alphaModFix/>
          </a:blip>
          <a:stretch>
            <a:fillRect/>
          </a:stretch>
        </p:blipFill>
        <p:spPr>
          <a:xfrm>
            <a:off x="6314852" y="1144200"/>
            <a:ext cx="2605275" cy="2338949"/>
          </a:xfrm>
          <a:prstGeom prst="rect">
            <a:avLst/>
          </a:prstGeom>
          <a:noFill/>
          <a:ln>
            <a:noFill/>
          </a:ln>
        </p:spPr>
      </p:pic>
      <p:sp>
        <p:nvSpPr>
          <p:cNvPr id="1614" name="Shape 1614"/>
          <p:cNvSpPr txBox="1"/>
          <p:nvPr/>
        </p:nvSpPr>
        <p:spPr>
          <a:xfrm>
            <a:off x="592775" y="1068000"/>
            <a:ext cx="5561400" cy="1308600"/>
          </a:xfrm>
          <a:prstGeom prst="rect">
            <a:avLst/>
          </a:prstGeom>
          <a:noFill/>
          <a:ln>
            <a:noFill/>
          </a:ln>
        </p:spPr>
        <p:txBody>
          <a:bodyPr lIns="91425" tIns="91425" rIns="91425" bIns="91425" anchor="t" anchorCtr="0">
            <a:noAutofit/>
          </a:bodyPr>
          <a:lstStyle/>
          <a:p>
            <a:pPr lvl="0" rtl="0">
              <a:spcBef>
                <a:spcPts val="0"/>
              </a:spcBef>
              <a:buNone/>
            </a:pPr>
            <a:r>
              <a:rPr lang="en" sz="1800" b="1" dirty="0">
                <a:latin typeface="Franklin Gothic Book" pitchFamily="34" charset="0"/>
              </a:rPr>
              <a:t>4. Use It!</a:t>
            </a:r>
          </a:p>
          <a:p>
            <a:pPr marL="914400" lvl="0" indent="-228600" rtl="0">
              <a:spcBef>
                <a:spcPts val="0"/>
              </a:spcBef>
              <a:buFont typeface="Courier New" pitchFamily="49" charset="0"/>
              <a:buChar char="o"/>
            </a:pPr>
            <a:r>
              <a:rPr lang="en" sz="1600" dirty="0">
                <a:latin typeface="Franklin Gothic Book" pitchFamily="34" charset="0"/>
              </a:rPr>
              <a:t>What is your target or goal?</a:t>
            </a:r>
          </a:p>
          <a:p>
            <a:pPr marL="914400" lvl="0" indent="-228600" rtl="0">
              <a:spcBef>
                <a:spcPts val="0"/>
              </a:spcBef>
              <a:buFont typeface="Courier New" pitchFamily="49" charset="0"/>
              <a:buChar char="o"/>
            </a:pPr>
            <a:r>
              <a:rPr lang="en" sz="1600" dirty="0">
                <a:latin typeface="Franklin Gothic Book" pitchFamily="34" charset="0"/>
              </a:rPr>
              <a:t>What data will you use to monitor and review your progress in meeting your goal?</a:t>
            </a:r>
          </a:p>
          <a:p>
            <a:pPr marL="914400" lvl="0" indent="-228600" rtl="0">
              <a:spcBef>
                <a:spcPts val="0"/>
              </a:spcBef>
              <a:buFont typeface="Courier New" pitchFamily="49" charset="0"/>
              <a:buChar char="o"/>
            </a:pPr>
            <a:r>
              <a:rPr lang="en" sz="1600" dirty="0">
                <a:latin typeface="Franklin Gothic Book" pitchFamily="34" charset="0"/>
              </a:rPr>
              <a:t>Apply to the presented chart:</a:t>
            </a:r>
          </a:p>
        </p:txBody>
      </p:sp>
      <p:pic>
        <p:nvPicPr>
          <p:cNvPr id="1615" name="Shape 1615"/>
          <p:cNvPicPr preferRelativeResize="0"/>
          <p:nvPr/>
        </p:nvPicPr>
        <p:blipFill>
          <a:blip r:embed="rId3">
            <a:alphaModFix/>
          </a:blip>
          <a:stretch>
            <a:fillRect/>
          </a:stretch>
        </p:blipFill>
        <p:spPr>
          <a:xfrm>
            <a:off x="6467252" y="1296600"/>
            <a:ext cx="2605275" cy="2338949"/>
          </a:xfrm>
          <a:prstGeom prst="rect">
            <a:avLst/>
          </a:prstGeom>
          <a:noFill/>
          <a:ln>
            <a:noFill/>
          </a:ln>
        </p:spPr>
      </p:pic>
      <p:pic>
        <p:nvPicPr>
          <p:cNvPr id="1616" name="Shape 1616"/>
          <p:cNvPicPr preferRelativeResize="0"/>
          <p:nvPr/>
        </p:nvPicPr>
        <p:blipFill>
          <a:blip r:embed="rId3">
            <a:alphaModFix/>
          </a:blip>
          <a:stretch>
            <a:fillRect/>
          </a:stretch>
        </p:blipFill>
        <p:spPr>
          <a:xfrm>
            <a:off x="6391052" y="1220400"/>
            <a:ext cx="2605275" cy="2338949"/>
          </a:xfrm>
          <a:prstGeom prst="rect">
            <a:avLst/>
          </a:prstGeom>
          <a:noFill/>
          <a:ln>
            <a:noFill/>
          </a:ln>
        </p:spPr>
      </p:pic>
      <p:pic>
        <p:nvPicPr>
          <p:cNvPr id="1617" name="Shape 1617"/>
          <p:cNvPicPr preferRelativeResize="0"/>
          <p:nvPr/>
        </p:nvPicPr>
        <p:blipFill rotWithShape="1">
          <a:blip r:embed="rId4">
            <a:alphaModFix/>
          </a:blip>
          <a:srcRect l="18901" t="54525" r="19450" b="23730"/>
          <a:stretch/>
        </p:blipFill>
        <p:spPr>
          <a:xfrm>
            <a:off x="1279224" y="2452799"/>
            <a:ext cx="4227776" cy="1118400"/>
          </a:xfrm>
          <a:prstGeom prst="rect">
            <a:avLst/>
          </a:prstGeom>
          <a:noFill/>
          <a:ln>
            <a:noFill/>
          </a:ln>
        </p:spPr>
      </p:pic>
      <p:sp>
        <p:nvSpPr>
          <p:cNvPr id="1618" name="Shape 1618"/>
          <p:cNvSpPr txBox="1"/>
          <p:nvPr/>
        </p:nvSpPr>
        <p:spPr>
          <a:xfrm>
            <a:off x="592775" y="3647400"/>
            <a:ext cx="6906600" cy="1134150"/>
          </a:xfrm>
          <a:prstGeom prst="rect">
            <a:avLst/>
          </a:prstGeom>
          <a:noFill/>
          <a:ln>
            <a:noFill/>
          </a:ln>
        </p:spPr>
        <p:txBody>
          <a:bodyPr lIns="91425" tIns="91425" rIns="91425" bIns="91425" anchor="t" anchorCtr="0">
            <a:noAutofit/>
          </a:bodyPr>
          <a:lstStyle/>
          <a:p>
            <a:pPr lvl="0" rtl="0">
              <a:spcBef>
                <a:spcPts val="0"/>
              </a:spcBef>
              <a:buNone/>
            </a:pPr>
            <a:r>
              <a:rPr lang="en" sz="1800" b="1" dirty="0"/>
              <a:t>5. Review It! </a:t>
            </a:r>
          </a:p>
          <a:p>
            <a:pPr marL="914400" lvl="0" indent="-228600" rtl="0">
              <a:spcBef>
                <a:spcPts val="0"/>
              </a:spcBef>
              <a:buFont typeface="Courier New" pitchFamily="49" charset="0"/>
              <a:buChar char="o"/>
            </a:pPr>
            <a:r>
              <a:rPr lang="en" sz="1600" dirty="0">
                <a:latin typeface="Franklin Gothic Book" pitchFamily="34" charset="0"/>
              </a:rPr>
              <a:t>Monitor your </a:t>
            </a:r>
            <a:r>
              <a:rPr lang="en" sz="1600" dirty="0" smtClean="0">
                <a:latin typeface="Franklin Gothic Book" pitchFamily="34" charset="0"/>
              </a:rPr>
              <a:t>timeline. </a:t>
            </a:r>
          </a:p>
          <a:p>
            <a:pPr marL="914400" lvl="0" indent="-228600" rtl="0">
              <a:spcBef>
                <a:spcPts val="0"/>
              </a:spcBef>
              <a:buFont typeface="Courier New" pitchFamily="49" charset="0"/>
              <a:buChar char="o"/>
            </a:pPr>
            <a:r>
              <a:rPr lang="en" sz="1600" dirty="0" smtClean="0">
                <a:latin typeface="Franklin Gothic Book" pitchFamily="34" charset="0"/>
              </a:rPr>
              <a:t>Then</a:t>
            </a:r>
            <a:r>
              <a:rPr lang="en" sz="1600" dirty="0">
                <a:latin typeface="Franklin Gothic Book" pitchFamily="34" charset="0"/>
              </a:rPr>
              <a:t>, review how the current data compares to what you expected.  You may need to reassess your goal or action plan.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Shape 162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rtl="0">
              <a:spcBef>
                <a:spcPts val="0"/>
              </a:spcBef>
              <a:spcAft>
                <a:spcPts val="0"/>
              </a:spcAft>
              <a:buClr>
                <a:schemeClr val="lt1"/>
              </a:buClr>
              <a:buSzPct val="25000"/>
              <a:buFont typeface="Arial"/>
              <a:buNone/>
            </a:pPr>
            <a:r>
              <a:rPr lang="en" sz="3600" dirty="0"/>
              <a:t>NEXT STEPS</a:t>
            </a:r>
          </a:p>
        </p:txBody>
      </p:sp>
      <p:sp>
        <p:nvSpPr>
          <p:cNvPr id="1624" name="Shape 1624"/>
          <p:cNvSpPr txBox="1"/>
          <p:nvPr/>
        </p:nvSpPr>
        <p:spPr>
          <a:xfrm>
            <a:off x="-171450" y="1063375"/>
            <a:ext cx="8977800" cy="1047300"/>
          </a:xfrm>
          <a:prstGeom prst="rect">
            <a:avLst/>
          </a:prstGeom>
          <a:noFill/>
          <a:ln>
            <a:noFill/>
          </a:ln>
        </p:spPr>
        <p:txBody>
          <a:bodyPr lIns="91425" tIns="91425" rIns="91425" bIns="91425" anchor="t" anchorCtr="0">
            <a:noAutofit/>
          </a:bodyPr>
          <a:lstStyle/>
          <a:p>
            <a:pPr lvl="0">
              <a:spcBef>
                <a:spcPts val="0"/>
              </a:spcBef>
              <a:buNone/>
            </a:pPr>
            <a:endParaRPr sz="2000"/>
          </a:p>
        </p:txBody>
      </p:sp>
      <p:sp>
        <p:nvSpPr>
          <p:cNvPr id="1625" name="Shape 1625"/>
          <p:cNvSpPr txBox="1"/>
          <p:nvPr/>
        </p:nvSpPr>
        <p:spPr>
          <a:xfrm>
            <a:off x="296100" y="1141275"/>
            <a:ext cx="8390700" cy="499500"/>
          </a:xfrm>
          <a:prstGeom prst="rect">
            <a:avLst/>
          </a:prstGeom>
          <a:noFill/>
          <a:ln>
            <a:noFill/>
          </a:ln>
        </p:spPr>
        <p:txBody>
          <a:bodyPr lIns="91425" tIns="91425" rIns="91425" bIns="91425" anchor="t" anchorCtr="0">
            <a:noAutofit/>
          </a:bodyPr>
          <a:lstStyle/>
          <a:p>
            <a:pPr lvl="0" algn="ctr" rtl="0">
              <a:spcBef>
                <a:spcPts val="0"/>
              </a:spcBef>
              <a:buSzPct val="45833"/>
              <a:buNone/>
            </a:pPr>
            <a:r>
              <a:rPr lang="en" sz="2400" b="1" dirty="0">
                <a:solidFill>
                  <a:srgbClr val="000000"/>
                </a:solidFill>
                <a:latin typeface="Franklin Gothic Book" pitchFamily="34" charset="0"/>
                <a:ea typeface="Calibri"/>
                <a:cs typeface="Calibri"/>
                <a:sym typeface="Calibri"/>
              </a:rPr>
              <a:t>Inner/Outer Circle or Moving Down the Line Activity</a:t>
            </a:r>
          </a:p>
        </p:txBody>
      </p:sp>
      <p:sp>
        <p:nvSpPr>
          <p:cNvPr id="1626" name="Shape 1626"/>
          <p:cNvSpPr txBox="1"/>
          <p:nvPr/>
        </p:nvSpPr>
        <p:spPr>
          <a:xfrm>
            <a:off x="381000" y="1296600"/>
            <a:ext cx="8447100" cy="1842000"/>
          </a:xfrm>
          <a:prstGeom prst="rect">
            <a:avLst/>
          </a:prstGeom>
          <a:noFill/>
          <a:ln>
            <a:noFill/>
          </a:ln>
        </p:spPr>
        <p:txBody>
          <a:bodyPr lIns="91425" tIns="91425" rIns="91425" bIns="91425" anchor="ctr" anchorCtr="0">
            <a:noAutofit/>
          </a:bodyPr>
          <a:lstStyle/>
          <a:p>
            <a:pPr marL="457200" lvl="0" indent="-330200" rtl="0">
              <a:spcBef>
                <a:spcPts val="0"/>
              </a:spcBef>
              <a:buClr>
                <a:schemeClr val="dk1"/>
              </a:buClr>
              <a:buSzPct val="100000"/>
              <a:buFont typeface="Courier New" pitchFamily="49" charset="0"/>
              <a:buChar char="o"/>
            </a:pPr>
            <a:r>
              <a:rPr lang="en" sz="1600" dirty="0">
                <a:solidFill>
                  <a:schemeClr val="dk1"/>
                </a:solidFill>
                <a:latin typeface="Franklin Gothic Book" pitchFamily="34" charset="0"/>
                <a:ea typeface="Calibri"/>
                <a:cs typeface="Calibri"/>
                <a:sym typeface="Calibri"/>
              </a:rPr>
              <a:t>How can you use the results from this formative data protocol to drive your instruction?</a:t>
            </a:r>
          </a:p>
          <a:p>
            <a:pPr marL="457200" lvl="0" indent="-330200" rtl="0">
              <a:spcBef>
                <a:spcPts val="0"/>
              </a:spcBef>
              <a:buClr>
                <a:schemeClr val="dk1"/>
              </a:buClr>
              <a:buSzPct val="100000"/>
              <a:buFont typeface="Courier New" pitchFamily="49" charset="0"/>
              <a:buChar char="o"/>
            </a:pPr>
            <a:r>
              <a:rPr lang="en" sz="1600" dirty="0">
                <a:solidFill>
                  <a:schemeClr val="dk1"/>
                </a:solidFill>
                <a:latin typeface="Franklin Gothic Book" pitchFamily="34" charset="0"/>
                <a:ea typeface="Calibri"/>
                <a:cs typeface="Calibri"/>
                <a:sym typeface="Calibri"/>
              </a:rPr>
              <a:t>Identify which team members you can utilize this protocol with in your school building.</a:t>
            </a:r>
          </a:p>
          <a:p>
            <a:pPr marL="457200" lvl="0" indent="-330200" rtl="0">
              <a:spcBef>
                <a:spcPts val="0"/>
              </a:spcBef>
              <a:buClr>
                <a:schemeClr val="dk1"/>
              </a:buClr>
              <a:buSzPct val="100000"/>
              <a:buFont typeface="Courier New" pitchFamily="49" charset="0"/>
              <a:buChar char="o"/>
            </a:pPr>
            <a:r>
              <a:rPr lang="en" sz="1600" dirty="0">
                <a:solidFill>
                  <a:schemeClr val="dk1"/>
                </a:solidFill>
                <a:latin typeface="Franklin Gothic Book" pitchFamily="34" charset="0"/>
                <a:ea typeface="Calibri"/>
                <a:cs typeface="Calibri"/>
                <a:sym typeface="Calibri"/>
              </a:rPr>
              <a:t>How are you going to use this protocol when you return to your classroom to examine student achievement?</a:t>
            </a:r>
          </a:p>
        </p:txBody>
      </p:sp>
      <p:pic>
        <p:nvPicPr>
          <p:cNvPr id="1627" name="Shape 1627"/>
          <p:cNvPicPr preferRelativeResize="0"/>
          <p:nvPr/>
        </p:nvPicPr>
        <p:blipFill>
          <a:blip r:embed="rId3">
            <a:alphaModFix/>
          </a:blip>
          <a:stretch>
            <a:fillRect/>
          </a:stretch>
        </p:blipFill>
        <p:spPr>
          <a:xfrm>
            <a:off x="2648949" y="2986224"/>
            <a:ext cx="3337000" cy="17225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graphicFrame>
        <p:nvGraphicFramePr>
          <p:cNvPr id="1633" name="Shape 1633"/>
          <p:cNvGraphicFramePr/>
          <p:nvPr>
            <p:extLst>
              <p:ext uri="{D42A27DB-BD31-4B8C-83A1-F6EECF244321}">
                <p14:modId xmlns="" xmlns:p14="http://schemas.microsoft.com/office/powerpoint/2010/main" val="4165780536"/>
              </p:ext>
            </p:extLst>
          </p:nvPr>
        </p:nvGraphicFramePr>
        <p:xfrm>
          <a:off x="457200" y="1257300"/>
          <a:ext cx="8355725" cy="2710425"/>
        </p:xfrm>
        <a:graphic>
          <a:graphicData uri="http://schemas.openxmlformats.org/drawingml/2006/table">
            <a:tbl>
              <a:tblPr firstRow="1" bandRow="1">
                <a:noFill/>
                <a:tableStyleId>{E8233900-1AC8-49FD-B689-96AAED63206D}</a:tableStyleId>
              </a:tblPr>
              <a:tblGrid>
                <a:gridCol w="8355725">
                  <a:extLst>
                    <a:ext uri="{9D8B030D-6E8A-4147-A177-3AD203B41FA5}">
                      <a16:colId xmlns="" xmlns:a16="http://schemas.microsoft.com/office/drawing/2014/main" val="20000"/>
                    </a:ext>
                  </a:extLst>
                </a:gridCol>
              </a:tblGrid>
              <a:tr h="836625">
                <a:tc>
                  <a:txBody>
                    <a:bodyPr/>
                    <a:lstStyle/>
                    <a:p>
                      <a:pPr marL="342900" marR="0" lvl="0" indent="-342900" algn="l" rtl="0">
                        <a:spcBef>
                          <a:spcPts val="0"/>
                        </a:spcBef>
                        <a:buClr>
                          <a:schemeClr val="dk1"/>
                        </a:buClr>
                        <a:buSzPct val="100000"/>
                        <a:buFont typeface="Arial"/>
                        <a:buChar char="•"/>
                      </a:pPr>
                      <a:r>
                        <a:rPr lang="en" sz="1800" b="0" u="none" strike="noStrike" cap="none" dirty="0">
                          <a:solidFill>
                            <a:schemeClr val="dk1"/>
                          </a:solidFill>
                          <a:latin typeface="Franklin Gothic Book" pitchFamily="34" charset="0"/>
                          <a:ea typeface="Source Sans Pro"/>
                          <a:cs typeface="Source Sans Pro"/>
                          <a:sym typeface="Source Sans Pro"/>
                        </a:rPr>
                        <a:t>INTRODUCING CORE CONCEPTS</a:t>
                      </a:r>
                    </a:p>
                  </a:txBody>
                  <a:tcPr marL="91450" marR="91450" marT="34300" marB="34300" anchor="ctr"/>
                </a:tc>
                <a:extLst>
                  <a:ext uri="{0D108BD9-81ED-4DB2-BD59-A6C34878D82A}">
                    <a16:rowId xmlns="" xmlns:a16="http://schemas.microsoft.com/office/drawing/2014/main" val="10000"/>
                  </a:ext>
                </a:extLst>
              </a:tr>
              <a:tr h="928875">
                <a:tc>
                  <a:txBody>
                    <a:bodyPr/>
                    <a:lstStyle/>
                    <a:p>
                      <a:pPr marL="342900" marR="0" lvl="0" indent="-342900" algn="l" rtl="0">
                        <a:spcBef>
                          <a:spcPts val="0"/>
                        </a:spcBef>
                        <a:buClr>
                          <a:schemeClr val="lt1"/>
                        </a:buClr>
                        <a:buSzPct val="100000"/>
                        <a:buFont typeface="Arial"/>
                        <a:buChar char="•"/>
                      </a:pPr>
                      <a:r>
                        <a:rPr lang="en" sz="1800" b="1" u="none" strike="noStrike" cap="none" dirty="0">
                          <a:solidFill>
                            <a:schemeClr val="lt1"/>
                          </a:solidFill>
                          <a:latin typeface="Franklin Gothic Book" pitchFamily="34" charset="0"/>
                          <a:ea typeface="Source Sans Pro"/>
                          <a:cs typeface="Source Sans Pro"/>
                          <a:sym typeface="Source Sans Pro"/>
                        </a:rPr>
                        <a:t>USING DATA TO DRIVE INSTRUCTION –</a:t>
                      </a:r>
                      <a:r>
                        <a:rPr lang="en" sz="1800" b="1" u="none" strike="noStrike" cap="none" dirty="0" smtClean="0">
                          <a:solidFill>
                            <a:schemeClr val="lt1"/>
                          </a:solidFill>
                          <a:latin typeface="Franklin Gothic Book" pitchFamily="34" charset="0"/>
                          <a:ea typeface="Source Sans Pro"/>
                          <a:cs typeface="Source Sans Pro"/>
                          <a:sym typeface="Source Sans Pro"/>
                        </a:rPr>
                        <a:t>SGO ASSESSMENT </a:t>
                      </a:r>
                      <a:r>
                        <a:rPr lang="en" sz="1800" b="1" u="none" strike="noStrike" cap="none" dirty="0">
                          <a:solidFill>
                            <a:schemeClr val="lt1"/>
                          </a:solidFill>
                          <a:latin typeface="Franklin Gothic Book" pitchFamily="34" charset="0"/>
                          <a:ea typeface="Source Sans Pro"/>
                          <a:cs typeface="Source Sans Pro"/>
                          <a:sym typeface="Source Sans Pro"/>
                        </a:rPr>
                        <a:t>DATA</a:t>
                      </a:r>
                    </a:p>
                  </a:txBody>
                  <a:tcPr marL="91450" marR="91450" marT="34300" marB="34300" anchor="ctr">
                    <a:solidFill>
                      <a:schemeClr val="dk2"/>
                    </a:solidFill>
                  </a:tcPr>
                </a:tc>
                <a:extLst>
                  <a:ext uri="{0D108BD9-81ED-4DB2-BD59-A6C34878D82A}">
                    <a16:rowId xmlns="" xmlns:a16="http://schemas.microsoft.com/office/drawing/2014/main" val="10001"/>
                  </a:ext>
                </a:extLst>
              </a:tr>
              <a:tr h="944925">
                <a:tc>
                  <a:txBody>
                    <a:bodyPr/>
                    <a:lstStyle/>
                    <a:p>
                      <a:pPr marL="342900" marR="0" lvl="0" indent="-342900" algn="l" rtl="0">
                        <a:lnSpc>
                          <a:spcPct val="100000"/>
                        </a:lnSpc>
                        <a:spcBef>
                          <a:spcPts val="0"/>
                        </a:spcBef>
                        <a:spcAft>
                          <a:spcPts val="0"/>
                        </a:spcAft>
                        <a:buClr>
                          <a:schemeClr val="dk1"/>
                        </a:buClr>
                        <a:buSzPct val="100000"/>
                        <a:buFont typeface="Arial"/>
                        <a:buChar char="•"/>
                      </a:pPr>
                      <a:r>
                        <a:rPr lang="en" sz="1800" u="none" strike="noStrike" cap="none" dirty="0">
                          <a:latin typeface="Franklin Gothic Book" pitchFamily="34" charset="0"/>
                          <a:ea typeface="Source Sans Pro"/>
                          <a:cs typeface="Source Sans Pro"/>
                          <a:sym typeface="Source Sans Pro"/>
                        </a:rPr>
                        <a:t>CLOSING THOUGHTS</a:t>
                      </a:r>
                    </a:p>
                  </a:txBody>
                  <a:tcPr marL="91450" marR="91450" marT="34300" marB="34300" anchor="ctr"/>
                </a:tc>
                <a:extLst>
                  <a:ext uri="{0D108BD9-81ED-4DB2-BD59-A6C34878D82A}">
                    <a16:rowId xmlns="" xmlns:a16="http://schemas.microsoft.com/office/drawing/2014/main" val="10002"/>
                  </a:ext>
                </a:extLst>
              </a:tr>
            </a:tbl>
          </a:graphicData>
        </a:graphic>
      </p:graphicFrame>
      <p:sp>
        <p:nvSpPr>
          <p:cNvPr id="1634" name="Shape 163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Shape 1639"/>
          <p:cNvSpPr txBox="1"/>
          <p:nvPr/>
        </p:nvSpPr>
        <p:spPr>
          <a:xfrm>
            <a:off x="515458" y="1076118"/>
            <a:ext cx="5332800" cy="35496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5"/>
              </a:buClr>
              <a:buFont typeface="Source Sans Pro"/>
              <a:buNone/>
            </a:pPr>
            <a:r>
              <a:rPr lang="en" b="0" i="0" u="none" strike="noStrike" cap="none" dirty="0">
                <a:solidFill>
                  <a:srgbClr val="000000"/>
                </a:solidFill>
                <a:latin typeface="Franklin Gothic Book" pitchFamily="34" charset="0"/>
                <a:ea typeface="Source Sans Pro"/>
                <a:cs typeface="Source Sans Pro"/>
                <a:sym typeface="Source Sans Pro"/>
              </a:rPr>
              <a:t>A process by which teachers…</a:t>
            </a:r>
          </a:p>
          <a:p>
            <a:pPr marL="342900" marR="0" lvl="0" indent="-342900" algn="l" rtl="0">
              <a:lnSpc>
                <a:spcPct val="100000"/>
              </a:lnSpc>
              <a:spcBef>
                <a:spcPts val="0"/>
              </a:spcBef>
              <a:spcAft>
                <a:spcPts val="0"/>
              </a:spcAft>
              <a:buClr>
                <a:schemeClr val="accent5"/>
              </a:buClr>
              <a:buFont typeface="Source Sans Pro"/>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 </a:t>
            </a:r>
            <a:r>
              <a:rPr lang="en" b="0" i="0" u="none" strike="noStrike" cap="none" dirty="0">
                <a:solidFill>
                  <a:srgbClr val="000000"/>
                </a:solidFill>
                <a:latin typeface="Franklin Gothic Book" pitchFamily="34" charset="0"/>
                <a:ea typeface="Source Sans Pro"/>
                <a:cs typeface="Source Sans Pro"/>
                <a:sym typeface="Source Sans Pro"/>
              </a:rPr>
              <a:t>– Develop curriculum, instruction, and assessments</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Implement </a:t>
            </a:r>
            <a:r>
              <a:rPr lang="en" b="0" i="0" u="none" strike="noStrike" cap="none" dirty="0">
                <a:solidFill>
                  <a:srgbClr val="000000"/>
                </a:solidFill>
                <a:latin typeface="Franklin Gothic Book" pitchFamily="34" charset="0"/>
                <a:ea typeface="Source Sans Pro"/>
                <a:cs typeface="Source Sans Pro"/>
                <a:sym typeface="Source Sans Pro"/>
              </a:rPr>
              <a:t>– Teach or take plan into action</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Collect</a:t>
            </a:r>
            <a:r>
              <a:rPr lang="en" b="0" i="0" u="none" strike="noStrike" cap="none" dirty="0">
                <a:solidFill>
                  <a:srgbClr val="000000"/>
                </a:solidFill>
                <a:latin typeface="Franklin Gothic Book" pitchFamily="34" charset="0"/>
                <a:ea typeface="Source Sans Pro"/>
                <a:cs typeface="Source Sans Pro"/>
                <a:sym typeface="Source Sans Pro"/>
              </a:rPr>
              <a:t> – Gather indicators of student progress or other evidence of practice</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Analyze</a:t>
            </a:r>
            <a:r>
              <a:rPr lang="en" b="0" i="0" u="none" strike="noStrike" cap="none" dirty="0">
                <a:solidFill>
                  <a:srgbClr val="000000"/>
                </a:solidFill>
                <a:latin typeface="Franklin Gothic Book" pitchFamily="34" charset="0"/>
                <a:ea typeface="Source Sans Pro"/>
                <a:cs typeface="Source Sans Pro"/>
                <a:sym typeface="Source Sans Pro"/>
              </a:rPr>
              <a:t> – Identify trends, patterns, and student misconceptions; decide what needs more reinforcement or re-teaching </a:t>
            </a:r>
          </a:p>
          <a:p>
            <a:pPr marL="342900" marR="0" lvl="0" indent="-228600" algn="l" rtl="0">
              <a:lnSpc>
                <a:spcPct val="100000"/>
              </a:lnSpc>
              <a:spcBef>
                <a:spcPts val="0"/>
              </a:spcBef>
              <a:spcAft>
                <a:spcPts val="0"/>
              </a:spcAft>
              <a:buClr>
                <a:schemeClr val="accent5"/>
              </a:buClr>
              <a:buFont typeface="Arial"/>
              <a:buNone/>
            </a:pPr>
            <a:endParaRPr b="1"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a:t>
            </a:r>
            <a:r>
              <a:rPr lang="en" b="0" i="0" u="none" strike="noStrike" cap="none" dirty="0">
                <a:solidFill>
                  <a:srgbClr val="000000"/>
                </a:solidFill>
                <a:latin typeface="Franklin Gothic Book" pitchFamily="34" charset="0"/>
                <a:ea typeface="Source Sans Pro"/>
                <a:cs typeface="Source Sans Pro"/>
                <a:sym typeface="Source Sans Pro"/>
              </a:rPr>
              <a:t> – Reflect on and revise the plan based on analysis of the data</a:t>
            </a:r>
          </a:p>
        </p:txBody>
      </p:sp>
      <p:grpSp>
        <p:nvGrpSpPr>
          <p:cNvPr id="1640" name="Shape 1640"/>
          <p:cNvGrpSpPr/>
          <p:nvPr/>
        </p:nvGrpSpPr>
        <p:grpSpPr>
          <a:xfrm>
            <a:off x="5334000" y="1276350"/>
            <a:ext cx="4038600" cy="3276600"/>
            <a:chOff x="396875" y="3586119"/>
            <a:chExt cx="2509837" cy="2512558"/>
          </a:xfrm>
        </p:grpSpPr>
        <p:sp>
          <p:nvSpPr>
            <p:cNvPr id="1641" name="Shape 1641"/>
            <p:cNvSpPr/>
            <p:nvPr/>
          </p:nvSpPr>
          <p:spPr>
            <a:xfrm>
              <a:off x="547687" y="3586119"/>
              <a:ext cx="1308100" cy="1117598"/>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642" name="Shape 1642"/>
            <p:cNvSpPr/>
            <p:nvPr/>
          </p:nvSpPr>
          <p:spPr>
            <a:xfrm>
              <a:off x="1422400" y="4974728"/>
              <a:ext cx="1277936" cy="1123949"/>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dk1"/>
                </a:solidFill>
                <a:latin typeface="Franklin Gothic Book" pitchFamily="34" charset="0"/>
                <a:ea typeface="Source Sans Pro"/>
                <a:cs typeface="Source Sans Pro"/>
                <a:sym typeface="Source Sans Pro"/>
              </a:endParaRPr>
            </a:p>
          </p:txBody>
        </p:sp>
        <p:sp>
          <p:nvSpPr>
            <p:cNvPr id="1643" name="Shape 1643"/>
            <p:cNvSpPr/>
            <p:nvPr/>
          </p:nvSpPr>
          <p:spPr>
            <a:xfrm>
              <a:off x="396875" y="4566744"/>
              <a:ext cx="1150936" cy="1335088"/>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644" name="Shape 1644"/>
            <p:cNvSpPr/>
            <p:nvPr/>
          </p:nvSpPr>
          <p:spPr>
            <a:xfrm>
              <a:off x="1739900" y="3753944"/>
              <a:ext cx="1166812" cy="1323976"/>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645" name="Shape 1645"/>
            <p:cNvSpPr/>
            <p:nvPr/>
          </p:nvSpPr>
          <p:spPr>
            <a:xfrm>
              <a:off x="689241" y="5251341"/>
              <a:ext cx="669974" cy="18431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646" name="Shape 1646"/>
            <p:cNvSpPr/>
            <p:nvPr/>
          </p:nvSpPr>
          <p:spPr>
            <a:xfrm>
              <a:off x="1822917" y="5394914"/>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647" name="Shape 1647"/>
            <p:cNvSpPr/>
            <p:nvPr/>
          </p:nvSpPr>
          <p:spPr>
            <a:xfrm>
              <a:off x="910250" y="4174528"/>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648" name="Shape 1648"/>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MONITORING CYCLES</a:t>
            </a:r>
          </a:p>
        </p:txBody>
      </p:sp>
      <p:sp>
        <p:nvSpPr>
          <p:cNvPr id="1649" name="Shape 1649"/>
          <p:cNvSpPr/>
          <p:nvPr/>
        </p:nvSpPr>
        <p:spPr>
          <a:xfrm>
            <a:off x="7681548" y="2128827"/>
            <a:ext cx="1027175" cy="162387"/>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Implement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5" name="Shape 1655"/>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SGO ASSESSMENT DATA</a:t>
            </a:r>
          </a:p>
        </p:txBody>
      </p:sp>
      <p:pic>
        <p:nvPicPr>
          <p:cNvPr id="1656" name="Shape 1656"/>
          <p:cNvPicPr preferRelativeResize="0"/>
          <p:nvPr/>
        </p:nvPicPr>
        <p:blipFill rotWithShape="1">
          <a:blip r:embed="rId3">
            <a:alphaModFix/>
          </a:blip>
          <a:srcRect t="20331" b="52594"/>
          <a:stretch/>
        </p:blipFill>
        <p:spPr>
          <a:xfrm>
            <a:off x="838200" y="1063375"/>
            <a:ext cx="7295175" cy="1249475"/>
          </a:xfrm>
          <a:prstGeom prst="rect">
            <a:avLst/>
          </a:prstGeom>
          <a:noFill/>
          <a:ln>
            <a:noFill/>
          </a:ln>
        </p:spPr>
      </p:pic>
      <p:pic>
        <p:nvPicPr>
          <p:cNvPr id="1657" name="Shape 1657"/>
          <p:cNvPicPr preferRelativeResize="0"/>
          <p:nvPr/>
        </p:nvPicPr>
        <p:blipFill rotWithShape="1">
          <a:blip r:embed="rId3">
            <a:alphaModFix/>
          </a:blip>
          <a:srcRect t="47321" b="25605"/>
          <a:stretch/>
        </p:blipFill>
        <p:spPr>
          <a:xfrm>
            <a:off x="838200" y="2453849"/>
            <a:ext cx="7295175" cy="1249475"/>
          </a:xfrm>
          <a:prstGeom prst="rect">
            <a:avLst/>
          </a:prstGeom>
          <a:noFill/>
          <a:ln>
            <a:noFill/>
          </a:ln>
        </p:spPr>
      </p:pic>
      <p:pic>
        <p:nvPicPr>
          <p:cNvPr id="1658" name="Shape 1658"/>
          <p:cNvPicPr preferRelativeResize="0"/>
          <p:nvPr/>
        </p:nvPicPr>
        <p:blipFill rotWithShape="1">
          <a:blip r:embed="rId3">
            <a:alphaModFix/>
          </a:blip>
          <a:srcRect t="73984"/>
          <a:stretch/>
        </p:blipFill>
        <p:spPr>
          <a:xfrm>
            <a:off x="838200" y="3844324"/>
            <a:ext cx="7295175" cy="120067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6"/>
                                        </p:tgtEl>
                                        <p:attrNameLst>
                                          <p:attrName>style.visibility</p:attrName>
                                        </p:attrNameLst>
                                      </p:cBhvr>
                                      <p:to>
                                        <p:strVal val="visible"/>
                                      </p:to>
                                    </p:set>
                                    <p:animEffect transition="in" filter="fade">
                                      <p:cBhvr>
                                        <p:cTn id="7" dur="1000"/>
                                        <p:tgtEl>
                                          <p:spTgt spid="16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7"/>
                                        </p:tgtEl>
                                        <p:attrNameLst>
                                          <p:attrName>style.visibility</p:attrName>
                                        </p:attrNameLst>
                                      </p:cBhvr>
                                      <p:to>
                                        <p:strVal val="visible"/>
                                      </p:to>
                                    </p:set>
                                    <p:animEffect transition="in" filter="fade">
                                      <p:cBhvr>
                                        <p:cTn id="12" dur="1000"/>
                                        <p:tgtEl>
                                          <p:spTgt spid="16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8"/>
                                        </p:tgtEl>
                                        <p:attrNameLst>
                                          <p:attrName>style.visibility</p:attrName>
                                        </p:attrNameLst>
                                      </p:cBhvr>
                                      <p:to>
                                        <p:strVal val="visible"/>
                                      </p:to>
                                    </p:set>
                                    <p:animEffect transition="in" filter="fade">
                                      <p:cBhvr>
                                        <p:cTn id="17" dur="1000"/>
                                        <p:tgtEl>
                                          <p:spTgt spid="1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Shape 1663"/>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sz="3600" dirty="0"/>
              <a:t>SGO PROCESS</a:t>
            </a:r>
          </a:p>
        </p:txBody>
      </p:sp>
      <p:pic>
        <p:nvPicPr>
          <p:cNvPr id="1664" name="Shape 1664"/>
          <p:cNvPicPr preferRelativeResize="0"/>
          <p:nvPr/>
        </p:nvPicPr>
        <p:blipFill rotWithShape="1">
          <a:blip r:embed="rId3">
            <a:alphaModFix/>
          </a:blip>
          <a:srcRect t="13904"/>
          <a:stretch/>
        </p:blipFill>
        <p:spPr>
          <a:xfrm>
            <a:off x="2786050" y="1121700"/>
            <a:ext cx="5900749" cy="3517047"/>
          </a:xfrm>
          <a:prstGeom prst="rect">
            <a:avLst/>
          </a:prstGeom>
          <a:noFill/>
          <a:ln>
            <a:noFill/>
          </a:ln>
        </p:spPr>
      </p:pic>
      <p:grpSp>
        <p:nvGrpSpPr>
          <p:cNvPr id="1665" name="Shape 1665"/>
          <p:cNvGrpSpPr/>
          <p:nvPr/>
        </p:nvGrpSpPr>
        <p:grpSpPr>
          <a:xfrm>
            <a:off x="524100" y="1243625"/>
            <a:ext cx="3490450" cy="2314150"/>
            <a:chOff x="524100" y="1243625"/>
            <a:chExt cx="3490450" cy="2314150"/>
          </a:xfrm>
        </p:grpSpPr>
        <p:sp>
          <p:nvSpPr>
            <p:cNvPr id="1666" name="Shape 1666"/>
            <p:cNvSpPr/>
            <p:nvPr/>
          </p:nvSpPr>
          <p:spPr>
            <a:xfrm>
              <a:off x="1564450" y="1243625"/>
              <a:ext cx="2450100" cy="12057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7" name="Shape 1667"/>
            <p:cNvSpPr txBox="1"/>
            <p:nvPr/>
          </p:nvSpPr>
          <p:spPr>
            <a:xfrm>
              <a:off x="524100" y="2497875"/>
              <a:ext cx="2139000" cy="1059900"/>
            </a:xfrm>
            <a:prstGeom prst="rect">
              <a:avLst/>
            </a:prstGeom>
            <a:noFill/>
            <a:ln>
              <a:noFill/>
            </a:ln>
          </p:spPr>
          <p:txBody>
            <a:bodyPr lIns="91425" tIns="91425" rIns="91425" bIns="91425" anchor="t" anchorCtr="0">
              <a:noAutofit/>
            </a:bodyPr>
            <a:lstStyle/>
            <a:p>
              <a:pPr lvl="0" algn="ctr">
                <a:spcBef>
                  <a:spcPts val="0"/>
                </a:spcBef>
                <a:buNone/>
              </a:pPr>
              <a:r>
                <a:rPr lang="en" dirty="0">
                  <a:latin typeface="Franklin Gothic Book" pitchFamily="34" charset="0"/>
                </a:rPr>
                <a:t>Now that </a:t>
              </a:r>
              <a:r>
                <a:rPr lang="en" dirty="0" smtClean="0">
                  <a:latin typeface="Franklin Gothic Book" pitchFamily="34" charset="0"/>
                </a:rPr>
                <a:t>we have </a:t>
              </a:r>
              <a:r>
                <a:rPr lang="en" dirty="0">
                  <a:latin typeface="Franklin Gothic Book" pitchFamily="34" charset="0"/>
                </a:rPr>
                <a:t>collected data from a </a:t>
              </a:r>
              <a:r>
                <a:rPr lang="en" dirty="0" smtClean="0">
                  <a:latin typeface="Franklin Gothic Book" pitchFamily="34" charset="0"/>
                </a:rPr>
                <a:t>standards-aligned assessment</a:t>
              </a:r>
              <a:r>
                <a:rPr lang="en" dirty="0">
                  <a:latin typeface="Franklin Gothic Book" pitchFamily="34" charset="0"/>
                </a:rPr>
                <a:t>,</a:t>
              </a:r>
              <a:r>
                <a:rPr lang="en" dirty="0" smtClean="0">
                  <a:latin typeface="Franklin Gothic Book" pitchFamily="34" charset="0"/>
                </a:rPr>
                <a:t> what is next?</a:t>
              </a:r>
              <a:endParaRPr lang="en" dirty="0">
                <a:latin typeface="Franklin Gothic Book" pitchFamily="34" charset="0"/>
              </a:endParaRPr>
            </a:p>
          </p:txBody>
        </p:sp>
      </p:grpSp>
      <p:grpSp>
        <p:nvGrpSpPr>
          <p:cNvPr id="1668" name="Shape 1668"/>
          <p:cNvGrpSpPr/>
          <p:nvPr/>
        </p:nvGrpSpPr>
        <p:grpSpPr>
          <a:xfrm>
            <a:off x="340550" y="1243625"/>
            <a:ext cx="4764825" cy="3461725"/>
            <a:chOff x="524100" y="1243625"/>
            <a:chExt cx="4764825" cy="3461725"/>
          </a:xfrm>
        </p:grpSpPr>
        <p:sp>
          <p:nvSpPr>
            <p:cNvPr id="1669" name="Shape 1669"/>
            <p:cNvSpPr/>
            <p:nvPr/>
          </p:nvSpPr>
          <p:spPr>
            <a:xfrm>
              <a:off x="1730325" y="1243625"/>
              <a:ext cx="3558600" cy="12057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0" name="Shape 1670"/>
            <p:cNvSpPr txBox="1"/>
            <p:nvPr/>
          </p:nvSpPr>
          <p:spPr>
            <a:xfrm>
              <a:off x="524100" y="3645450"/>
              <a:ext cx="2254200" cy="1059900"/>
            </a:xfrm>
            <a:prstGeom prst="rect">
              <a:avLst/>
            </a:prstGeom>
            <a:noFill/>
            <a:ln>
              <a:noFill/>
            </a:ln>
          </p:spPr>
          <p:txBody>
            <a:bodyPr lIns="91425" tIns="91425" rIns="91425" bIns="91425" anchor="t" anchorCtr="0">
              <a:noAutofit/>
            </a:bodyPr>
            <a:lstStyle/>
            <a:p>
              <a:pPr lvl="0" algn="ctr" rtl="0">
                <a:spcBef>
                  <a:spcPts val="0"/>
                </a:spcBef>
                <a:buNone/>
              </a:pPr>
              <a:r>
                <a:rPr lang="en" b="1" dirty="0">
                  <a:latin typeface="Franklin Gothic Book" pitchFamily="34" charset="0"/>
                </a:rPr>
                <a:t>Dive into your data to identify starting points, or a </a:t>
              </a:r>
              <a:r>
                <a:rPr lang="en" b="1" dirty="0" smtClean="0">
                  <a:latin typeface="Franklin Gothic Book" pitchFamily="34" charset="0"/>
                </a:rPr>
                <a:t>root </a:t>
              </a:r>
              <a:r>
                <a:rPr lang="en" b="1" dirty="0">
                  <a:latin typeface="Franklin Gothic Book" pitchFamily="34" charset="0"/>
                </a:rPr>
                <a:t>c</a:t>
              </a:r>
              <a:r>
                <a:rPr lang="en" b="1" dirty="0" smtClean="0">
                  <a:latin typeface="Franklin Gothic Book" pitchFamily="34" charset="0"/>
                </a:rPr>
                <a:t>ause</a:t>
              </a:r>
              <a:r>
                <a:rPr lang="en" b="1" dirty="0">
                  <a:latin typeface="Franklin Gothic Book" pitchFamily="34" charset="0"/>
                </a:rPr>
                <a: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5"/>
                                        </p:tgtEl>
                                        <p:attrNameLst>
                                          <p:attrName>style.visibility</p:attrName>
                                        </p:attrNameLst>
                                      </p:cBhvr>
                                      <p:to>
                                        <p:strVal val="visible"/>
                                      </p:to>
                                    </p:set>
                                    <p:animEffect transition="in" filter="fade">
                                      <p:cBhvr>
                                        <p:cTn id="7" dur="1000"/>
                                        <p:tgtEl>
                                          <p:spTgt spid="16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68"/>
                                        </p:tgtEl>
                                        <p:attrNameLst>
                                          <p:attrName>style.visibility</p:attrName>
                                        </p:attrNameLst>
                                      </p:cBhvr>
                                      <p:to>
                                        <p:strVal val="visible"/>
                                      </p:to>
                                    </p:set>
                                    <p:animEffect transition="in" filter="fade">
                                      <p:cBhvr>
                                        <p:cTn id="12" dur="1000"/>
                                        <p:tgtEl>
                                          <p:spTgt spid="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Shape 1675"/>
          <p:cNvSpPr txBox="1">
            <a:spLocks noGrp="1"/>
          </p:cNvSpPr>
          <p:nvPr>
            <p:ph type="title" idx="4294967295"/>
          </p:nvPr>
        </p:nvSpPr>
        <p:spPr>
          <a:xfrm>
            <a:off x="457200" y="205975"/>
            <a:ext cx="8273100" cy="878700"/>
          </a:xfrm>
          <a:prstGeom prst="rect">
            <a:avLst/>
          </a:prstGeom>
          <a:solidFill>
            <a:srgbClr val="4B72B9"/>
          </a:solidFill>
          <a:ln>
            <a:noFill/>
          </a:ln>
        </p:spPr>
        <p:txBody>
          <a:bodyPr lIns="91425" tIns="91425" rIns="91425" bIns="91425" anchor="ctr" anchorCtr="0">
            <a:noAutofit/>
          </a:bodyPr>
          <a:lstStyle/>
          <a:p>
            <a:pPr lvl="0" algn="ctr" rtl="0">
              <a:spcBef>
                <a:spcPts val="0"/>
              </a:spcBef>
              <a:buNone/>
            </a:pPr>
            <a:r>
              <a:rPr lang="en" sz="2800" dirty="0">
                <a:solidFill>
                  <a:srgbClr val="FFFFFF"/>
                </a:solidFill>
                <a:latin typeface="Franklin Gothic Book" pitchFamily="34" charset="0"/>
              </a:rPr>
              <a:t>UNDERSTANDING ROOT CAUSE ANALYSIS</a:t>
            </a:r>
          </a:p>
        </p:txBody>
      </p:sp>
      <p:pic>
        <p:nvPicPr>
          <p:cNvPr id="1676" name="Shape 1676"/>
          <p:cNvPicPr preferRelativeResize="0"/>
          <p:nvPr/>
        </p:nvPicPr>
        <p:blipFill>
          <a:blip r:embed="rId3">
            <a:alphaModFix/>
          </a:blip>
          <a:stretch>
            <a:fillRect/>
          </a:stretch>
        </p:blipFill>
        <p:spPr>
          <a:xfrm>
            <a:off x="4836450" y="1904775"/>
            <a:ext cx="3582774" cy="3124349"/>
          </a:xfrm>
          <a:prstGeom prst="rect">
            <a:avLst/>
          </a:prstGeom>
          <a:noFill/>
          <a:ln>
            <a:noFill/>
          </a:ln>
        </p:spPr>
      </p:pic>
      <p:sp>
        <p:nvSpPr>
          <p:cNvPr id="1677" name="Shape 1677"/>
          <p:cNvSpPr/>
          <p:nvPr/>
        </p:nvSpPr>
        <p:spPr>
          <a:xfrm>
            <a:off x="655350" y="3371100"/>
            <a:ext cx="3335100" cy="1236600"/>
          </a:xfrm>
          <a:prstGeom prst="cloudCallout">
            <a:avLst>
              <a:gd name="adj1" fmla="val 71426"/>
              <a:gd name="adj2" fmla="val 5000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r>
              <a:rPr lang="en" b="1" dirty="0">
                <a:solidFill>
                  <a:schemeClr val="dk1"/>
                </a:solidFill>
                <a:latin typeface="Franklin Gothic Book" pitchFamily="34" charset="0"/>
              </a:rPr>
              <a:t>Keep asking “Why?” until you get to an actionable level.</a:t>
            </a:r>
          </a:p>
        </p:txBody>
      </p:sp>
      <p:sp>
        <p:nvSpPr>
          <p:cNvPr id="1678" name="Shape 1678"/>
          <p:cNvSpPr txBox="1"/>
          <p:nvPr/>
        </p:nvSpPr>
        <p:spPr>
          <a:xfrm>
            <a:off x="3995100" y="971550"/>
            <a:ext cx="4996500" cy="15240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sz="1200" dirty="0">
                <a:solidFill>
                  <a:schemeClr val="dk1"/>
                </a:solidFill>
                <a:latin typeface="Franklin Gothic Book" pitchFamily="34" charset="0"/>
              </a:rPr>
              <a:t>By repeatedly asking the question, “Why?”, you can peel away the layers of an issue and get to the </a:t>
            </a:r>
            <a:r>
              <a:rPr lang="en" sz="1200" i="1" dirty="0">
                <a:solidFill>
                  <a:schemeClr val="dk1"/>
                </a:solidFill>
                <a:latin typeface="Franklin Gothic Book" pitchFamily="34" charset="0"/>
              </a:rPr>
              <a:t>root cause</a:t>
            </a:r>
            <a:r>
              <a:rPr lang="en" sz="1200" dirty="0">
                <a:solidFill>
                  <a:schemeClr val="dk1"/>
                </a:solidFill>
                <a:latin typeface="Franklin Gothic Book" pitchFamily="34" charset="0"/>
              </a:rPr>
              <a:t> of a problem</a:t>
            </a:r>
            <a:r>
              <a:rPr lang="en" sz="1200" dirty="0" smtClean="0">
                <a:solidFill>
                  <a:schemeClr val="dk1"/>
                </a:solidFill>
                <a:latin typeface="Franklin Gothic Book" pitchFamily="34" charset="0"/>
              </a:rPr>
              <a:t>.</a:t>
            </a:r>
            <a:endParaRPr lang="en" sz="1200" b="1" dirty="0" smtClean="0">
              <a:solidFill>
                <a:schemeClr val="dk1"/>
              </a:solidFill>
              <a:latin typeface="Franklin Gothic Book" pitchFamily="34" charset="0"/>
            </a:endParaRPr>
          </a:p>
          <a:p>
            <a:pPr lvl="0" rtl="0">
              <a:spcBef>
                <a:spcPts val="0"/>
              </a:spcBef>
              <a:buClr>
                <a:schemeClr val="dk1"/>
              </a:buClr>
              <a:buFont typeface="Arial"/>
              <a:buNone/>
            </a:pPr>
            <a:r>
              <a:rPr lang="en" sz="1200" b="1" dirty="0" smtClean="0">
                <a:solidFill>
                  <a:schemeClr val="dk1"/>
                </a:solidFill>
                <a:latin typeface="Franklin Gothic Book" pitchFamily="34" charset="0"/>
              </a:rPr>
              <a:t>Problem Statement: </a:t>
            </a:r>
            <a:r>
              <a:rPr lang="en" sz="1200" i="1" dirty="0" smtClean="0">
                <a:solidFill>
                  <a:schemeClr val="dk1"/>
                </a:solidFill>
                <a:latin typeface="Franklin Gothic Book" pitchFamily="34" charset="0"/>
              </a:rPr>
              <a:t>Significant amount of students were not proficient schoolwide on a standards-aligned assessment.</a:t>
            </a:r>
            <a:endParaRPr lang="en" sz="1200" b="1" i="1" dirty="0">
              <a:solidFill>
                <a:schemeClr val="dk1"/>
              </a:solidFill>
              <a:latin typeface="Franklin Gothic Book" pitchFamily="34" charset="0"/>
            </a:endParaRPr>
          </a:p>
        </p:txBody>
      </p:sp>
      <p:sp>
        <p:nvSpPr>
          <p:cNvPr id="1679" name="Shape 1679"/>
          <p:cNvSpPr txBox="1"/>
          <p:nvPr/>
        </p:nvSpPr>
        <p:spPr>
          <a:xfrm>
            <a:off x="457200" y="1309750"/>
            <a:ext cx="3435900" cy="1338200"/>
          </a:xfrm>
          <a:prstGeom prst="rect">
            <a:avLst/>
          </a:prstGeom>
          <a:noFill/>
          <a:ln>
            <a:noFill/>
          </a:ln>
        </p:spPr>
        <p:txBody>
          <a:bodyPr lIns="91425" tIns="91425" rIns="91425" bIns="91425" anchor="t" anchorCtr="0">
            <a:noAutofit/>
          </a:bodyPr>
          <a:lstStyle/>
          <a:p>
            <a:pPr lvl="0" rtl="0">
              <a:spcBef>
                <a:spcPts val="0"/>
              </a:spcBef>
              <a:buNone/>
            </a:pPr>
            <a:r>
              <a:rPr lang="en" sz="1800" b="1" i="1" dirty="0" smtClean="0">
                <a:latin typeface="Franklin Gothic Book" pitchFamily="34" charset="0"/>
              </a:rPr>
              <a:t>A </a:t>
            </a:r>
            <a:r>
              <a:rPr lang="en" sz="1800" b="1" i="1" dirty="0">
                <a:latin typeface="Franklin Gothic Book" pitchFamily="34" charset="0"/>
              </a:rPr>
              <a:t>Root Cause is “the most basic reason the problem occurs.” </a:t>
            </a:r>
            <a:endParaRPr lang="en" sz="1800" b="1" i="1" dirty="0" smtClean="0">
              <a:latin typeface="Franklin Gothic Book" pitchFamily="34" charset="0"/>
            </a:endParaRPr>
          </a:p>
          <a:p>
            <a:r>
              <a:rPr lang="en" sz="1800" i="1" dirty="0" smtClean="0">
                <a:latin typeface="Franklin Gothic Book" pitchFamily="34" charset="0"/>
              </a:rPr>
              <a:t>(Definition from “Total Quality Schools,” by Joseph C. Fields)</a:t>
            </a:r>
          </a:p>
        </p:txBody>
      </p:sp>
      <p:pic>
        <p:nvPicPr>
          <p:cNvPr id="1680" name="Shape 1680"/>
          <p:cNvPicPr preferRelativeResize="0"/>
          <p:nvPr/>
        </p:nvPicPr>
        <p:blipFill>
          <a:blip r:embed="rId4">
            <a:alphaModFix/>
          </a:blip>
          <a:stretch>
            <a:fillRect/>
          </a:stretch>
        </p:blipFill>
        <p:spPr>
          <a:xfrm>
            <a:off x="4918999" y="1904775"/>
            <a:ext cx="3247425" cy="3198175"/>
          </a:xfrm>
          <a:prstGeom prst="rect">
            <a:avLst/>
          </a:prstGeom>
          <a:noFill/>
          <a:ln>
            <a:noFill/>
          </a:ln>
        </p:spPr>
      </p:pic>
      <p:sp>
        <p:nvSpPr>
          <p:cNvPr id="2" name="TextBox 1"/>
          <p:cNvSpPr txBox="1"/>
          <p:nvPr/>
        </p:nvSpPr>
        <p:spPr>
          <a:xfrm>
            <a:off x="4648200" y="1286530"/>
            <a:ext cx="4267200" cy="307777"/>
          </a:xfrm>
          <a:prstGeom prst="rect">
            <a:avLst/>
          </a:prstGeom>
          <a:noFill/>
        </p:spPr>
        <p:txBody>
          <a:bodyPr wrap="square" rtlCol="0">
            <a:spAutoFit/>
          </a:bodyPr>
          <a:lstStyle/>
          <a:p>
            <a:r>
              <a:rPr lang="en-US" b="1" dirty="0" smtClean="0"/>
              <a:t>Problem Statement:</a:t>
            </a:r>
            <a:r>
              <a:rPr lang="en-US" dirty="0" smtClean="0"/>
              <a:t> </a:t>
            </a:r>
            <a:r>
              <a:rPr lang="en-US" i="1" dirty="0" smtClean="0"/>
              <a:t>I missed 1</a:t>
            </a:r>
            <a:r>
              <a:rPr lang="en-US" i="1" baseline="30000" dirty="0" smtClean="0"/>
              <a:t>st</a:t>
            </a:r>
            <a:r>
              <a:rPr lang="en-US" i="1" dirty="0" smtClean="0"/>
              <a:t> period PLC.</a:t>
            </a:r>
            <a:endParaRPr lang="en-US" i="1" dirty="0"/>
          </a:p>
        </p:txBody>
      </p:sp>
    </p:spTree>
    <p:extLst>
      <p:ext uri="{BB962C8B-B14F-4D97-AF65-F5344CB8AC3E}">
        <p14:creationId xmlns="" xmlns:p14="http://schemas.microsoft.com/office/powerpoint/2010/main" val="3595046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3" presetClass="exit" presetSubtype="32" fill="hold" nodeType="withEffect">
                                  <p:stCondLst>
                                    <p:cond delay="0"/>
                                  </p:stCondLst>
                                  <p:childTnLst>
                                    <p:anim calcmode="lin" valueType="num">
                                      <p:cBhvr additive="base">
                                        <p:cTn id="12" dur="1000"/>
                                        <p:tgtEl>
                                          <p:spTgt spid="1676"/>
                                        </p:tgtEl>
                                        <p:attrNameLst>
                                          <p:attrName>ppt_w</p:attrName>
                                        </p:attrNameLst>
                                      </p:cBhvr>
                                      <p:tavLst>
                                        <p:tav tm="0">
                                          <p:val>
                                            <p:strVal val="#ppt_w"/>
                                          </p:val>
                                        </p:tav>
                                        <p:tav tm="100000">
                                          <p:val>
                                            <p:strVal val="0"/>
                                          </p:val>
                                        </p:tav>
                                      </p:tavLst>
                                    </p:anim>
                                    <p:anim calcmode="lin" valueType="num">
                                      <p:cBhvr additive="base">
                                        <p:cTn id="13" dur="1000"/>
                                        <p:tgtEl>
                                          <p:spTgt spid="1676"/>
                                        </p:tgtEl>
                                        <p:attrNameLst>
                                          <p:attrName>ppt_h</p:attrName>
                                        </p:attrNameLst>
                                      </p:cBhvr>
                                      <p:tavLst>
                                        <p:tav tm="0">
                                          <p:val>
                                            <p:strVal val="#ppt_h"/>
                                          </p:val>
                                        </p:tav>
                                        <p:tav tm="100000">
                                          <p:val>
                                            <p:strVal val="0"/>
                                          </p:val>
                                        </p:tav>
                                      </p:tavLst>
                                    </p:anim>
                                    <p:set>
                                      <p:cBhvr>
                                        <p:cTn id="14" dur="1" fill="hold">
                                          <p:stCondLst>
                                            <p:cond delay="1000"/>
                                          </p:stCondLst>
                                        </p:cTn>
                                        <p:tgtEl>
                                          <p:spTgt spid="1676"/>
                                        </p:tgtEl>
                                        <p:attrNameLst>
                                          <p:attrName>style.visibility</p:attrName>
                                        </p:attrNameLst>
                                      </p:cBhvr>
                                      <p:to>
                                        <p:strVal val="hidden"/>
                                      </p:to>
                                    </p:set>
                                  </p:childTnLst>
                                </p:cTn>
                              </p:par>
                              <p:par>
                                <p:cTn id="15" presetID="23" presetClass="entr" presetSubtype="16" fill="hold" nodeType="withEffect">
                                  <p:stCondLst>
                                    <p:cond delay="0"/>
                                  </p:stCondLst>
                                  <p:childTnLst>
                                    <p:set>
                                      <p:cBhvr>
                                        <p:cTn id="16" dur="1" fill="hold">
                                          <p:stCondLst>
                                            <p:cond delay="0"/>
                                          </p:stCondLst>
                                        </p:cTn>
                                        <p:tgtEl>
                                          <p:spTgt spid="1680"/>
                                        </p:tgtEl>
                                        <p:attrNameLst>
                                          <p:attrName>style.visibility</p:attrName>
                                        </p:attrNameLst>
                                      </p:cBhvr>
                                      <p:to>
                                        <p:strVal val="visible"/>
                                      </p:to>
                                    </p:set>
                                    <p:anim calcmode="lin" valueType="num">
                                      <p:cBhvr additive="base">
                                        <p:cTn id="17" dur="1000"/>
                                        <p:tgtEl>
                                          <p:spTgt spid="1680"/>
                                        </p:tgtEl>
                                        <p:attrNameLst>
                                          <p:attrName>ppt_w</p:attrName>
                                        </p:attrNameLst>
                                      </p:cBhvr>
                                      <p:tavLst>
                                        <p:tav tm="0">
                                          <p:val>
                                            <p:strVal val="0"/>
                                          </p:val>
                                        </p:tav>
                                        <p:tav tm="100000">
                                          <p:val>
                                            <p:strVal val="#ppt_w"/>
                                          </p:val>
                                        </p:tav>
                                      </p:tavLst>
                                    </p:anim>
                                    <p:anim calcmode="lin" valueType="num">
                                      <p:cBhvr additive="base">
                                        <p:cTn id="18" dur="1000"/>
                                        <p:tgtEl>
                                          <p:spTgt spid="1680"/>
                                        </p:tgtEl>
                                        <p:attrNameLst>
                                          <p:attrName>ppt_h</p:attrName>
                                        </p:attrNameLst>
                                      </p:cBhvr>
                                      <p:tavLst>
                                        <p:tav tm="0">
                                          <p:val>
                                            <p:str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678"/>
                                        </p:tgtEl>
                                        <p:attrNameLst>
                                          <p:attrName>style.visibility</p:attrName>
                                        </p:attrNameLst>
                                      </p:cBhvr>
                                      <p:to>
                                        <p:strVal val="visible"/>
                                      </p:to>
                                    </p:set>
                                    <p:anim calcmode="lin" valueType="num">
                                      <p:cBhvr additive="base">
                                        <p:cTn id="21" dur="1000"/>
                                        <p:tgtEl>
                                          <p:spTgt spid="1678"/>
                                        </p:tgtEl>
                                        <p:attrNameLst>
                                          <p:attrName>ppt_w</p:attrName>
                                        </p:attrNameLst>
                                      </p:cBhvr>
                                      <p:tavLst>
                                        <p:tav tm="0">
                                          <p:val>
                                            <p:strVal val="0"/>
                                          </p:val>
                                        </p:tav>
                                        <p:tav tm="100000">
                                          <p:val>
                                            <p:strVal val="#ppt_w"/>
                                          </p:val>
                                        </p:tav>
                                      </p:tavLst>
                                    </p:anim>
                                    <p:anim calcmode="lin" valueType="num">
                                      <p:cBhvr additive="base">
                                        <p:cTn id="22" dur="1000"/>
                                        <p:tgtEl>
                                          <p:spTgt spid="16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Shape 1685"/>
          <p:cNvSpPr txBox="1">
            <a:spLocks noGrp="1"/>
          </p:cNvSpPr>
          <p:nvPr>
            <p:ph type="title"/>
          </p:nvPr>
        </p:nvSpPr>
        <p:spPr>
          <a:xfrm>
            <a:off x="457200" y="205978"/>
            <a:ext cx="8229600" cy="857400"/>
          </a:xfrm>
          <a:prstGeom prst="rect">
            <a:avLst/>
          </a:prstGeom>
          <a:solidFill>
            <a:srgbClr val="3C78D8"/>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latin typeface="Franklin Gothic Book" pitchFamily="34" charset="0"/>
                <a:ea typeface="Source Sans Pro"/>
                <a:cs typeface="Source Sans Pro"/>
                <a:sym typeface="Source Sans Pro"/>
              </a:rPr>
              <a:t>PROTOCOL INSTRUCTION</a:t>
            </a:r>
          </a:p>
        </p:txBody>
      </p:sp>
      <p:sp>
        <p:nvSpPr>
          <p:cNvPr id="1686" name="Shape 1686"/>
          <p:cNvSpPr txBox="1"/>
          <p:nvPr/>
        </p:nvSpPr>
        <p:spPr>
          <a:xfrm>
            <a:off x="535650" y="1005775"/>
            <a:ext cx="8072700" cy="435900"/>
          </a:xfrm>
          <a:prstGeom prst="rect">
            <a:avLst/>
          </a:prstGeom>
          <a:noFill/>
          <a:ln>
            <a:noFill/>
          </a:ln>
        </p:spPr>
        <p:txBody>
          <a:bodyPr lIns="91425" tIns="91425" rIns="91425" bIns="91425" anchor="t" anchorCtr="0">
            <a:noAutofit/>
          </a:bodyPr>
          <a:lstStyle/>
          <a:p>
            <a:pPr lvl="0" algn="ctr" rtl="0">
              <a:spcBef>
                <a:spcPts val="0"/>
              </a:spcBef>
              <a:buNone/>
            </a:pPr>
            <a:r>
              <a:rPr lang="en" sz="2400" b="1" u="sng" dirty="0">
                <a:solidFill>
                  <a:schemeClr val="hlink"/>
                </a:solidFill>
                <a:latin typeface="Franklin Gothic Book" pitchFamily="34" charset="0"/>
                <a:ea typeface="Source Sans Pro"/>
                <a:cs typeface="Source Sans Pro"/>
                <a:sym typeface="Source Sans Pro"/>
                <a:hlinkClick r:id="rId3"/>
              </a:rPr>
              <a:t>5 Whys for Root Cause Analysis</a:t>
            </a:r>
          </a:p>
          <a:p>
            <a:pPr lvl="0" algn="ctr" rtl="0">
              <a:spcBef>
                <a:spcPts val="0"/>
              </a:spcBef>
              <a:buNone/>
            </a:pPr>
            <a:endParaRPr sz="2400" b="1" dirty="0"/>
          </a:p>
        </p:txBody>
      </p:sp>
      <p:pic>
        <p:nvPicPr>
          <p:cNvPr id="1687" name="Shape 1687"/>
          <p:cNvPicPr preferRelativeResize="0"/>
          <p:nvPr/>
        </p:nvPicPr>
        <p:blipFill rotWithShape="1">
          <a:blip r:embed="rId4">
            <a:alphaModFix/>
          </a:blip>
          <a:srcRect l="5729" r="7584"/>
          <a:stretch/>
        </p:blipFill>
        <p:spPr>
          <a:xfrm>
            <a:off x="242400" y="1874325"/>
            <a:ext cx="930650" cy="1394850"/>
          </a:xfrm>
          <a:prstGeom prst="rect">
            <a:avLst/>
          </a:prstGeom>
          <a:noFill/>
          <a:ln>
            <a:noFill/>
          </a:ln>
        </p:spPr>
      </p:pic>
      <p:graphicFrame>
        <p:nvGraphicFramePr>
          <p:cNvPr id="1688" name="Shape 1688"/>
          <p:cNvGraphicFramePr/>
          <p:nvPr/>
        </p:nvGraphicFramePr>
        <p:xfrm>
          <a:off x="1611100" y="2344125"/>
          <a:ext cx="6471225" cy="1993385"/>
        </p:xfrm>
        <a:graphic>
          <a:graphicData uri="http://schemas.openxmlformats.org/drawingml/2006/table">
            <a:tbl>
              <a:tblPr>
                <a:noFill/>
                <a:tableStyleId>{68BC7C6E-9D9C-4B65-B188-2A19EBB06901}</a:tableStyleId>
              </a:tblPr>
              <a:tblGrid>
                <a:gridCol w="1838525">
                  <a:extLst>
                    <a:ext uri="{9D8B030D-6E8A-4147-A177-3AD203B41FA5}">
                      <a16:colId xmlns="" xmlns:a16="http://schemas.microsoft.com/office/drawing/2014/main" val="20000"/>
                    </a:ext>
                  </a:extLst>
                </a:gridCol>
                <a:gridCol w="4632700">
                  <a:extLst>
                    <a:ext uri="{9D8B030D-6E8A-4147-A177-3AD203B41FA5}">
                      <a16:colId xmlns="" xmlns:a16="http://schemas.microsoft.com/office/drawing/2014/main" val="20001"/>
                    </a:ext>
                  </a:extLst>
                </a:gridCol>
              </a:tblGrid>
              <a:tr h="361450">
                <a:tc>
                  <a:txBody>
                    <a:bodyPr/>
                    <a:lstStyle/>
                    <a:p>
                      <a:pPr lvl="0" rtl="0">
                        <a:spcBef>
                          <a:spcPts val="0"/>
                        </a:spcBef>
                        <a:buNone/>
                      </a:pPr>
                      <a:r>
                        <a:rPr lang="en" dirty="0">
                          <a:latin typeface="Franklin Gothic Book" pitchFamily="34" charset="0"/>
                          <a:ea typeface="Source Sans Pro"/>
                          <a:cs typeface="Source Sans Pro"/>
                          <a:sym typeface="Source Sans Pro"/>
                        </a:rPr>
                        <a:t>Steps</a:t>
                      </a:r>
                    </a:p>
                  </a:txBody>
                  <a:tcPr marL="91425" marR="91425" marT="91425" marB="91425"/>
                </a:tc>
                <a:tc>
                  <a:txBody>
                    <a:bodyPr/>
                    <a:lstStyle/>
                    <a:p>
                      <a:pPr lvl="0" rtl="0">
                        <a:spcBef>
                          <a:spcPts val="0"/>
                        </a:spcBef>
                        <a:buNone/>
                      </a:pPr>
                      <a:r>
                        <a:rPr lang="en" dirty="0">
                          <a:latin typeface="Franklin Gothic Book" pitchFamily="34" charset="0"/>
                          <a:ea typeface="Source Sans Pro"/>
                          <a:cs typeface="Source Sans Pro"/>
                          <a:sym typeface="Source Sans Pro"/>
                        </a:rPr>
                        <a:t>Description</a:t>
                      </a:r>
                    </a:p>
                  </a:txBody>
                  <a:tcPr marL="91425" marR="91425" marT="91425" marB="91425"/>
                </a:tc>
                <a:extLst>
                  <a:ext uri="{0D108BD9-81ED-4DB2-BD59-A6C34878D82A}">
                    <a16:rowId xmlns="" xmlns:a16="http://schemas.microsoft.com/office/drawing/2014/main" val="10000"/>
                  </a:ext>
                </a:extLst>
              </a:tr>
              <a:tr h="1597175">
                <a:tc>
                  <a:txBody>
                    <a:bodyPr/>
                    <a:lstStyle/>
                    <a:p>
                      <a:pPr marL="457200" lvl="0" indent="-228600" rtl="0">
                        <a:spcBef>
                          <a:spcPts val="0"/>
                        </a:spcBef>
                        <a:buFont typeface="Source Sans Pro"/>
                        <a:buAutoNum type="arabicPeriod"/>
                      </a:pPr>
                      <a:r>
                        <a:rPr lang="en" dirty="0">
                          <a:solidFill>
                            <a:schemeClr val="dk1"/>
                          </a:solidFill>
                          <a:latin typeface="Franklin Gothic Book" pitchFamily="34" charset="0"/>
                          <a:ea typeface="Source Sans Pro"/>
                          <a:cs typeface="Source Sans Pro"/>
                          <a:sym typeface="Source Sans Pro"/>
                        </a:rPr>
                        <a:t>Identify area of focus for student growth</a:t>
                      </a:r>
                    </a:p>
                    <a:p>
                      <a:pPr lvl="0" rtl="0">
                        <a:spcBef>
                          <a:spcPts val="0"/>
                        </a:spcBef>
                        <a:buNone/>
                      </a:pPr>
                      <a:endParaRPr dirty="0">
                        <a:solidFill>
                          <a:schemeClr val="dk1"/>
                        </a:solidFill>
                        <a:latin typeface="Franklin Gothic Book" pitchFamily="34" charset="0"/>
                        <a:ea typeface="Source Sans Pro"/>
                        <a:cs typeface="Source Sans Pro"/>
                        <a:sym typeface="Source Sans Pro"/>
                      </a:endParaRPr>
                    </a:p>
                    <a:p>
                      <a:pPr lvl="0" rtl="0">
                        <a:spcBef>
                          <a:spcPts val="0"/>
                        </a:spcBef>
                        <a:buNone/>
                      </a:pPr>
                      <a:endParaRPr dirty="0">
                        <a:latin typeface="Franklin Gothic Book" pitchFamily="34" charset="0"/>
                        <a:ea typeface="Source Sans Pro"/>
                        <a:cs typeface="Source Sans Pro"/>
                        <a:sym typeface="Source Sans Pro"/>
                      </a:endParaRPr>
                    </a:p>
                  </a:txBody>
                  <a:tcPr marL="91425" marR="91425" marT="91425" marB="91425"/>
                </a:tc>
                <a:tc>
                  <a:txBody>
                    <a:bodyPr/>
                    <a:lstStyle/>
                    <a:p>
                      <a:pPr lvl="0" rtl="0">
                        <a:spcBef>
                          <a:spcPts val="0"/>
                        </a:spcBef>
                        <a:buClr>
                          <a:schemeClr val="dk1"/>
                        </a:buClr>
                        <a:buSzPct val="78571"/>
                        <a:buFont typeface="Arial"/>
                        <a:buNone/>
                      </a:pPr>
                      <a:r>
                        <a:rPr lang="en" dirty="0">
                          <a:solidFill>
                            <a:schemeClr val="dk1"/>
                          </a:solidFill>
                          <a:latin typeface="Franklin Gothic Book" pitchFamily="34" charset="0"/>
                          <a:ea typeface="Source Sans Pro"/>
                          <a:cs typeface="Source Sans Pro"/>
                          <a:sym typeface="Source Sans Pro"/>
                        </a:rPr>
                        <a:t>After reviewing data, teacher describes the potential area of focus.  Questions to consider:</a:t>
                      </a:r>
                    </a:p>
                    <a:p>
                      <a:pPr lvl="0" rtl="0">
                        <a:spcBef>
                          <a:spcPts val="0"/>
                        </a:spcBef>
                        <a:buClr>
                          <a:schemeClr val="dk1"/>
                        </a:buClr>
                        <a:buSzPct val="78571"/>
                        <a:buFont typeface="Arial"/>
                        <a:buNone/>
                      </a:pPr>
                      <a:r>
                        <a:rPr lang="en" dirty="0">
                          <a:solidFill>
                            <a:schemeClr val="dk1"/>
                          </a:solidFill>
                          <a:latin typeface="Franklin Gothic Book" pitchFamily="34" charset="0"/>
                          <a:ea typeface="Source Sans Pro"/>
                          <a:cs typeface="Source Sans Pro"/>
                          <a:sym typeface="Source Sans Pro"/>
                        </a:rPr>
                        <a:t>·      Why you chose this question?</a:t>
                      </a:r>
                    </a:p>
                    <a:p>
                      <a:pPr lvl="0" rtl="0">
                        <a:spcBef>
                          <a:spcPts val="0"/>
                        </a:spcBef>
                        <a:buClr>
                          <a:schemeClr val="dk1"/>
                        </a:buClr>
                        <a:buSzPct val="78571"/>
                        <a:buFont typeface="Arial"/>
                        <a:buNone/>
                      </a:pPr>
                      <a:r>
                        <a:rPr lang="en" dirty="0">
                          <a:solidFill>
                            <a:schemeClr val="dk1"/>
                          </a:solidFill>
                          <a:latin typeface="Franklin Gothic Book" pitchFamily="34" charset="0"/>
                          <a:ea typeface="Source Sans Pro"/>
                          <a:cs typeface="Source Sans Pro"/>
                          <a:sym typeface="Source Sans Pro"/>
                        </a:rPr>
                        <a:t>·      Why it is so important to you?</a:t>
                      </a:r>
                    </a:p>
                    <a:p>
                      <a:pPr lvl="0" rtl="0">
                        <a:spcBef>
                          <a:spcPts val="0"/>
                        </a:spcBef>
                        <a:buClr>
                          <a:schemeClr val="dk1"/>
                        </a:buClr>
                        <a:buSzPct val="78571"/>
                        <a:buFont typeface="Arial"/>
                        <a:buNone/>
                      </a:pPr>
                      <a:r>
                        <a:rPr lang="en" dirty="0">
                          <a:solidFill>
                            <a:schemeClr val="dk1"/>
                          </a:solidFill>
                          <a:latin typeface="Franklin Gothic Book" pitchFamily="34" charset="0"/>
                          <a:ea typeface="Source Sans Pro"/>
                          <a:cs typeface="Source Sans Pro"/>
                          <a:sym typeface="Source Sans Pro"/>
                        </a:rPr>
                        <a:t>·      How it relates to your class?</a:t>
                      </a:r>
                    </a:p>
                    <a:p>
                      <a:pPr lvl="0" rtl="0">
                        <a:spcBef>
                          <a:spcPts val="0"/>
                        </a:spcBef>
                        <a:buClr>
                          <a:schemeClr val="dk1"/>
                        </a:buClr>
                        <a:buSzPct val="78571"/>
                        <a:buFont typeface="Arial"/>
                        <a:buNone/>
                      </a:pPr>
                      <a:r>
                        <a:rPr lang="en" dirty="0">
                          <a:solidFill>
                            <a:schemeClr val="dk1"/>
                          </a:solidFill>
                          <a:latin typeface="Franklin Gothic Book" pitchFamily="34" charset="0"/>
                          <a:ea typeface="Source Sans Pro"/>
                          <a:cs typeface="Source Sans Pro"/>
                          <a:sym typeface="Source Sans Pro"/>
                        </a:rPr>
                        <a:t>Group asks questions to clarify the context.</a:t>
                      </a:r>
                    </a:p>
                  </a:txBody>
                  <a:tcPr marL="91425" marR="91425" marT="91425" marB="91425"/>
                </a:tc>
                <a:extLst>
                  <a:ext uri="{0D108BD9-81ED-4DB2-BD59-A6C34878D82A}">
                    <a16:rowId xmlns="" xmlns:a16="http://schemas.microsoft.com/office/drawing/2014/main" val="10001"/>
                  </a:ext>
                </a:extLst>
              </a:tr>
            </a:tbl>
          </a:graphicData>
        </a:graphic>
      </p:graphicFrame>
      <p:sp>
        <p:nvSpPr>
          <p:cNvPr id="1689" name="Shape 1689"/>
          <p:cNvSpPr txBox="1"/>
          <p:nvPr/>
        </p:nvSpPr>
        <p:spPr>
          <a:xfrm>
            <a:off x="1039325" y="1637675"/>
            <a:ext cx="7330800" cy="398700"/>
          </a:xfrm>
          <a:prstGeom prst="rect">
            <a:avLst/>
          </a:prstGeom>
          <a:noFill/>
          <a:ln>
            <a:noFill/>
          </a:ln>
        </p:spPr>
        <p:txBody>
          <a:bodyPr lIns="91425" tIns="91425" rIns="91425" bIns="91425" anchor="t" anchorCtr="0">
            <a:noAutofit/>
          </a:bodyPr>
          <a:lstStyle/>
          <a:p>
            <a:pPr lvl="0" algn="ctr" rtl="0">
              <a:spcBef>
                <a:spcPts val="0"/>
              </a:spcBef>
              <a:buNone/>
            </a:pPr>
            <a:r>
              <a:rPr lang="en" sz="1600" dirty="0">
                <a:latin typeface="Franklin Gothic Book" pitchFamily="34" charset="0"/>
                <a:ea typeface="Source Sans Pro"/>
                <a:cs typeface="Source Sans Pro"/>
                <a:sym typeface="Source Sans Pro"/>
              </a:rPr>
              <a:t>Purpose: To help the educators get to the root cause of a problem.</a:t>
            </a:r>
          </a:p>
          <a:p>
            <a:pPr lvl="0" algn="ctr" rtl="0">
              <a:spcBef>
                <a:spcPts val="0"/>
              </a:spcBef>
              <a:buNone/>
            </a:pPr>
            <a:r>
              <a:rPr lang="en" sz="1600" dirty="0">
                <a:latin typeface="Franklin Gothic Book" pitchFamily="34" charset="0"/>
                <a:ea typeface="Source Sans Pro"/>
                <a:cs typeface="Source Sans Pro"/>
                <a:sym typeface="Source Sans Pro"/>
              </a:rPr>
              <a:t>Protocol found in the </a:t>
            </a:r>
            <a:r>
              <a:rPr lang="en" sz="1600" u="sng" dirty="0">
                <a:solidFill>
                  <a:schemeClr val="hlink"/>
                </a:solidFill>
                <a:latin typeface="Franklin Gothic Book" pitchFamily="34" charset="0"/>
                <a:ea typeface="Source Sans Pro"/>
                <a:cs typeface="Source Sans Pro"/>
                <a:sym typeface="Source Sans Pro"/>
                <a:hlinkClick r:id="rId5"/>
              </a:rPr>
              <a:t>Collaborative Teams Toolkit</a:t>
            </a:r>
            <a:r>
              <a:rPr lang="en" sz="1600" dirty="0">
                <a:latin typeface="Franklin Gothic Book" pitchFamily="34" charset="0"/>
                <a:ea typeface="Source Sans Pro"/>
                <a:cs typeface="Source Sans Pro"/>
                <a:sym typeface="Source Sans Pro"/>
              </a:rPr>
              <a:t>.</a:t>
            </a:r>
          </a:p>
          <a:p>
            <a:pPr lvl="0" rtl="0">
              <a:spcBef>
                <a:spcPts val="0"/>
              </a:spcBef>
              <a:buNone/>
            </a:pPr>
            <a:endParaRPr dirty="0">
              <a:latin typeface="Franklin Gothic Book" pitchFamily="34" charset="0"/>
              <a:ea typeface="Source Sans Pro"/>
              <a:cs typeface="Source Sans Pro"/>
              <a:sym typeface="Source Sans Pro"/>
            </a:endParaRPr>
          </a:p>
        </p:txBody>
      </p:sp>
      <p:sp>
        <p:nvSpPr>
          <p:cNvPr id="1690" name="Shape 1690"/>
          <p:cNvSpPr txBox="1"/>
          <p:nvPr/>
        </p:nvSpPr>
        <p:spPr>
          <a:xfrm>
            <a:off x="242425" y="3158550"/>
            <a:ext cx="930600" cy="784800"/>
          </a:xfrm>
          <a:prstGeom prst="rect">
            <a:avLst/>
          </a:prstGeom>
          <a:noFill/>
          <a:ln>
            <a:noFill/>
          </a:ln>
        </p:spPr>
        <p:txBody>
          <a:bodyPr lIns="91425" tIns="91425" rIns="91425" bIns="91425" anchor="t" anchorCtr="0">
            <a:noAutofit/>
          </a:bodyPr>
          <a:lstStyle/>
          <a:p>
            <a:pPr lvl="0" algn="ctr" rtl="0">
              <a:spcBef>
                <a:spcPts val="0"/>
              </a:spcBef>
              <a:buNone/>
            </a:pPr>
            <a:r>
              <a:rPr lang="en" sz="1200" i="1" dirty="0"/>
              <a:t>Let’s dig down to the roots!</a:t>
            </a:r>
          </a:p>
          <a:p>
            <a:pPr lvl="0" rtl="0">
              <a:spcBef>
                <a:spcPts val="0"/>
              </a:spcBef>
              <a:buNone/>
            </a:pPr>
            <a:endParaRPr dirty="0"/>
          </a:p>
          <a:p>
            <a:pPr lvl="0" rtl="0">
              <a:spcBef>
                <a:spcPts val="0"/>
              </a:spcBef>
              <a:buNone/>
            </a:pPr>
            <a:endParaRPr dirty="0"/>
          </a:p>
        </p:txBody>
      </p:sp>
      <p:graphicFrame>
        <p:nvGraphicFramePr>
          <p:cNvPr id="1691" name="Shape 1691"/>
          <p:cNvGraphicFramePr/>
          <p:nvPr/>
        </p:nvGraphicFramePr>
        <p:xfrm>
          <a:off x="1618487" y="2344125"/>
          <a:ext cx="6456425" cy="2072580"/>
        </p:xfrm>
        <a:graphic>
          <a:graphicData uri="http://schemas.openxmlformats.org/drawingml/2006/table">
            <a:tbl>
              <a:tblPr>
                <a:noFill/>
                <a:tableStyleId>{68BC7C6E-9D9C-4B65-B188-2A19EBB06901}</a:tableStyleId>
              </a:tblPr>
              <a:tblGrid>
                <a:gridCol w="1834075">
                  <a:extLst>
                    <a:ext uri="{9D8B030D-6E8A-4147-A177-3AD203B41FA5}">
                      <a16:colId xmlns="" xmlns:a16="http://schemas.microsoft.com/office/drawing/2014/main" val="20000"/>
                    </a:ext>
                  </a:extLst>
                </a:gridCol>
                <a:gridCol w="4622350">
                  <a:extLst>
                    <a:ext uri="{9D8B030D-6E8A-4147-A177-3AD203B41FA5}">
                      <a16:colId xmlns="" xmlns:a16="http://schemas.microsoft.com/office/drawing/2014/main" val="20001"/>
                    </a:ext>
                  </a:extLst>
                </a:gridCol>
              </a:tblGrid>
              <a:tr h="389975">
                <a:tc>
                  <a:txBody>
                    <a:bodyPr/>
                    <a:lstStyle/>
                    <a:p>
                      <a:pPr lvl="0" rtl="0">
                        <a:spcBef>
                          <a:spcPts val="0"/>
                        </a:spcBef>
                        <a:buNone/>
                      </a:pPr>
                      <a:r>
                        <a:rPr lang="en" dirty="0">
                          <a:latin typeface="Franklin Gothic Book" pitchFamily="34" charset="0"/>
                          <a:ea typeface="Source Sans Pro"/>
                          <a:cs typeface="Source Sans Pro"/>
                          <a:sym typeface="Source Sans Pro"/>
                        </a:rPr>
                        <a:t>Steps</a:t>
                      </a:r>
                    </a:p>
                  </a:txBody>
                  <a:tcPr marL="91425" marR="91425" marT="91425" marB="91425"/>
                </a:tc>
                <a:tc>
                  <a:txBody>
                    <a:bodyPr/>
                    <a:lstStyle/>
                    <a:p>
                      <a:pPr lvl="0" rtl="0">
                        <a:spcBef>
                          <a:spcPts val="0"/>
                        </a:spcBef>
                        <a:buNone/>
                      </a:pPr>
                      <a:r>
                        <a:rPr lang="en" dirty="0">
                          <a:solidFill>
                            <a:schemeClr val="dk1"/>
                          </a:solidFill>
                          <a:latin typeface="Franklin Gothic Book" pitchFamily="34" charset="0"/>
                          <a:ea typeface="Source Sans Pro"/>
                          <a:cs typeface="Source Sans Pro"/>
                          <a:sym typeface="Source Sans Pro"/>
                        </a:rPr>
                        <a:t>Description</a:t>
                      </a:r>
                    </a:p>
                  </a:txBody>
                  <a:tcPr marL="91425" marR="91425" marT="91425" marB="91425"/>
                </a:tc>
                <a:extLst>
                  <a:ext uri="{0D108BD9-81ED-4DB2-BD59-A6C34878D82A}">
                    <a16:rowId xmlns="" xmlns:a16="http://schemas.microsoft.com/office/drawing/2014/main" val="10000"/>
                  </a:ext>
                </a:extLst>
              </a:tr>
              <a:tr h="1641125">
                <a:tc>
                  <a:txBody>
                    <a:bodyPr/>
                    <a:lstStyle/>
                    <a:p>
                      <a:pPr lvl="0" rtl="0">
                        <a:spcBef>
                          <a:spcPts val="0"/>
                        </a:spcBef>
                        <a:buNone/>
                      </a:pPr>
                      <a:r>
                        <a:rPr lang="en" dirty="0">
                          <a:latin typeface="Franklin Gothic Book" pitchFamily="34" charset="0"/>
                          <a:ea typeface="Source Sans Pro"/>
                          <a:cs typeface="Source Sans Pro"/>
                          <a:sym typeface="Source Sans Pro"/>
                        </a:rPr>
                        <a:t>2. Brainstorming</a:t>
                      </a:r>
                    </a:p>
                  </a:txBody>
                  <a:tcPr marL="91425" marR="91425" marT="91425" marB="91425"/>
                </a:tc>
                <a:tc>
                  <a:txBody>
                    <a:bodyPr/>
                    <a:lstStyle/>
                    <a:p>
                      <a:pPr lvl="0" rtl="0">
                        <a:spcBef>
                          <a:spcPts val="0"/>
                        </a:spcBef>
                        <a:buNone/>
                      </a:pPr>
                      <a:r>
                        <a:rPr lang="en" dirty="0">
                          <a:solidFill>
                            <a:schemeClr val="dk1"/>
                          </a:solidFill>
                          <a:latin typeface="Franklin Gothic Book" pitchFamily="34" charset="0"/>
                          <a:ea typeface="Source Sans Pro"/>
                          <a:cs typeface="Source Sans Pro"/>
                          <a:sym typeface="Source Sans Pro"/>
                        </a:rPr>
                        <a:t>The team facilitator asks why the problem happened and records the team response.  To determine if the response is the root cause of the problem, the facilitator asks the team to consider "If the most recent response were corrected, is it likely the problem would recur?" If the answer is yes, it is likely this is a contributing factor, not a root cause.</a:t>
                      </a:r>
                    </a:p>
                  </a:txBody>
                  <a:tcPr marL="91425" marR="91425" marT="91425" marB="91425"/>
                </a:tc>
                <a:extLst>
                  <a:ext uri="{0D108BD9-81ED-4DB2-BD59-A6C34878D82A}">
                    <a16:rowId xmlns="" xmlns:a16="http://schemas.microsoft.com/office/drawing/2014/main" val="10001"/>
                  </a:ext>
                </a:extLst>
              </a:tr>
            </a:tbl>
          </a:graphicData>
        </a:graphic>
      </p:graphicFrame>
      <p:graphicFrame>
        <p:nvGraphicFramePr>
          <p:cNvPr id="1692" name="Shape 1692"/>
          <p:cNvGraphicFramePr/>
          <p:nvPr/>
        </p:nvGraphicFramePr>
        <p:xfrm>
          <a:off x="1637162" y="2376137"/>
          <a:ext cx="6419075" cy="1973310"/>
        </p:xfrm>
        <a:graphic>
          <a:graphicData uri="http://schemas.openxmlformats.org/drawingml/2006/table">
            <a:tbl>
              <a:tblPr>
                <a:noFill/>
                <a:tableStyleId>{68BC7C6E-9D9C-4B65-B188-2A19EBB06901}</a:tableStyleId>
              </a:tblPr>
              <a:tblGrid>
                <a:gridCol w="1809375">
                  <a:extLst>
                    <a:ext uri="{9D8B030D-6E8A-4147-A177-3AD203B41FA5}">
                      <a16:colId xmlns="" xmlns:a16="http://schemas.microsoft.com/office/drawing/2014/main" val="20000"/>
                    </a:ext>
                  </a:extLst>
                </a:gridCol>
                <a:gridCol w="4609700">
                  <a:extLst>
                    <a:ext uri="{9D8B030D-6E8A-4147-A177-3AD203B41FA5}">
                      <a16:colId xmlns="" xmlns:a16="http://schemas.microsoft.com/office/drawing/2014/main" val="20001"/>
                    </a:ext>
                  </a:extLst>
                </a:gridCol>
              </a:tblGrid>
              <a:tr h="380700">
                <a:tc>
                  <a:txBody>
                    <a:bodyPr/>
                    <a:lstStyle/>
                    <a:p>
                      <a:pPr lvl="0" rtl="0">
                        <a:spcBef>
                          <a:spcPts val="0"/>
                        </a:spcBef>
                        <a:buNone/>
                      </a:pPr>
                      <a:r>
                        <a:rPr lang="en" dirty="0">
                          <a:latin typeface="Franklin Gothic Book" pitchFamily="34" charset="0"/>
                          <a:ea typeface="Source Sans Pro"/>
                          <a:cs typeface="Source Sans Pro"/>
                          <a:sym typeface="Source Sans Pro"/>
                        </a:rPr>
                        <a:t>Steps</a:t>
                      </a:r>
                    </a:p>
                  </a:txBody>
                  <a:tcPr marL="91425" marR="91425" marT="91425" marB="91425"/>
                </a:tc>
                <a:tc>
                  <a:txBody>
                    <a:bodyPr/>
                    <a:lstStyle/>
                    <a:p>
                      <a:pPr lvl="0" rtl="0">
                        <a:spcBef>
                          <a:spcPts val="0"/>
                        </a:spcBef>
                        <a:buNone/>
                      </a:pPr>
                      <a:r>
                        <a:rPr lang="en" dirty="0">
                          <a:solidFill>
                            <a:schemeClr val="dk1"/>
                          </a:solidFill>
                          <a:latin typeface="Franklin Gothic Book" pitchFamily="34" charset="0"/>
                          <a:ea typeface="Source Sans Pro"/>
                          <a:cs typeface="Source Sans Pro"/>
                          <a:sym typeface="Source Sans Pro"/>
                        </a:rPr>
                        <a:t>Description</a:t>
                      </a:r>
                    </a:p>
                  </a:txBody>
                  <a:tcPr marL="91425" marR="91425" marT="91425" marB="91425"/>
                </a:tc>
                <a:extLst>
                  <a:ext uri="{0D108BD9-81ED-4DB2-BD59-A6C34878D82A}">
                    <a16:rowId xmlns="" xmlns:a16="http://schemas.microsoft.com/office/drawing/2014/main" val="10000"/>
                  </a:ext>
                </a:extLst>
              </a:tr>
              <a:tr h="1577100">
                <a:tc>
                  <a:txBody>
                    <a:bodyPr/>
                    <a:lstStyle/>
                    <a:p>
                      <a:pPr lvl="0" rtl="0">
                        <a:spcBef>
                          <a:spcPts val="0"/>
                        </a:spcBef>
                        <a:buNone/>
                      </a:pPr>
                      <a:r>
                        <a:rPr lang="en" dirty="0">
                          <a:latin typeface="Franklin Gothic Book" pitchFamily="34" charset="0"/>
                          <a:ea typeface="Source Sans Pro"/>
                          <a:cs typeface="Source Sans Pro"/>
                          <a:sym typeface="Source Sans Pro"/>
                        </a:rPr>
                        <a:t>3.  Why Questioning </a:t>
                      </a:r>
                    </a:p>
                  </a:txBody>
                  <a:tcPr marL="91425" marR="91425" marT="91425" marB="91425"/>
                </a:tc>
                <a:tc>
                  <a:txBody>
                    <a:bodyPr/>
                    <a:lstStyle/>
                    <a:p>
                      <a:pPr lvl="0" rtl="0">
                        <a:spcBef>
                          <a:spcPts val="0"/>
                        </a:spcBef>
                        <a:buNone/>
                      </a:pPr>
                      <a:r>
                        <a:rPr lang="en" dirty="0">
                          <a:latin typeface="Franklin Gothic Book" pitchFamily="34" charset="0"/>
                          <a:ea typeface="Source Sans Pro"/>
                          <a:cs typeface="Source Sans Pro"/>
                          <a:sym typeface="Source Sans Pro"/>
                        </a:rPr>
                        <a:t>If the answer provided is a contributing factor to the problem, the team keeps asking “Why?” until there is agreement from the team that the root cause has been identified.  It often takes three to five whys, but it can take more than five!  So keep going until the team agrees the root cause has been identified.  </a:t>
                      </a:r>
                    </a:p>
                  </a:txBody>
                  <a:tcPr marL="91425" marR="91425" marT="91425" marB="91425"/>
                </a:tc>
                <a:extLst>
                  <a:ext uri="{0D108BD9-81ED-4DB2-BD59-A6C34878D82A}">
                    <a16:rowId xmlns="" xmlns:a16="http://schemas.microsoft.com/office/drawing/2014/main" val="10001"/>
                  </a:ext>
                </a:extLst>
              </a:tr>
            </a:tbl>
          </a:graphicData>
        </a:graphic>
      </p:graphicFrame>
      <p:sp>
        <p:nvSpPr>
          <p:cNvPr id="10" name="TextBox 9"/>
          <p:cNvSpPr txBox="1"/>
          <p:nvPr/>
        </p:nvSpPr>
        <p:spPr>
          <a:xfrm>
            <a:off x="8458200" y="4705350"/>
            <a:ext cx="381000" cy="307777"/>
          </a:xfrm>
          <a:prstGeom prst="rect">
            <a:avLst/>
          </a:prstGeom>
          <a:noFill/>
        </p:spPr>
        <p:txBody>
          <a:bodyPr wrap="square" rtlCol="0">
            <a:spAutoFit/>
          </a:bodyPr>
          <a:lstStyle/>
          <a:p>
            <a:r>
              <a:rPr lang="en-US" dirty="0" smtClean="0"/>
              <a:t>28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88"/>
                                        </p:tgtEl>
                                      </p:cBhvr>
                                    </p:animEffect>
                                    <p:set>
                                      <p:cBhvr>
                                        <p:cTn id="7" dur="1" fill="hold">
                                          <p:stCondLst>
                                            <p:cond delay="499"/>
                                          </p:stCondLst>
                                        </p:cTn>
                                        <p:tgtEl>
                                          <p:spTgt spid="168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91"/>
                                        </p:tgtEl>
                                        <p:attrNameLst>
                                          <p:attrName>style.visibility</p:attrName>
                                        </p:attrNameLst>
                                      </p:cBhvr>
                                      <p:to>
                                        <p:strVal val="visible"/>
                                      </p:to>
                                    </p:set>
                                    <p:animEffect transition="in" filter="fade">
                                      <p:cBhvr>
                                        <p:cTn id="10" dur="500"/>
                                        <p:tgtEl>
                                          <p:spTgt spid="169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91"/>
                                        </p:tgtEl>
                                      </p:cBhvr>
                                    </p:animEffect>
                                    <p:set>
                                      <p:cBhvr>
                                        <p:cTn id="15" dur="1" fill="hold">
                                          <p:stCondLst>
                                            <p:cond delay="499"/>
                                          </p:stCondLst>
                                        </p:cTn>
                                        <p:tgtEl>
                                          <p:spTgt spid="169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92"/>
                                        </p:tgtEl>
                                        <p:attrNameLst>
                                          <p:attrName>style.visibility</p:attrName>
                                        </p:attrNameLst>
                                      </p:cBhvr>
                                      <p:to>
                                        <p:strVal val="visible"/>
                                      </p:to>
                                    </p:set>
                                    <p:animEffect transition="in" filter="fade">
                                      <p:cBhvr>
                                        <p:cTn id="18" dur="500"/>
                                        <p:tgtEl>
                                          <p:spTgt spid="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Shape 1697"/>
          <p:cNvSpPr txBox="1">
            <a:spLocks noGrp="1"/>
          </p:cNvSpPr>
          <p:nvPr>
            <p:ph type="title"/>
          </p:nvPr>
        </p:nvSpPr>
        <p:spPr>
          <a:xfrm>
            <a:off x="457200" y="205978"/>
            <a:ext cx="8229600" cy="857400"/>
          </a:xfrm>
          <a:prstGeom prst="rect">
            <a:avLst/>
          </a:prstGeom>
          <a:solidFill>
            <a:srgbClr val="3C78D8"/>
          </a:solidFill>
          <a:ln>
            <a:noFill/>
          </a:ln>
        </p:spPr>
        <p:txBody>
          <a:bodyPr lIns="91425" tIns="91425" rIns="91425" bIns="91425" anchor="ctr" anchorCtr="0">
            <a:noAutofit/>
          </a:bodyPr>
          <a:lstStyle/>
          <a:p>
            <a:pPr lvl="0" algn="ctr" rtl="0">
              <a:spcBef>
                <a:spcPts val="0"/>
              </a:spcBef>
              <a:buNone/>
            </a:pPr>
            <a:r>
              <a:rPr lang="en" sz="3600" dirty="0">
                <a:solidFill>
                  <a:srgbClr val="FFFFFF"/>
                </a:solidFill>
                <a:latin typeface="Franklin Gothic Book" pitchFamily="34" charset="0"/>
              </a:rPr>
              <a:t>PROTOCOL ACTIVITY</a:t>
            </a:r>
          </a:p>
        </p:txBody>
      </p:sp>
      <p:sp>
        <p:nvSpPr>
          <p:cNvPr id="1698" name="Shape 1698"/>
          <p:cNvSpPr txBox="1"/>
          <p:nvPr/>
        </p:nvSpPr>
        <p:spPr>
          <a:xfrm>
            <a:off x="8351275" y="2269525"/>
            <a:ext cx="1442100" cy="1951800"/>
          </a:xfrm>
          <a:prstGeom prst="rect">
            <a:avLst/>
          </a:prstGeom>
          <a:noFill/>
          <a:ln>
            <a:noFill/>
          </a:ln>
        </p:spPr>
        <p:txBody>
          <a:bodyPr lIns="91425" tIns="91425" rIns="91425" bIns="91425" anchor="t" anchorCtr="0">
            <a:noAutofit/>
          </a:bodyPr>
          <a:lstStyle/>
          <a:p>
            <a:pPr lvl="0" rtl="0">
              <a:spcBef>
                <a:spcPts val="0"/>
              </a:spcBef>
              <a:buNone/>
            </a:pPr>
            <a:endParaRPr dirty="0">
              <a:latin typeface="Franklin Gothic Book" pitchFamily="34" charset="0"/>
            </a:endParaRPr>
          </a:p>
          <a:p>
            <a:pPr lvl="0" rtl="0">
              <a:spcBef>
                <a:spcPts val="0"/>
              </a:spcBef>
              <a:buNone/>
            </a:pPr>
            <a:endParaRPr dirty="0">
              <a:latin typeface="Franklin Gothic Book" pitchFamily="34" charset="0"/>
            </a:endParaRPr>
          </a:p>
          <a:p>
            <a:pPr lvl="0" rtl="0">
              <a:spcBef>
                <a:spcPts val="0"/>
              </a:spcBef>
              <a:buNone/>
            </a:pPr>
            <a:endParaRPr dirty="0">
              <a:latin typeface="Franklin Gothic Book" pitchFamily="34" charset="0"/>
            </a:endParaRPr>
          </a:p>
          <a:p>
            <a:pPr lvl="0" rtl="0">
              <a:spcBef>
                <a:spcPts val="0"/>
              </a:spcBef>
              <a:buNone/>
            </a:pPr>
            <a:endParaRPr dirty="0">
              <a:latin typeface="Franklin Gothic Book" pitchFamily="34" charset="0"/>
            </a:endParaRPr>
          </a:p>
        </p:txBody>
      </p:sp>
      <p:sp>
        <p:nvSpPr>
          <p:cNvPr id="1699" name="Shape 1699"/>
          <p:cNvSpPr/>
          <p:nvPr/>
        </p:nvSpPr>
        <p:spPr>
          <a:xfrm>
            <a:off x="157500" y="1785425"/>
            <a:ext cx="1777500" cy="697200"/>
          </a:xfrm>
          <a:prstGeom prst="cloudCallout">
            <a:avLst>
              <a:gd name="adj1" fmla="val 63069"/>
              <a:gd name="adj2" fmla="val 14533"/>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91666"/>
              <a:buFont typeface="Arial"/>
              <a:buNone/>
            </a:pPr>
            <a:r>
              <a:rPr lang="en" sz="1200" b="1" dirty="0">
                <a:solidFill>
                  <a:schemeClr val="dk1"/>
                </a:solidFill>
                <a:latin typeface="Franklin Gothic Book" pitchFamily="34" charset="0"/>
              </a:rPr>
              <a:t>Step 2:</a:t>
            </a:r>
            <a:r>
              <a:rPr lang="en" sz="1200" dirty="0">
                <a:solidFill>
                  <a:schemeClr val="dk1"/>
                </a:solidFill>
                <a:latin typeface="Franklin Gothic Book" pitchFamily="34" charset="0"/>
              </a:rPr>
              <a:t> Brainstorming</a:t>
            </a:r>
          </a:p>
        </p:txBody>
      </p:sp>
      <p:graphicFrame>
        <p:nvGraphicFramePr>
          <p:cNvPr id="1700" name="Shape 1700"/>
          <p:cNvGraphicFramePr/>
          <p:nvPr/>
        </p:nvGraphicFramePr>
        <p:xfrm>
          <a:off x="2273462" y="1217100"/>
          <a:ext cx="4947150" cy="853410"/>
        </p:xfrm>
        <a:graphic>
          <a:graphicData uri="http://schemas.openxmlformats.org/drawingml/2006/table">
            <a:tbl>
              <a:tblPr>
                <a:noFill/>
                <a:tableStyleId>{68BC7C6E-9D9C-4B65-B188-2A19EBB06901}</a:tableStyleId>
              </a:tblPr>
              <a:tblGrid>
                <a:gridCol w="1079225">
                  <a:extLst>
                    <a:ext uri="{9D8B030D-6E8A-4147-A177-3AD203B41FA5}">
                      <a16:colId xmlns="" xmlns:a16="http://schemas.microsoft.com/office/drawing/2014/main" val="20000"/>
                    </a:ext>
                  </a:extLst>
                </a:gridCol>
                <a:gridCol w="3867925">
                  <a:extLst>
                    <a:ext uri="{9D8B030D-6E8A-4147-A177-3AD203B41FA5}">
                      <a16:colId xmlns="" xmlns:a16="http://schemas.microsoft.com/office/drawing/2014/main" val="20001"/>
                    </a:ext>
                  </a:extLst>
                </a:gridCol>
              </a:tblGrid>
              <a:tr h="561600">
                <a:tc>
                  <a:txBody>
                    <a:bodyPr/>
                    <a:lstStyle/>
                    <a:p>
                      <a:pPr lvl="0" rtl="0">
                        <a:spcBef>
                          <a:spcPts val="0"/>
                        </a:spcBef>
                        <a:buNone/>
                      </a:pPr>
                      <a:r>
                        <a:rPr lang="en" sz="1100" dirty="0">
                          <a:solidFill>
                            <a:schemeClr val="dk1"/>
                          </a:solidFill>
                          <a:latin typeface="Franklin Gothic Book" pitchFamily="34" charset="0"/>
                          <a:ea typeface="Source Sans Pro"/>
                          <a:cs typeface="Source Sans Pro"/>
                          <a:sym typeface="Source Sans Pro"/>
                        </a:rPr>
                        <a:t>Identify area of focus for student growth</a:t>
                      </a:r>
                    </a:p>
                  </a:txBody>
                  <a:tcPr marL="91425" marR="91425" marT="91425" marB="91425"/>
                </a:tc>
                <a:tc>
                  <a:txBody>
                    <a:bodyPr/>
                    <a:lstStyle/>
                    <a:p>
                      <a:pPr lvl="0" rtl="0">
                        <a:spcBef>
                          <a:spcPts val="0"/>
                        </a:spcBef>
                        <a:buClr>
                          <a:schemeClr val="dk1"/>
                        </a:buClr>
                        <a:buSzPct val="100000"/>
                        <a:buFont typeface="Arial"/>
                        <a:buNone/>
                      </a:pPr>
                      <a:r>
                        <a:rPr lang="en" sz="1100" dirty="0">
                          <a:solidFill>
                            <a:schemeClr val="dk1"/>
                          </a:solidFill>
                        </a:rPr>
                        <a:t>Look at your data. What trends do you see?</a:t>
                      </a:r>
                    </a:p>
                    <a:p>
                      <a:pPr lvl="0" rtl="0">
                        <a:spcBef>
                          <a:spcPts val="0"/>
                        </a:spcBef>
                        <a:buNone/>
                      </a:pPr>
                      <a:endParaRPr sz="1100" dirty="0"/>
                    </a:p>
                    <a:p>
                      <a:pPr lvl="0" rtl="0">
                        <a:spcBef>
                          <a:spcPts val="0"/>
                        </a:spcBef>
                        <a:buNone/>
                      </a:pPr>
                      <a:endParaRPr sz="1100" dirty="0"/>
                    </a:p>
                    <a:p>
                      <a:pPr lvl="0" rtl="0">
                        <a:spcBef>
                          <a:spcPts val="0"/>
                        </a:spcBef>
                        <a:buNone/>
                      </a:pPr>
                      <a:endParaRPr sz="1100" dirty="0"/>
                    </a:p>
                  </a:txBody>
                  <a:tcPr marL="91425" marR="91425" marT="91425" marB="91425"/>
                </a:tc>
                <a:extLst>
                  <a:ext uri="{0D108BD9-81ED-4DB2-BD59-A6C34878D82A}">
                    <a16:rowId xmlns="" xmlns:a16="http://schemas.microsoft.com/office/drawing/2014/main" val="10000"/>
                  </a:ext>
                </a:extLst>
              </a:tr>
            </a:tbl>
          </a:graphicData>
        </a:graphic>
      </p:graphicFrame>
      <p:sp>
        <p:nvSpPr>
          <p:cNvPr id="1701" name="Shape 1701"/>
          <p:cNvSpPr/>
          <p:nvPr/>
        </p:nvSpPr>
        <p:spPr>
          <a:xfrm>
            <a:off x="354725" y="1260450"/>
            <a:ext cx="1651500" cy="327900"/>
          </a:xfrm>
          <a:prstGeom prst="rect">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91666"/>
              <a:buFont typeface="Arial"/>
              <a:buNone/>
            </a:pPr>
            <a:r>
              <a:rPr lang="en" sz="1200" b="1" dirty="0">
                <a:solidFill>
                  <a:schemeClr val="dk1"/>
                </a:solidFill>
                <a:latin typeface="Franklin Gothic Book" pitchFamily="34" charset="0"/>
              </a:rPr>
              <a:t>Step 1:</a:t>
            </a:r>
            <a:r>
              <a:rPr lang="en" sz="1200" dirty="0">
                <a:solidFill>
                  <a:schemeClr val="dk1"/>
                </a:solidFill>
                <a:latin typeface="Franklin Gothic Book" pitchFamily="34" charset="0"/>
              </a:rPr>
              <a:t> Review Data</a:t>
            </a:r>
          </a:p>
        </p:txBody>
      </p:sp>
      <p:pic>
        <p:nvPicPr>
          <p:cNvPr id="1702" name="Shape 1702"/>
          <p:cNvPicPr preferRelativeResize="0"/>
          <p:nvPr/>
        </p:nvPicPr>
        <p:blipFill rotWithShape="1">
          <a:blip r:embed="rId3">
            <a:alphaModFix/>
          </a:blip>
          <a:srcRect r="77604"/>
          <a:stretch/>
        </p:blipFill>
        <p:spPr>
          <a:xfrm>
            <a:off x="1872025" y="2482625"/>
            <a:ext cx="392500" cy="1383950"/>
          </a:xfrm>
          <a:prstGeom prst="rect">
            <a:avLst/>
          </a:prstGeom>
          <a:noFill/>
          <a:ln>
            <a:noFill/>
          </a:ln>
        </p:spPr>
      </p:pic>
      <p:pic>
        <p:nvPicPr>
          <p:cNvPr id="1703" name="Shape 1703"/>
          <p:cNvPicPr preferRelativeResize="0"/>
          <p:nvPr/>
        </p:nvPicPr>
        <p:blipFill>
          <a:blip r:embed="rId4">
            <a:alphaModFix/>
          </a:blip>
          <a:stretch>
            <a:fillRect/>
          </a:stretch>
        </p:blipFill>
        <p:spPr>
          <a:xfrm>
            <a:off x="2249775" y="2085749"/>
            <a:ext cx="4985774" cy="2988675"/>
          </a:xfrm>
          <a:prstGeom prst="rect">
            <a:avLst/>
          </a:prstGeom>
          <a:noFill/>
          <a:ln>
            <a:noFill/>
          </a:ln>
        </p:spPr>
      </p:pic>
      <p:sp>
        <p:nvSpPr>
          <p:cNvPr id="1704" name="Shape 1704"/>
          <p:cNvSpPr/>
          <p:nvPr/>
        </p:nvSpPr>
        <p:spPr>
          <a:xfrm>
            <a:off x="354725" y="2587250"/>
            <a:ext cx="1442100" cy="1383900"/>
          </a:xfrm>
          <a:prstGeom prst="wave">
            <a:avLst>
              <a:gd name="adj1" fmla="val 4100"/>
              <a:gd name="adj2" fmla="val 0"/>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91666"/>
              <a:buFont typeface="Arial"/>
              <a:buNone/>
            </a:pPr>
            <a:r>
              <a:rPr lang="en" sz="1200" b="1" dirty="0">
                <a:solidFill>
                  <a:schemeClr val="dk1"/>
                </a:solidFill>
                <a:latin typeface="Franklin Gothic Book" pitchFamily="34" charset="0"/>
              </a:rPr>
              <a:t>Step 3:</a:t>
            </a:r>
            <a:r>
              <a:rPr lang="en" sz="1200" dirty="0">
                <a:solidFill>
                  <a:schemeClr val="dk1"/>
                </a:solidFill>
                <a:latin typeface="Franklin Gothic Book" pitchFamily="34" charset="0"/>
              </a:rPr>
              <a:t> WHY Questioning: </a:t>
            </a:r>
            <a:r>
              <a:rPr lang="en" sz="1200" i="1" u="sng" dirty="0">
                <a:solidFill>
                  <a:schemeClr val="dk1"/>
                </a:solidFill>
                <a:latin typeface="Franklin Gothic Book" pitchFamily="34" charset="0"/>
              </a:rPr>
              <a:t>M</a:t>
            </a:r>
            <a:r>
              <a:rPr lang="en" sz="1200" i="1" u="sng" dirty="0" smtClean="0">
                <a:solidFill>
                  <a:schemeClr val="dk1"/>
                </a:solidFill>
                <a:latin typeface="Franklin Gothic Book" pitchFamily="34" charset="0"/>
              </a:rPr>
              <a:t>ay</a:t>
            </a:r>
            <a:r>
              <a:rPr lang="en" sz="1200" dirty="0" smtClean="0">
                <a:solidFill>
                  <a:schemeClr val="dk1"/>
                </a:solidFill>
                <a:latin typeface="Franklin Gothic Book" pitchFamily="34" charset="0"/>
              </a:rPr>
              <a:t> </a:t>
            </a:r>
            <a:r>
              <a:rPr lang="en" sz="1200" dirty="0">
                <a:solidFill>
                  <a:schemeClr val="dk1"/>
                </a:solidFill>
                <a:latin typeface="Franklin Gothic Book" pitchFamily="34" charset="0"/>
              </a:rPr>
              <a:t>take up to 5 Whys until the root cause is identified.</a:t>
            </a:r>
          </a:p>
        </p:txBody>
      </p:sp>
      <p:sp>
        <p:nvSpPr>
          <p:cNvPr id="10" name="TextBox 9"/>
          <p:cNvSpPr txBox="1"/>
          <p:nvPr/>
        </p:nvSpPr>
        <p:spPr>
          <a:xfrm>
            <a:off x="8458200" y="4705350"/>
            <a:ext cx="381000" cy="304800"/>
          </a:xfrm>
          <a:prstGeom prst="rect">
            <a:avLst/>
          </a:prstGeom>
          <a:noFill/>
        </p:spPr>
        <p:txBody>
          <a:bodyPr wrap="square" rtlCol="0">
            <a:spAutoFit/>
          </a:bodyPr>
          <a:lstStyle/>
          <a:p>
            <a:r>
              <a:rPr lang="en-US" dirty="0" smtClean="0"/>
              <a:t>29</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37"/>
          <p:cNvSpPr txBox="1">
            <a:spLocks/>
          </p:cNvSpPr>
          <p:nvPr/>
        </p:nvSpPr>
        <p:spPr>
          <a:xfrm>
            <a:off x="457200" y="1200150"/>
            <a:ext cx="8229600" cy="3394500"/>
          </a:xfrm>
          <a:prstGeom prst="rect">
            <a:avLst/>
          </a:prstGeom>
          <a:noFill/>
          <a:ln>
            <a:noFill/>
          </a:ln>
        </p:spPr>
        <p:txBody>
          <a:bodyPr lIns="91425" tIns="45700" rIns="91425" bIns="45700" anchor="t" anchorCtr="0">
            <a:noAutofit/>
          </a:bodyPr>
          <a:lstStyle/>
          <a:p>
            <a:pPr marL="342900" marR="0" lvl="0" indent="-317500" algn="l" defTabSz="914400" rtl="0" eaLnBrk="1" fontAlgn="auto" latinLnBrk="0" hangingPunct="1">
              <a:lnSpc>
                <a:spcPct val="90000"/>
              </a:lnSpc>
              <a:spcBef>
                <a:spcPts val="0"/>
              </a:spcBef>
              <a:spcAft>
                <a:spcPts val="0"/>
              </a:spcAft>
              <a:buClr>
                <a:schemeClr val="dk1"/>
              </a:buClr>
              <a:buSzPct val="100000"/>
              <a:buFont typeface="Arial"/>
              <a:buChar char="•"/>
              <a:tabLst/>
              <a:defRPr/>
            </a:pPr>
            <a:r>
              <a:rPr kumimoji="0" lang="en-US" sz="24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This session is part of the New Jersey Achievement Coach Program.</a:t>
            </a:r>
          </a:p>
          <a:p>
            <a:pPr marL="342900" marR="0" lvl="0" indent="-317500" algn="l" defTabSz="914400" rtl="0" eaLnBrk="1" fontAlgn="auto" latinLnBrk="0" hangingPunct="1">
              <a:lnSpc>
                <a:spcPct val="90000"/>
              </a:lnSpc>
              <a:spcBef>
                <a:spcPts val="640"/>
              </a:spcBef>
              <a:spcAft>
                <a:spcPts val="0"/>
              </a:spcAft>
              <a:buClr>
                <a:schemeClr val="dk1"/>
              </a:buClr>
              <a:buSzPct val="100000"/>
              <a:buFont typeface="Arial"/>
              <a:buChar char="•"/>
              <a:tabLst/>
              <a:defRPr/>
            </a:pPr>
            <a:r>
              <a:rPr kumimoji="0" lang="en-US" sz="24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Achievement Coaches are educators selected by their districts as leaders who share their knowledge of teaching and learning with their peers.</a:t>
            </a:r>
          </a:p>
          <a:p>
            <a:pPr marL="342900" marR="0" lvl="0" indent="-317500" algn="l" defTabSz="914400" rtl="0" eaLnBrk="1" fontAlgn="auto" latinLnBrk="0" hangingPunct="1">
              <a:lnSpc>
                <a:spcPct val="90000"/>
              </a:lnSpc>
              <a:spcBef>
                <a:spcPts val="640"/>
              </a:spcBef>
              <a:spcAft>
                <a:spcPts val="0"/>
              </a:spcAft>
              <a:buClr>
                <a:schemeClr val="dk1"/>
              </a:buClr>
              <a:buSzPct val="100000"/>
              <a:buFont typeface="Arial"/>
              <a:buChar char="•"/>
              <a:tabLst/>
              <a:defRPr/>
            </a:pPr>
            <a:r>
              <a:rPr kumimoji="0" lang="en-US" sz="24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The  three sessions led by Achievement Coaches were developed by New Jersey's educators to address specific needs.</a:t>
            </a:r>
          </a:p>
          <a:p>
            <a:pPr marL="342900" marR="0" lvl="0" indent="-139700" algn="l" defTabSz="914400" rtl="0" eaLnBrk="1" fontAlgn="auto" latinLnBrk="0" hangingPunct="1">
              <a:lnSpc>
                <a:spcPct val="90000"/>
              </a:lnSpc>
              <a:spcBef>
                <a:spcPts val="640"/>
              </a:spcBef>
              <a:spcAft>
                <a:spcPts val="0"/>
              </a:spcAft>
              <a:buClr>
                <a:schemeClr val="dk1"/>
              </a:buClr>
              <a:buSzPct val="25000"/>
              <a:buFont typeface="Arial"/>
              <a:buNone/>
              <a:tabLst/>
              <a:defRPr/>
            </a:pPr>
            <a:endParaRPr kumimoji="0" lang="en-US" sz="3200" b="1" i="0" u="none" strike="noStrike" kern="0" cap="none" spc="0" normalizeH="0" baseline="0" noProof="0" dirty="0">
              <a:ln>
                <a:noFill/>
              </a:ln>
              <a:solidFill>
                <a:schemeClr val="dk1"/>
              </a:solidFill>
              <a:effectLst/>
              <a:uLnTx/>
              <a:uFillTx/>
              <a:latin typeface="Franklin Gothic Book" pitchFamily="34" charset="0"/>
              <a:ea typeface="Source Sans Pro"/>
              <a:cs typeface="Source Sans Pro"/>
              <a:sym typeface="Source Sans Pro"/>
            </a:endParaRPr>
          </a:p>
        </p:txBody>
      </p:sp>
      <p:sp>
        <p:nvSpPr>
          <p:cNvPr id="5" name="Shape 1338"/>
          <p:cNvSpPr txBox="1">
            <a:spLocks/>
          </p:cNvSpPr>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lt1"/>
              </a:buClr>
              <a:buSzPct val="25000"/>
              <a:buFont typeface="Arial"/>
              <a:buNone/>
              <a:tabLst/>
              <a:defRPr/>
            </a:pPr>
            <a:r>
              <a:rPr kumimoji="0" lang="en" sz="3600" b="0" i="0" u="none" strike="noStrike" kern="0" cap="none" spc="0" normalizeH="0" baseline="0" noProof="0" dirty="0" smtClean="0">
                <a:ln>
                  <a:noFill/>
                </a:ln>
                <a:solidFill>
                  <a:schemeClr val="bg1"/>
                </a:solidFill>
                <a:effectLst/>
                <a:uLnTx/>
                <a:uFillTx/>
                <a:latin typeface="Franklin Gothic Book" pitchFamily="34" charset="0"/>
                <a:sym typeface="Arial"/>
              </a:rPr>
              <a:t>ACHIEVEMENT COACH PROGRAM</a:t>
            </a:r>
            <a:endParaRPr kumimoji="0" lang="en" sz="3600" b="0" i="0" u="none" strike="noStrike" kern="0" cap="none" spc="0" normalizeH="0" baseline="0" noProof="0" dirty="0">
              <a:ln>
                <a:noFill/>
              </a:ln>
              <a:solidFill>
                <a:schemeClr val="bg1"/>
              </a:solidFill>
              <a:effectLst/>
              <a:uLnTx/>
              <a:uFillTx/>
              <a:latin typeface="Franklin Gothic Book" pitchFamily="34" charset="0"/>
              <a:sym typeface="Aria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Shape 1709"/>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dirty="0"/>
              <a:t>SGO PROCESS</a:t>
            </a:r>
          </a:p>
        </p:txBody>
      </p:sp>
      <p:pic>
        <p:nvPicPr>
          <p:cNvPr id="1710" name="Shape 1710"/>
          <p:cNvPicPr preferRelativeResize="0"/>
          <p:nvPr/>
        </p:nvPicPr>
        <p:blipFill rotWithShape="1">
          <a:blip r:embed="rId3">
            <a:alphaModFix/>
          </a:blip>
          <a:srcRect t="13904"/>
          <a:stretch/>
        </p:blipFill>
        <p:spPr>
          <a:xfrm>
            <a:off x="2786050" y="1121700"/>
            <a:ext cx="5900749" cy="3517047"/>
          </a:xfrm>
          <a:prstGeom prst="rect">
            <a:avLst/>
          </a:prstGeom>
          <a:noFill/>
          <a:ln>
            <a:noFill/>
          </a:ln>
        </p:spPr>
      </p:pic>
      <p:sp>
        <p:nvSpPr>
          <p:cNvPr id="1711" name="Shape 1711"/>
          <p:cNvSpPr/>
          <p:nvPr/>
        </p:nvSpPr>
        <p:spPr>
          <a:xfrm>
            <a:off x="1807524" y="1232150"/>
            <a:ext cx="4540800" cy="12057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2" name="Shape 1712"/>
          <p:cNvSpPr txBox="1"/>
          <p:nvPr/>
        </p:nvSpPr>
        <p:spPr>
          <a:xfrm>
            <a:off x="612750" y="2515624"/>
            <a:ext cx="2254200" cy="1656325"/>
          </a:xfrm>
          <a:prstGeom prst="rect">
            <a:avLst/>
          </a:prstGeom>
          <a:noFill/>
          <a:ln>
            <a:noFill/>
          </a:ln>
        </p:spPr>
        <p:txBody>
          <a:bodyPr lIns="91425" tIns="91425" rIns="91425" bIns="91425" anchor="t" anchorCtr="0">
            <a:noAutofit/>
          </a:bodyPr>
          <a:lstStyle/>
          <a:p>
            <a:pPr lvl="0" algn="ctr" rtl="0">
              <a:spcBef>
                <a:spcPts val="0"/>
              </a:spcBef>
              <a:buNone/>
            </a:pPr>
            <a:r>
              <a:rPr lang="en" sz="2000" dirty="0" smtClean="0">
                <a:latin typeface="Franklin Gothic Book" pitchFamily="34" charset="0"/>
              </a:rPr>
              <a:t>Set </a:t>
            </a:r>
            <a:r>
              <a:rPr lang="en" sz="2000" dirty="0">
                <a:latin typeface="Franklin Gothic Book" pitchFamily="34" charset="0"/>
              </a:rPr>
              <a:t>learning targets.  </a:t>
            </a:r>
          </a:p>
          <a:p>
            <a:pPr lvl="0" algn="ctr" rtl="0">
              <a:spcBef>
                <a:spcPts val="0"/>
              </a:spcBef>
              <a:buNone/>
            </a:pPr>
            <a:endParaRPr sz="2000" dirty="0">
              <a:latin typeface="Franklin Gothic Book" pitchFamily="34" charset="0"/>
            </a:endParaRPr>
          </a:p>
          <a:p>
            <a:pPr lvl="0" algn="ctr" rtl="0">
              <a:spcBef>
                <a:spcPts val="0"/>
              </a:spcBef>
              <a:buNone/>
            </a:pPr>
            <a:r>
              <a:rPr lang="en" sz="2000" dirty="0">
                <a:solidFill>
                  <a:srgbClr val="274E13"/>
                </a:solidFill>
                <a:latin typeface="Franklin Gothic Book" pitchFamily="34" charset="0"/>
              </a:rPr>
              <a:t>Consider creating</a:t>
            </a:r>
          </a:p>
          <a:p>
            <a:pPr lvl="0" algn="ctr" rtl="0">
              <a:spcBef>
                <a:spcPts val="0"/>
              </a:spcBef>
              <a:buNone/>
            </a:pPr>
            <a:r>
              <a:rPr lang="en" sz="2000" dirty="0">
                <a:solidFill>
                  <a:srgbClr val="274E13"/>
                </a:solidFill>
                <a:latin typeface="Franklin Gothic Book" pitchFamily="34" charset="0"/>
              </a:rPr>
              <a:t>SMART GOALS.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Shape 171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dirty="0">
                <a:solidFill>
                  <a:srgbClr val="FFFFFF"/>
                </a:solidFill>
              </a:rPr>
              <a:t>WHAT IS A SMART GOAL?</a:t>
            </a:r>
          </a:p>
        </p:txBody>
      </p:sp>
      <p:pic>
        <p:nvPicPr>
          <p:cNvPr id="1718" name="Shape 1718"/>
          <p:cNvPicPr preferRelativeResize="0"/>
          <p:nvPr/>
        </p:nvPicPr>
        <p:blipFill rotWithShape="1">
          <a:blip r:embed="rId3">
            <a:alphaModFix/>
          </a:blip>
          <a:srcRect/>
          <a:stretch/>
        </p:blipFill>
        <p:spPr>
          <a:xfrm>
            <a:off x="1186425" y="1139592"/>
            <a:ext cx="2851200" cy="3351600"/>
          </a:xfrm>
          <a:prstGeom prst="rect">
            <a:avLst/>
          </a:prstGeom>
          <a:noFill/>
          <a:ln>
            <a:noFill/>
          </a:ln>
        </p:spPr>
      </p:pic>
      <p:pic>
        <p:nvPicPr>
          <p:cNvPr id="1719" name="Shape 1719"/>
          <p:cNvPicPr preferRelativeResize="0"/>
          <p:nvPr/>
        </p:nvPicPr>
        <p:blipFill>
          <a:blip r:embed="rId4">
            <a:alphaModFix/>
          </a:blip>
          <a:stretch>
            <a:fillRect/>
          </a:stretch>
        </p:blipFill>
        <p:spPr>
          <a:xfrm>
            <a:off x="4445925" y="1139587"/>
            <a:ext cx="3771900" cy="341947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9"/>
                                        </p:tgtEl>
                                        <p:attrNameLst>
                                          <p:attrName>style.visibility</p:attrName>
                                        </p:attrNameLst>
                                      </p:cBhvr>
                                      <p:to>
                                        <p:strVal val="visible"/>
                                      </p:to>
                                    </p:set>
                                    <p:anim calcmode="lin" valueType="num">
                                      <p:cBhvr additive="base">
                                        <p:cTn id="7" dur="1000"/>
                                        <p:tgtEl>
                                          <p:spTgt spid="1719"/>
                                        </p:tgtEl>
                                        <p:attrNameLst>
                                          <p:attrName>ppt_w</p:attrName>
                                        </p:attrNameLst>
                                      </p:cBhvr>
                                      <p:tavLst>
                                        <p:tav tm="0">
                                          <p:val>
                                            <p:strVal val="0"/>
                                          </p:val>
                                        </p:tav>
                                        <p:tav tm="100000">
                                          <p:val>
                                            <p:strVal val="#ppt_w"/>
                                          </p:val>
                                        </p:tav>
                                      </p:tavLst>
                                    </p:anim>
                                    <p:anim calcmode="lin" valueType="num">
                                      <p:cBhvr additive="base">
                                        <p:cTn id="8" dur="1000"/>
                                        <p:tgtEl>
                                          <p:spTgt spid="17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Shape 1724"/>
          <p:cNvSpPr txBox="1">
            <a:spLocks noGrp="1"/>
          </p:cNvSpPr>
          <p:nvPr>
            <p:ph type="title"/>
          </p:nvPr>
        </p:nvSpPr>
        <p:spPr>
          <a:xfrm>
            <a:off x="384900" y="205975"/>
            <a:ext cx="8301900" cy="857400"/>
          </a:xfrm>
          <a:prstGeom prst="rect">
            <a:avLst/>
          </a:prstGeom>
        </p:spPr>
        <p:txBody>
          <a:bodyPr lIns="91425" tIns="91425" rIns="91425" bIns="91425" anchor="ctr" anchorCtr="0">
            <a:noAutofit/>
          </a:bodyPr>
          <a:lstStyle/>
          <a:p>
            <a:pPr lvl="0" rtl="0">
              <a:spcBef>
                <a:spcPts val="0"/>
              </a:spcBef>
              <a:buNone/>
            </a:pPr>
            <a:r>
              <a:rPr lang="en" sz="3600" dirty="0" smtClean="0">
                <a:solidFill>
                  <a:srgbClr val="FFFFFF"/>
                </a:solidFill>
              </a:rPr>
              <a:t>SET A SMART GOAL</a:t>
            </a:r>
            <a:endParaRPr lang="en" sz="3600" dirty="0">
              <a:solidFill>
                <a:srgbClr val="FFFFFF"/>
              </a:solidFill>
            </a:endParaRPr>
          </a:p>
        </p:txBody>
      </p:sp>
      <p:grpSp>
        <p:nvGrpSpPr>
          <p:cNvPr id="1725" name="Shape 1725"/>
          <p:cNvGrpSpPr/>
          <p:nvPr/>
        </p:nvGrpSpPr>
        <p:grpSpPr>
          <a:xfrm>
            <a:off x="1527975" y="1706225"/>
            <a:ext cx="3502325" cy="2541625"/>
            <a:chOff x="0" y="1199250"/>
            <a:chExt cx="3712450" cy="2541625"/>
          </a:xfrm>
        </p:grpSpPr>
        <p:pic>
          <p:nvPicPr>
            <p:cNvPr id="1726" name="Shape 1726"/>
            <p:cNvPicPr preferRelativeResize="0"/>
            <p:nvPr/>
          </p:nvPicPr>
          <p:blipFill>
            <a:blip r:embed="rId3">
              <a:alphaModFix/>
            </a:blip>
            <a:stretch>
              <a:fillRect/>
            </a:stretch>
          </p:blipFill>
          <p:spPr>
            <a:xfrm>
              <a:off x="0" y="1199250"/>
              <a:ext cx="3712450" cy="2370649"/>
            </a:xfrm>
            <a:prstGeom prst="rect">
              <a:avLst/>
            </a:prstGeom>
            <a:noFill/>
            <a:ln>
              <a:noFill/>
            </a:ln>
          </p:spPr>
        </p:pic>
        <p:sp>
          <p:nvSpPr>
            <p:cNvPr id="1727" name="Shape 1727"/>
            <p:cNvSpPr txBox="1"/>
            <p:nvPr/>
          </p:nvSpPr>
          <p:spPr>
            <a:xfrm rot="-292">
              <a:off x="93449" y="1596325"/>
              <a:ext cx="3536700" cy="21444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endParaRPr sz="2400">
                <a:solidFill>
                  <a:schemeClr val="dk1"/>
                </a:solidFill>
                <a:latin typeface="Calibri"/>
                <a:ea typeface="Calibri"/>
                <a:cs typeface="Calibri"/>
                <a:sym typeface="Calibri"/>
              </a:endParaRPr>
            </a:p>
            <a:p>
              <a:pPr lvl="0" rtl="0">
                <a:lnSpc>
                  <a:spcPct val="115000"/>
                </a:lnSpc>
                <a:spcBef>
                  <a:spcPts val="0"/>
                </a:spcBef>
                <a:buNone/>
              </a:pPr>
              <a:r>
                <a:rPr lang="en" sz="1800">
                  <a:solidFill>
                    <a:schemeClr val="dk1"/>
                  </a:solidFill>
                  <a:latin typeface="Calibri"/>
                  <a:ea typeface="Calibri"/>
                  <a:cs typeface="Calibri"/>
                  <a:sym typeface="Calibri"/>
                </a:rPr>
                <a:t>At least </a:t>
              </a:r>
              <a:r>
                <a:rPr lang="en" sz="1800">
                  <a:solidFill>
                    <a:schemeClr val="dk1"/>
                  </a:solidFill>
                  <a:highlight>
                    <a:srgbClr val="00FF00"/>
                  </a:highlight>
                  <a:latin typeface="Calibri"/>
                  <a:ea typeface="Calibri"/>
                  <a:cs typeface="Calibri"/>
                  <a:sym typeface="Calibri"/>
                </a:rPr>
                <a:t>___</a:t>
              </a:r>
              <a:r>
                <a:rPr lang="en" sz="1800">
                  <a:solidFill>
                    <a:schemeClr val="dk1"/>
                  </a:solidFill>
                  <a:latin typeface="Calibri"/>
                  <a:ea typeface="Calibri"/>
                  <a:cs typeface="Calibri"/>
                  <a:sym typeface="Calibri"/>
                </a:rPr>
                <a:t>% of my </a:t>
              </a:r>
              <a:r>
                <a:rPr lang="en" sz="1800">
                  <a:solidFill>
                    <a:schemeClr val="dk1"/>
                  </a:solidFill>
                  <a:highlight>
                    <a:srgbClr val="00FF00"/>
                  </a:highlight>
                  <a:latin typeface="Calibri"/>
                  <a:ea typeface="Calibri"/>
                  <a:cs typeface="Calibri"/>
                  <a:sym typeface="Calibri"/>
                </a:rPr>
                <a:t>_______</a:t>
              </a:r>
              <a:r>
                <a:rPr lang="en" sz="1800">
                  <a:solidFill>
                    <a:schemeClr val="dk1"/>
                  </a:solidFill>
                  <a:latin typeface="Calibri"/>
                  <a:ea typeface="Calibri"/>
                  <a:cs typeface="Calibri"/>
                  <a:sym typeface="Calibri"/>
                </a:rPr>
                <a:t> students will score at or above </a:t>
              </a:r>
              <a:r>
                <a:rPr lang="en" sz="1800">
                  <a:solidFill>
                    <a:schemeClr val="dk1"/>
                  </a:solidFill>
                  <a:highlight>
                    <a:srgbClr val="00FF00"/>
                  </a:highlight>
                  <a:latin typeface="Calibri"/>
                  <a:ea typeface="Calibri"/>
                  <a:cs typeface="Calibri"/>
                  <a:sym typeface="Calibri"/>
                </a:rPr>
                <a:t>____</a:t>
              </a:r>
              <a:r>
                <a:rPr lang="en" sz="1800">
                  <a:solidFill>
                    <a:schemeClr val="dk1"/>
                  </a:solidFill>
                  <a:latin typeface="Calibri"/>
                  <a:ea typeface="Calibri"/>
                  <a:cs typeface="Calibri"/>
                  <a:sym typeface="Calibri"/>
                </a:rPr>
                <a:t>% on the</a:t>
              </a:r>
              <a:r>
                <a:rPr lang="en" sz="1800">
                  <a:solidFill>
                    <a:schemeClr val="dk1"/>
                  </a:solidFill>
                  <a:highlight>
                    <a:srgbClr val="00FF00"/>
                  </a:highlight>
                  <a:latin typeface="Calibri"/>
                  <a:ea typeface="Calibri"/>
                  <a:cs typeface="Calibri"/>
                  <a:sym typeface="Calibri"/>
                </a:rPr>
                <a:t>________________</a:t>
              </a:r>
              <a:r>
                <a:rPr lang="en" sz="1800">
                  <a:solidFill>
                    <a:schemeClr val="dk1"/>
                  </a:solidFill>
                  <a:latin typeface="Calibri"/>
                  <a:ea typeface="Calibri"/>
                  <a:cs typeface="Calibri"/>
                  <a:sym typeface="Calibri"/>
                </a:rPr>
                <a:t> by _</a:t>
              </a:r>
              <a:r>
                <a:rPr lang="en" sz="1800">
                  <a:solidFill>
                    <a:schemeClr val="dk1"/>
                  </a:solidFill>
                  <a:highlight>
                    <a:srgbClr val="00FF00"/>
                  </a:highlight>
                  <a:latin typeface="Calibri"/>
                  <a:ea typeface="Calibri"/>
                  <a:cs typeface="Calibri"/>
                  <a:sym typeface="Calibri"/>
                </a:rPr>
                <a:t>__________</a:t>
              </a:r>
              <a:r>
                <a:rPr lang="en" sz="1800">
                  <a:solidFill>
                    <a:schemeClr val="dk1"/>
                  </a:solidFill>
                  <a:latin typeface="Calibri"/>
                  <a:ea typeface="Calibri"/>
                  <a:cs typeface="Calibri"/>
                  <a:sym typeface="Calibri"/>
                </a:rPr>
                <a:t>.</a:t>
              </a:r>
            </a:p>
          </p:txBody>
        </p:sp>
      </p:grpSp>
      <p:grpSp>
        <p:nvGrpSpPr>
          <p:cNvPr id="1728" name="Shape 1728"/>
          <p:cNvGrpSpPr/>
          <p:nvPr/>
        </p:nvGrpSpPr>
        <p:grpSpPr>
          <a:xfrm>
            <a:off x="5420719" y="2031699"/>
            <a:ext cx="2374619" cy="2216158"/>
            <a:chOff x="2263225" y="3412462"/>
            <a:chExt cx="1771575" cy="1769105"/>
          </a:xfrm>
        </p:grpSpPr>
        <p:pic>
          <p:nvPicPr>
            <p:cNvPr id="1729" name="Shape 1729"/>
            <p:cNvPicPr preferRelativeResize="0"/>
            <p:nvPr/>
          </p:nvPicPr>
          <p:blipFill>
            <a:blip r:embed="rId4">
              <a:alphaModFix/>
            </a:blip>
            <a:stretch>
              <a:fillRect/>
            </a:stretch>
          </p:blipFill>
          <p:spPr>
            <a:xfrm>
              <a:off x="2263225" y="3412462"/>
              <a:ext cx="1771575" cy="1684375"/>
            </a:xfrm>
            <a:prstGeom prst="rect">
              <a:avLst/>
            </a:prstGeom>
            <a:noFill/>
            <a:ln>
              <a:noFill/>
            </a:ln>
          </p:spPr>
        </p:pic>
        <p:sp>
          <p:nvSpPr>
            <p:cNvPr id="1730" name="Shape 1730"/>
            <p:cNvSpPr txBox="1"/>
            <p:nvPr/>
          </p:nvSpPr>
          <p:spPr>
            <a:xfrm rot="-507615">
              <a:off x="2394907" y="3532687"/>
              <a:ext cx="1362122" cy="155716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dirty="0">
                  <a:latin typeface="Permanent Marker"/>
                  <a:ea typeface="Permanent Marker"/>
                  <a:cs typeface="Permanent Marker"/>
                  <a:sym typeface="Permanent Marker"/>
                </a:rPr>
                <a:t>Activity:  Create a Smart GOAL with your group using the sentence frame provided.</a:t>
              </a:r>
            </a:p>
          </p:txBody>
        </p:sp>
      </p:grpSp>
      <p:sp>
        <p:nvSpPr>
          <p:cNvPr id="1731" name="Shape 1731"/>
          <p:cNvSpPr txBox="1"/>
          <p:nvPr/>
        </p:nvSpPr>
        <p:spPr>
          <a:xfrm>
            <a:off x="2799325" y="2132000"/>
            <a:ext cx="1963500" cy="523500"/>
          </a:xfrm>
          <a:prstGeom prst="rect">
            <a:avLst/>
          </a:prstGeom>
          <a:noFill/>
          <a:ln>
            <a:noFill/>
          </a:ln>
        </p:spPr>
        <p:txBody>
          <a:bodyPr lIns="91425" tIns="91425" rIns="91425" bIns="91425" anchor="t" anchorCtr="0">
            <a:noAutofit/>
          </a:bodyPr>
          <a:lstStyle/>
          <a:p>
            <a:pPr lvl="0">
              <a:spcBef>
                <a:spcPts val="0"/>
              </a:spcBef>
              <a:buNone/>
            </a:pPr>
            <a:r>
              <a:rPr lang="en" dirty="0"/>
              <a:t>SMART Goal Sentence Frame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Shape 173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marL="0" lvl="0" indent="0" rtl="0">
              <a:spcBef>
                <a:spcPts val="0"/>
              </a:spcBef>
              <a:buNone/>
            </a:pPr>
            <a:r>
              <a:rPr lang="en" sz="3200" dirty="0"/>
              <a:t>SMART GOALS                 SMART SGOs</a:t>
            </a:r>
          </a:p>
        </p:txBody>
      </p:sp>
      <p:pic>
        <p:nvPicPr>
          <p:cNvPr id="1737" name="Shape 1737"/>
          <p:cNvPicPr preferRelativeResize="0"/>
          <p:nvPr/>
        </p:nvPicPr>
        <p:blipFill rotWithShape="1">
          <a:blip r:embed="rId3">
            <a:alphaModFix/>
          </a:blip>
          <a:srcRect t="17769"/>
          <a:stretch/>
        </p:blipFill>
        <p:spPr>
          <a:xfrm>
            <a:off x="1182000" y="1226599"/>
            <a:ext cx="6779999" cy="3789724"/>
          </a:xfrm>
          <a:prstGeom prst="rect">
            <a:avLst/>
          </a:prstGeom>
          <a:noFill/>
          <a:ln>
            <a:noFill/>
          </a:ln>
        </p:spPr>
      </p:pic>
      <p:sp>
        <p:nvSpPr>
          <p:cNvPr id="1738" name="Shape 1738"/>
          <p:cNvSpPr/>
          <p:nvPr/>
        </p:nvSpPr>
        <p:spPr>
          <a:xfrm>
            <a:off x="4157200" y="320425"/>
            <a:ext cx="1154400" cy="6285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 dirty="0"/>
              <a:t>HOW SMART IS YOUR SGO?</a:t>
            </a:r>
            <a:endParaRPr lang="en-US" dirty="0"/>
          </a:p>
        </p:txBody>
      </p:sp>
      <p:pic>
        <p:nvPicPr>
          <p:cNvPr id="4" name="Picture 3" descr="Screen Shot 2016-06-20 at 2.29.45 P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8200" y="971550"/>
            <a:ext cx="3429000" cy="3733800"/>
          </a:xfrm>
          <a:prstGeom prst="rect">
            <a:avLst/>
          </a:prstGeom>
        </p:spPr>
      </p:pic>
      <p:pic>
        <p:nvPicPr>
          <p:cNvPr id="7" name="Picture 6" descr="Screen Shot 2016-06-20 at 2.30.14 PM.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419600" y="971550"/>
            <a:ext cx="3580692" cy="3733800"/>
          </a:xfrm>
          <a:prstGeom prst="rect">
            <a:avLst/>
          </a:prstGeom>
        </p:spPr>
      </p:pic>
      <p:sp>
        <p:nvSpPr>
          <p:cNvPr id="9" name="TextBox 8"/>
          <p:cNvSpPr txBox="1"/>
          <p:nvPr/>
        </p:nvSpPr>
        <p:spPr>
          <a:xfrm>
            <a:off x="0" y="3257550"/>
            <a:ext cx="1295400" cy="738664"/>
          </a:xfrm>
          <a:prstGeom prst="rect">
            <a:avLst/>
          </a:prstGeom>
          <a:noFill/>
        </p:spPr>
        <p:txBody>
          <a:bodyPr wrap="square" rtlCol="0">
            <a:spAutoFit/>
          </a:bodyPr>
          <a:lstStyle/>
          <a:p>
            <a:r>
              <a:rPr lang="en-US" b="1" dirty="0" smtClean="0"/>
              <a:t>Step 1: </a:t>
            </a:r>
            <a:r>
              <a:rPr lang="en-US" dirty="0" smtClean="0"/>
              <a:t>Standards Aligned   </a:t>
            </a:r>
            <a:r>
              <a:rPr lang="en-US" dirty="0" smtClean="0">
                <a:latin typeface="Wingdings"/>
                <a:ea typeface="Wingdings"/>
                <a:cs typeface="Wingdings"/>
                <a:sym typeface="Wingdings"/>
              </a:rPr>
              <a:t></a:t>
            </a:r>
            <a:endParaRPr lang="en-US" dirty="0"/>
          </a:p>
        </p:txBody>
      </p:sp>
      <p:sp>
        <p:nvSpPr>
          <p:cNvPr id="10" name="TextBox 9"/>
          <p:cNvSpPr txBox="1"/>
          <p:nvPr/>
        </p:nvSpPr>
        <p:spPr>
          <a:xfrm>
            <a:off x="7848600" y="1047750"/>
            <a:ext cx="1447800" cy="1169551"/>
          </a:xfrm>
          <a:prstGeom prst="rect">
            <a:avLst/>
          </a:prstGeom>
          <a:noFill/>
        </p:spPr>
        <p:txBody>
          <a:bodyPr wrap="square" rtlCol="0">
            <a:spAutoFit/>
          </a:bodyPr>
          <a:lstStyle/>
          <a:p>
            <a:r>
              <a:rPr lang="en-US" b="1" dirty="0" smtClean="0"/>
              <a:t>Step 2:      </a:t>
            </a:r>
          </a:p>
          <a:p>
            <a:r>
              <a:rPr lang="en-US" sz="1200" b="1" dirty="0" smtClean="0"/>
              <a:t>     </a:t>
            </a:r>
            <a:r>
              <a:rPr lang="en-US" dirty="0" smtClean="0"/>
              <a:t>Determining       </a:t>
            </a:r>
            <a:r>
              <a:rPr lang="en-US" dirty="0" smtClean="0">
                <a:latin typeface="Wingdings"/>
                <a:ea typeface="Wingdings"/>
                <a:cs typeface="Wingdings"/>
                <a:sym typeface="Wingdings"/>
              </a:rPr>
              <a:t></a:t>
            </a:r>
            <a:r>
              <a:rPr lang="en-US" dirty="0" smtClean="0"/>
              <a:t>Starting </a:t>
            </a:r>
          </a:p>
          <a:p>
            <a:r>
              <a:rPr lang="en-US" dirty="0" smtClean="0"/>
              <a:t>     Point</a:t>
            </a:r>
          </a:p>
          <a:p>
            <a:endParaRPr lang="en-US" dirty="0"/>
          </a:p>
        </p:txBody>
      </p:sp>
      <p:sp>
        <p:nvSpPr>
          <p:cNvPr id="11" name="TextBox 10"/>
          <p:cNvSpPr txBox="1"/>
          <p:nvPr/>
        </p:nvSpPr>
        <p:spPr>
          <a:xfrm>
            <a:off x="7848600" y="2952750"/>
            <a:ext cx="1143000" cy="954107"/>
          </a:xfrm>
          <a:prstGeom prst="rect">
            <a:avLst/>
          </a:prstGeom>
          <a:noFill/>
        </p:spPr>
        <p:txBody>
          <a:bodyPr wrap="square" rtlCol="0">
            <a:spAutoFit/>
          </a:bodyPr>
          <a:lstStyle/>
          <a:p>
            <a:r>
              <a:rPr lang="en-US" b="1" dirty="0" smtClean="0"/>
              <a:t>Step 3: </a:t>
            </a:r>
          </a:p>
          <a:p>
            <a:r>
              <a:rPr lang="en-US" dirty="0" smtClean="0"/>
              <a:t>    Setting </a:t>
            </a:r>
          </a:p>
          <a:p>
            <a:r>
              <a:rPr lang="en-US" dirty="0">
                <a:latin typeface="Wingdings"/>
                <a:ea typeface="Wingdings"/>
                <a:cs typeface="Wingdings"/>
                <a:sym typeface="Wingdings"/>
              </a:rPr>
              <a:t></a:t>
            </a:r>
            <a:r>
              <a:rPr lang="en-US" dirty="0" smtClean="0"/>
              <a:t>Learning </a:t>
            </a:r>
          </a:p>
          <a:p>
            <a:r>
              <a:rPr lang="en-US" dirty="0" smtClean="0"/>
              <a:t>    Targets</a:t>
            </a:r>
            <a:endParaRPr lang="en-US" dirty="0"/>
          </a:p>
        </p:txBody>
      </p:sp>
    </p:spTree>
    <p:extLst>
      <p:ext uri="{BB962C8B-B14F-4D97-AF65-F5344CB8AC3E}">
        <p14:creationId xmlns="" xmlns:p14="http://schemas.microsoft.com/office/powerpoint/2010/main" val="1547021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6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700"/>
                                        <p:tgtEl>
                                          <p:spTgt spid="9"/>
                                        </p:tgtEl>
                                      </p:cBhvr>
                                    </p:animEffect>
                                    <p:set>
                                      <p:cBhvr>
                                        <p:cTn id="12" dur="1" fill="hold">
                                          <p:stCondLst>
                                            <p:cond delay="6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6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600"/>
                                        <p:tgtEl>
                                          <p:spTgt spid="10"/>
                                        </p:tgtEl>
                                      </p:cBhvr>
                                    </p:animEffect>
                                    <p:set>
                                      <p:cBhvr>
                                        <p:cTn id="20" dur="1" fill="hold">
                                          <p:stCondLst>
                                            <p:cond delay="5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6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600"/>
                                        <p:tgtEl>
                                          <p:spTgt spid="11"/>
                                        </p:tgtEl>
                                      </p:cBhvr>
                                    </p:animEffect>
                                    <p:set>
                                      <p:cBhvr>
                                        <p:cTn id="28" dur="1" fill="hold">
                                          <p:stCondLst>
                                            <p:cond delay="5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8" name="Shape 175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dirty="0"/>
              <a:t>NEXT STEPS</a:t>
            </a:r>
          </a:p>
        </p:txBody>
      </p:sp>
      <p:pic>
        <p:nvPicPr>
          <p:cNvPr id="1759" name="Shape 1759"/>
          <p:cNvPicPr preferRelativeResize="0"/>
          <p:nvPr/>
        </p:nvPicPr>
        <p:blipFill>
          <a:blip r:embed="rId3">
            <a:alphaModFix/>
          </a:blip>
          <a:stretch>
            <a:fillRect/>
          </a:stretch>
        </p:blipFill>
        <p:spPr>
          <a:xfrm>
            <a:off x="2411650" y="1483148"/>
            <a:ext cx="6275151" cy="2784874"/>
          </a:xfrm>
          <a:prstGeom prst="rect">
            <a:avLst/>
          </a:prstGeom>
          <a:noFill/>
          <a:ln>
            <a:noFill/>
          </a:ln>
        </p:spPr>
      </p:pic>
      <p:sp>
        <p:nvSpPr>
          <p:cNvPr id="1760" name="Shape 1760"/>
          <p:cNvSpPr txBox="1"/>
          <p:nvPr/>
        </p:nvSpPr>
        <p:spPr>
          <a:xfrm>
            <a:off x="436225" y="1579000"/>
            <a:ext cx="1975500" cy="2688900"/>
          </a:xfrm>
          <a:prstGeom prst="rect">
            <a:avLst/>
          </a:prstGeom>
          <a:noFill/>
          <a:ln>
            <a:noFill/>
          </a:ln>
        </p:spPr>
        <p:txBody>
          <a:bodyPr lIns="91425" tIns="91425" rIns="91425" bIns="91425" anchor="t" anchorCtr="0">
            <a:noAutofit/>
          </a:bodyPr>
          <a:lstStyle/>
          <a:p>
            <a:pPr lvl="0">
              <a:spcBef>
                <a:spcPts val="0"/>
              </a:spcBef>
              <a:buNone/>
            </a:pPr>
            <a:r>
              <a:rPr lang="en" sz="1600" b="1" dirty="0">
                <a:latin typeface="Franklin Gothic Book" pitchFamily="34" charset="0"/>
              </a:rPr>
              <a:t>Be on the lookout for additional </a:t>
            </a:r>
            <a:r>
              <a:rPr lang="en" sz="1600" b="1" dirty="0" smtClean="0">
                <a:latin typeface="Franklin Gothic Book" pitchFamily="34" charset="0"/>
              </a:rPr>
              <a:t>supports:</a:t>
            </a:r>
            <a:endParaRPr sz="1600" dirty="0">
              <a:latin typeface="Franklin Gothic Book" pitchFamily="34" charset="0"/>
            </a:endParaRPr>
          </a:p>
          <a:p>
            <a:pPr marL="457200" lvl="0" indent="-228600" rtl="0">
              <a:spcBef>
                <a:spcPts val="0"/>
              </a:spcBef>
              <a:buChar char="●"/>
            </a:pPr>
            <a:r>
              <a:rPr lang="en" sz="1600" dirty="0" smtClean="0">
                <a:latin typeface="Franklin Gothic Book" pitchFamily="34" charset="0"/>
              </a:rPr>
              <a:t>SGO Quality Rating Rubric</a:t>
            </a:r>
            <a:endParaRPr lang="en" sz="1600" dirty="0">
              <a:latin typeface="Franklin Gothic Book" pitchFamily="34" charset="0"/>
            </a:endParaRPr>
          </a:p>
          <a:p>
            <a:pPr marL="457200" lvl="0" indent="-228600">
              <a:spcBef>
                <a:spcPts val="0"/>
              </a:spcBef>
              <a:buChar char="●"/>
            </a:pPr>
            <a:r>
              <a:rPr lang="en" sz="1600" dirty="0">
                <a:latin typeface="Franklin Gothic Book" pitchFamily="34" charset="0"/>
              </a:rPr>
              <a:t>Updated SGO Excel Tracking and Scoring Tool</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aphicFrame>
        <p:nvGraphicFramePr>
          <p:cNvPr id="1766" name="Shape 1766"/>
          <p:cNvGraphicFramePr/>
          <p:nvPr>
            <p:extLst>
              <p:ext uri="{D42A27DB-BD31-4B8C-83A1-F6EECF244321}">
                <p14:modId xmlns="" xmlns:p14="http://schemas.microsoft.com/office/powerpoint/2010/main" val="2900367196"/>
              </p:ext>
            </p:extLst>
          </p:nvPr>
        </p:nvGraphicFramePr>
        <p:xfrm>
          <a:off x="457200" y="1257300"/>
          <a:ext cx="8355725" cy="2836275"/>
        </p:xfrm>
        <a:graphic>
          <a:graphicData uri="http://schemas.openxmlformats.org/drawingml/2006/table">
            <a:tbl>
              <a:tblPr firstRow="1" bandRow="1">
                <a:noFill/>
                <a:tableStyleId>{E8233900-1AC8-49FD-B689-96AAED63206D}</a:tableStyleId>
              </a:tblPr>
              <a:tblGrid>
                <a:gridCol w="8355725">
                  <a:extLst>
                    <a:ext uri="{9D8B030D-6E8A-4147-A177-3AD203B41FA5}">
                      <a16:colId xmlns="" xmlns:a16="http://schemas.microsoft.com/office/drawing/2014/main" val="20000"/>
                    </a:ext>
                  </a:extLst>
                </a:gridCol>
              </a:tblGrid>
              <a:tr h="928900">
                <a:tc>
                  <a:txBody>
                    <a:bodyPr/>
                    <a:lstStyle/>
                    <a:p>
                      <a:pPr marL="342900" marR="0" lvl="0" indent="-342900" algn="l" rtl="0">
                        <a:spcBef>
                          <a:spcPts val="0"/>
                        </a:spcBef>
                        <a:buClr>
                          <a:schemeClr val="dk1"/>
                        </a:buClr>
                        <a:buSzPct val="100000"/>
                        <a:buFont typeface="Arial"/>
                        <a:buChar char="•"/>
                      </a:pPr>
                      <a:r>
                        <a:rPr lang="en" sz="1800" b="0" u="none" strike="noStrike" cap="none" dirty="0">
                          <a:solidFill>
                            <a:schemeClr val="dk1"/>
                          </a:solidFill>
                          <a:latin typeface="Franklin Gothic Book" pitchFamily="34" charset="0"/>
                          <a:ea typeface="Source Sans Pro"/>
                          <a:cs typeface="Source Sans Pro"/>
                          <a:sym typeface="Source Sans Pro"/>
                        </a:rPr>
                        <a:t>INTRODUCING CORE CONCEPTS</a:t>
                      </a:r>
                    </a:p>
                  </a:txBody>
                  <a:tcPr marL="91450" marR="91450" marT="34300" marB="34300" anchor="ctr"/>
                </a:tc>
                <a:extLst>
                  <a:ext uri="{0D108BD9-81ED-4DB2-BD59-A6C34878D82A}">
                    <a16:rowId xmlns="" xmlns:a16="http://schemas.microsoft.com/office/drawing/2014/main" val="10000"/>
                  </a:ext>
                </a:extLst>
              </a:tr>
              <a:tr h="962450">
                <a:tc>
                  <a:txBody>
                    <a:bodyPr/>
                    <a:lstStyle/>
                    <a:p>
                      <a:pPr marL="342900" marR="0" lvl="0" indent="-342900" algn="l" rtl="0">
                        <a:spcBef>
                          <a:spcPts val="0"/>
                        </a:spcBef>
                        <a:buClr>
                          <a:schemeClr val="lt1"/>
                        </a:buClr>
                        <a:buSzPct val="100000"/>
                        <a:buFont typeface="Arial"/>
                        <a:buChar char="•"/>
                      </a:pPr>
                      <a:r>
                        <a:rPr lang="en" sz="1800" b="1" u="none" strike="noStrike" cap="none" dirty="0">
                          <a:solidFill>
                            <a:schemeClr val="lt1"/>
                          </a:solidFill>
                          <a:latin typeface="Franklin Gothic Book" pitchFamily="34" charset="0"/>
                          <a:ea typeface="Source Sans Pro"/>
                          <a:cs typeface="Source Sans Pro"/>
                          <a:sym typeface="Source Sans Pro"/>
                        </a:rPr>
                        <a:t>USING DATA TO DRIVE INSTRUCTION –</a:t>
                      </a:r>
                      <a:r>
                        <a:rPr lang="en" sz="1400" b="1" u="none" strike="noStrike" cap="none" dirty="0" smtClean="0">
                          <a:solidFill>
                            <a:schemeClr val="lt1"/>
                          </a:solidFill>
                          <a:latin typeface="Franklin Gothic Book" pitchFamily="34" charset="0"/>
                          <a:ea typeface="Source Sans Pro"/>
                          <a:cs typeface="Source Sans Pro"/>
                          <a:sym typeface="Source Sans Pro"/>
                        </a:rPr>
                        <a:t>PARCC ASSESSMENT </a:t>
                      </a:r>
                      <a:r>
                        <a:rPr lang="en" sz="1400" b="1" u="none" strike="noStrike" cap="none" dirty="0">
                          <a:solidFill>
                            <a:schemeClr val="lt1"/>
                          </a:solidFill>
                          <a:latin typeface="Franklin Gothic Book" pitchFamily="34" charset="0"/>
                          <a:ea typeface="Source Sans Pro"/>
                          <a:cs typeface="Source Sans Pro"/>
                          <a:sym typeface="Source Sans Pro"/>
                        </a:rPr>
                        <a:t>DATA</a:t>
                      </a:r>
                    </a:p>
                  </a:txBody>
                  <a:tcPr marL="91450" marR="91450" marT="34300" marB="34300" anchor="ctr">
                    <a:solidFill>
                      <a:schemeClr val="dk2"/>
                    </a:solidFill>
                  </a:tcPr>
                </a:tc>
                <a:extLst>
                  <a:ext uri="{0D108BD9-81ED-4DB2-BD59-A6C34878D82A}">
                    <a16:rowId xmlns="" xmlns:a16="http://schemas.microsoft.com/office/drawing/2014/main" val="10001"/>
                  </a:ext>
                </a:extLst>
              </a:tr>
              <a:tr h="944925">
                <a:tc>
                  <a:txBody>
                    <a:bodyPr/>
                    <a:lstStyle/>
                    <a:p>
                      <a:pPr marL="342900" marR="0" lvl="0" indent="-342900" algn="l" rtl="0">
                        <a:lnSpc>
                          <a:spcPct val="100000"/>
                        </a:lnSpc>
                        <a:spcBef>
                          <a:spcPts val="0"/>
                        </a:spcBef>
                        <a:spcAft>
                          <a:spcPts val="0"/>
                        </a:spcAft>
                        <a:buClr>
                          <a:schemeClr val="dk1"/>
                        </a:buClr>
                        <a:buSzPct val="100000"/>
                        <a:buFont typeface="Arial"/>
                        <a:buChar char="•"/>
                      </a:pPr>
                      <a:r>
                        <a:rPr lang="en" sz="1800" u="none" strike="noStrike" cap="none" dirty="0">
                          <a:latin typeface="Franklin Gothic Book" pitchFamily="34" charset="0"/>
                          <a:ea typeface="Source Sans Pro"/>
                          <a:cs typeface="Source Sans Pro"/>
                          <a:sym typeface="Source Sans Pro"/>
                        </a:rPr>
                        <a:t>CLOSING THOUGHTS</a:t>
                      </a:r>
                    </a:p>
                  </a:txBody>
                  <a:tcPr marL="91450" marR="91450" marT="34300" marB="34300" anchor="ctr"/>
                </a:tc>
                <a:extLst>
                  <a:ext uri="{0D108BD9-81ED-4DB2-BD59-A6C34878D82A}">
                    <a16:rowId xmlns="" xmlns:a16="http://schemas.microsoft.com/office/drawing/2014/main" val="10002"/>
                  </a:ext>
                </a:extLst>
              </a:tr>
            </a:tbl>
          </a:graphicData>
        </a:graphic>
      </p:graphicFrame>
      <p:sp>
        <p:nvSpPr>
          <p:cNvPr id="1767" name="Shape 1767"/>
          <p:cNvSpPr txBox="1">
            <a:spLocks noGrp="1"/>
          </p:cNvSpPr>
          <p:nvPr>
            <p:ph type="title"/>
          </p:nvPr>
        </p:nvSpPr>
        <p:spPr>
          <a:xfrm>
            <a:off x="457200" y="205978"/>
            <a:ext cx="8229600" cy="85725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1"/>
        <p:cNvGrpSpPr/>
        <p:nvPr/>
      </p:nvGrpSpPr>
      <p:grpSpPr>
        <a:xfrm>
          <a:off x="0" y="0"/>
          <a:ext cx="0" cy="0"/>
          <a:chOff x="0" y="0"/>
          <a:chExt cx="0" cy="0"/>
        </a:xfrm>
      </p:grpSpPr>
      <p:sp>
        <p:nvSpPr>
          <p:cNvPr id="1772" name="Shape 1772"/>
          <p:cNvSpPr txBox="1"/>
          <p:nvPr/>
        </p:nvSpPr>
        <p:spPr>
          <a:xfrm>
            <a:off x="515458" y="1076118"/>
            <a:ext cx="5332800" cy="35496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5"/>
              </a:buClr>
              <a:buFont typeface="Source Sans Pro"/>
              <a:buNone/>
            </a:pPr>
            <a:r>
              <a:rPr lang="en" b="0" i="0" u="none" strike="noStrike" cap="none" dirty="0">
                <a:solidFill>
                  <a:srgbClr val="000000"/>
                </a:solidFill>
                <a:latin typeface="Franklin Gothic Book" pitchFamily="34" charset="0"/>
                <a:ea typeface="Source Sans Pro"/>
                <a:cs typeface="Source Sans Pro"/>
                <a:sym typeface="Source Sans Pro"/>
              </a:rPr>
              <a:t>A process by which teachers…</a:t>
            </a:r>
          </a:p>
          <a:p>
            <a:pPr marL="342900" marR="0" lvl="0" indent="-342900" algn="l" rtl="0">
              <a:lnSpc>
                <a:spcPct val="100000"/>
              </a:lnSpc>
              <a:spcBef>
                <a:spcPts val="0"/>
              </a:spcBef>
              <a:spcAft>
                <a:spcPts val="0"/>
              </a:spcAft>
              <a:buClr>
                <a:schemeClr val="accent5"/>
              </a:buClr>
              <a:buFont typeface="Source Sans Pro"/>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 </a:t>
            </a:r>
            <a:r>
              <a:rPr lang="en" b="0" i="0" u="none" strike="noStrike" cap="none" dirty="0">
                <a:solidFill>
                  <a:srgbClr val="000000"/>
                </a:solidFill>
                <a:latin typeface="Franklin Gothic Book" pitchFamily="34" charset="0"/>
                <a:ea typeface="Source Sans Pro"/>
                <a:cs typeface="Source Sans Pro"/>
                <a:sym typeface="Source Sans Pro"/>
              </a:rPr>
              <a:t>– Develop curriculum, instruction, and assessments</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Implement </a:t>
            </a:r>
            <a:r>
              <a:rPr lang="en" b="0" i="0" u="none" strike="noStrike" cap="none" dirty="0">
                <a:solidFill>
                  <a:srgbClr val="000000"/>
                </a:solidFill>
                <a:latin typeface="Franklin Gothic Book" pitchFamily="34" charset="0"/>
                <a:ea typeface="Source Sans Pro"/>
                <a:cs typeface="Source Sans Pro"/>
                <a:sym typeface="Source Sans Pro"/>
              </a:rPr>
              <a:t>– Teach or take plan into action</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Collect</a:t>
            </a:r>
            <a:r>
              <a:rPr lang="en" b="0" i="0" u="none" strike="noStrike" cap="none" dirty="0">
                <a:solidFill>
                  <a:srgbClr val="000000"/>
                </a:solidFill>
                <a:latin typeface="Franklin Gothic Book" pitchFamily="34" charset="0"/>
                <a:ea typeface="Source Sans Pro"/>
                <a:cs typeface="Source Sans Pro"/>
                <a:sym typeface="Source Sans Pro"/>
              </a:rPr>
              <a:t> – Gather indicators of student progress or other evidence of practice</a:t>
            </a:r>
          </a:p>
          <a:p>
            <a:pPr marL="342900" marR="0" lvl="0" indent="-228600" algn="l" rtl="0">
              <a:lnSpc>
                <a:spcPct val="100000"/>
              </a:lnSpc>
              <a:spcBef>
                <a:spcPts val="0"/>
              </a:spcBef>
              <a:spcAft>
                <a:spcPts val="0"/>
              </a:spcAft>
              <a:buClr>
                <a:schemeClr val="accent5"/>
              </a:buClr>
              <a:buFont typeface="Arial"/>
              <a:buNone/>
            </a:pPr>
            <a:endParaRPr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Analyze</a:t>
            </a:r>
            <a:r>
              <a:rPr lang="en" b="0" i="0" u="none" strike="noStrike" cap="none" dirty="0">
                <a:solidFill>
                  <a:srgbClr val="000000"/>
                </a:solidFill>
                <a:latin typeface="Franklin Gothic Book" pitchFamily="34" charset="0"/>
                <a:ea typeface="Source Sans Pro"/>
                <a:cs typeface="Source Sans Pro"/>
                <a:sym typeface="Source Sans Pro"/>
              </a:rPr>
              <a:t> – Identify trends, patterns, and student misconceptions; decide what needs more reinforcement or re-teaching </a:t>
            </a:r>
          </a:p>
          <a:p>
            <a:pPr marL="342900" marR="0" lvl="0" indent="-228600" algn="l" rtl="0">
              <a:lnSpc>
                <a:spcPct val="100000"/>
              </a:lnSpc>
              <a:spcBef>
                <a:spcPts val="0"/>
              </a:spcBef>
              <a:spcAft>
                <a:spcPts val="0"/>
              </a:spcAft>
              <a:buClr>
                <a:schemeClr val="accent5"/>
              </a:buClr>
              <a:buFont typeface="Arial"/>
              <a:buNone/>
            </a:pPr>
            <a:endParaRPr b="1"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lnSpc>
                <a:spcPct val="100000"/>
              </a:lnSpc>
              <a:spcBef>
                <a:spcPts val="0"/>
              </a:spcBef>
              <a:spcAft>
                <a:spcPts val="0"/>
              </a:spcAft>
              <a:buClr>
                <a:schemeClr val="accent5"/>
              </a:buClr>
              <a:buFont typeface="Arial"/>
              <a:buChar char="•"/>
            </a:pPr>
            <a:r>
              <a:rPr lang="en" b="1" i="0" u="none" strike="noStrike" cap="none" dirty="0">
                <a:solidFill>
                  <a:srgbClr val="000000"/>
                </a:solidFill>
                <a:latin typeface="Franklin Gothic Book" pitchFamily="34" charset="0"/>
                <a:ea typeface="Source Sans Pro"/>
                <a:cs typeface="Source Sans Pro"/>
                <a:sym typeface="Source Sans Pro"/>
              </a:rPr>
              <a:t>Plan</a:t>
            </a:r>
            <a:r>
              <a:rPr lang="en" b="0" i="0" u="none" strike="noStrike" cap="none" dirty="0">
                <a:solidFill>
                  <a:srgbClr val="000000"/>
                </a:solidFill>
                <a:latin typeface="Franklin Gothic Book" pitchFamily="34" charset="0"/>
                <a:ea typeface="Source Sans Pro"/>
                <a:cs typeface="Source Sans Pro"/>
                <a:sym typeface="Source Sans Pro"/>
              </a:rPr>
              <a:t> – Reflect on/ revise the plan based on analysis of the data</a:t>
            </a:r>
          </a:p>
        </p:txBody>
      </p:sp>
      <p:grpSp>
        <p:nvGrpSpPr>
          <p:cNvPr id="1773" name="Shape 1773"/>
          <p:cNvGrpSpPr/>
          <p:nvPr/>
        </p:nvGrpSpPr>
        <p:grpSpPr>
          <a:xfrm>
            <a:off x="5334000" y="1352550"/>
            <a:ext cx="3686223" cy="2860323"/>
            <a:chOff x="396875" y="3586119"/>
            <a:chExt cx="2509837" cy="2512558"/>
          </a:xfrm>
        </p:grpSpPr>
        <p:sp>
          <p:nvSpPr>
            <p:cNvPr id="1774" name="Shape 1774"/>
            <p:cNvSpPr/>
            <p:nvPr/>
          </p:nvSpPr>
          <p:spPr>
            <a:xfrm>
              <a:off x="547687" y="3586119"/>
              <a:ext cx="1308100" cy="1117598"/>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775" name="Shape 1775"/>
            <p:cNvSpPr/>
            <p:nvPr/>
          </p:nvSpPr>
          <p:spPr>
            <a:xfrm>
              <a:off x="1422400" y="4974728"/>
              <a:ext cx="1277936" cy="1123949"/>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dk1"/>
                </a:solidFill>
                <a:latin typeface="Franklin Gothic Book" pitchFamily="34" charset="0"/>
                <a:ea typeface="Source Sans Pro"/>
                <a:cs typeface="Source Sans Pro"/>
                <a:sym typeface="Source Sans Pro"/>
              </a:endParaRPr>
            </a:p>
          </p:txBody>
        </p:sp>
        <p:sp>
          <p:nvSpPr>
            <p:cNvPr id="1776" name="Shape 1776"/>
            <p:cNvSpPr/>
            <p:nvPr/>
          </p:nvSpPr>
          <p:spPr>
            <a:xfrm>
              <a:off x="396875" y="4566744"/>
              <a:ext cx="1150936" cy="1335088"/>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777" name="Shape 1777"/>
            <p:cNvSpPr/>
            <p:nvPr/>
          </p:nvSpPr>
          <p:spPr>
            <a:xfrm>
              <a:off x="1739900" y="3753944"/>
              <a:ext cx="1166812" cy="1323976"/>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778" name="Shape 1778"/>
            <p:cNvSpPr/>
            <p:nvPr/>
          </p:nvSpPr>
          <p:spPr>
            <a:xfrm>
              <a:off x="762212" y="5251341"/>
              <a:ext cx="653533" cy="18431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779" name="Shape 1779"/>
            <p:cNvSpPr/>
            <p:nvPr/>
          </p:nvSpPr>
          <p:spPr>
            <a:xfrm>
              <a:off x="1822917" y="5394914"/>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780" name="Shape 1780"/>
            <p:cNvSpPr/>
            <p:nvPr/>
          </p:nvSpPr>
          <p:spPr>
            <a:xfrm>
              <a:off x="1766390" y="4176487"/>
              <a:ext cx="762000" cy="160799"/>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Implement</a:t>
              </a:r>
            </a:p>
          </p:txBody>
        </p:sp>
        <p:sp>
          <p:nvSpPr>
            <p:cNvPr id="1781" name="Shape 1781"/>
            <p:cNvSpPr/>
            <p:nvPr/>
          </p:nvSpPr>
          <p:spPr>
            <a:xfrm>
              <a:off x="910250" y="4174528"/>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782" name="Shape 1782"/>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MONITORING CYCLES</a:t>
            </a:r>
          </a:p>
        </p:txBody>
      </p:sp>
      <p:sp>
        <p:nvSpPr>
          <p:cNvPr id="1783" name="Shape 1783"/>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en"/>
              <a:t>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Shape 178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PARCC </a:t>
            </a:r>
          </a:p>
        </p:txBody>
      </p:sp>
      <p:sp>
        <p:nvSpPr>
          <p:cNvPr id="1790" name="Shape 1790"/>
          <p:cNvSpPr txBox="1"/>
          <p:nvPr/>
        </p:nvSpPr>
        <p:spPr>
          <a:xfrm>
            <a:off x="457200" y="980575"/>
            <a:ext cx="8229600" cy="442200"/>
          </a:xfrm>
          <a:prstGeom prst="rect">
            <a:avLst/>
          </a:prstGeom>
          <a:noFill/>
          <a:ln>
            <a:noFill/>
          </a:ln>
        </p:spPr>
        <p:txBody>
          <a:bodyPr lIns="91425" tIns="91425" rIns="91425" bIns="91425" anchor="t" anchorCtr="0">
            <a:noAutofit/>
          </a:bodyPr>
          <a:lstStyle/>
          <a:p>
            <a:pPr lvl="0" algn="ctr" rtl="0">
              <a:spcBef>
                <a:spcPts val="0"/>
              </a:spcBef>
              <a:buClr>
                <a:schemeClr val="dk1"/>
              </a:buClr>
              <a:buSzPct val="61111"/>
              <a:buFont typeface="Arial"/>
              <a:buNone/>
            </a:pPr>
            <a:r>
              <a:rPr lang="en" sz="1800" u="sng" dirty="0">
                <a:solidFill>
                  <a:schemeClr val="hlink"/>
                </a:solidFill>
                <a:latin typeface="Franklin Gothic Book" pitchFamily="34" charset="0"/>
                <a:ea typeface="Source Sans Pro"/>
                <a:cs typeface="Source Sans Pro"/>
                <a:sym typeface="Source Sans Pro"/>
                <a:hlinkClick r:id="rId3"/>
              </a:rPr>
              <a:t>How will PARCC results help you as a teacher?</a:t>
            </a:r>
          </a:p>
        </p:txBody>
      </p:sp>
      <p:sp>
        <p:nvSpPr>
          <p:cNvPr id="1791" name="Shape 1791"/>
          <p:cNvSpPr txBox="1"/>
          <p:nvPr/>
        </p:nvSpPr>
        <p:spPr>
          <a:xfrm>
            <a:off x="457200" y="1600150"/>
            <a:ext cx="3447000" cy="12579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dirty="0">
                <a:solidFill>
                  <a:srgbClr val="666666"/>
                </a:solidFill>
                <a:latin typeface="Franklin Gothic Book" pitchFamily="34" charset="0"/>
                <a:ea typeface="Source Sans Pro"/>
                <a:cs typeface="Source Sans Pro"/>
                <a:sym typeface="Source Sans Pro"/>
              </a:rPr>
              <a:t>Group discussion: As a group, reflect upon the following statement and discuss how it lends itself to the role PARCC plays in your district and your own teacher practice.</a:t>
            </a:r>
          </a:p>
        </p:txBody>
      </p:sp>
      <p:sp>
        <p:nvSpPr>
          <p:cNvPr id="1792" name="Shape 1792"/>
          <p:cNvSpPr txBox="1"/>
          <p:nvPr/>
        </p:nvSpPr>
        <p:spPr>
          <a:xfrm>
            <a:off x="457200" y="2800350"/>
            <a:ext cx="3447000" cy="1371600"/>
          </a:xfrm>
          <a:prstGeom prst="rect">
            <a:avLst/>
          </a:prstGeom>
          <a:noFill/>
          <a:ln>
            <a:noFill/>
          </a:ln>
        </p:spPr>
        <p:txBody>
          <a:bodyPr lIns="91425" tIns="91425" rIns="91425" bIns="91425" anchor="t" anchorCtr="0">
            <a:noAutofit/>
          </a:bodyPr>
          <a:lstStyle/>
          <a:p>
            <a:pPr algn="ctr">
              <a:buSzPct val="25000"/>
            </a:pPr>
            <a:r>
              <a:rPr lang="en-US" sz="1600" dirty="0">
                <a:solidFill>
                  <a:schemeClr val="dk1"/>
                </a:solidFill>
              </a:rPr>
              <a:t>R</a:t>
            </a:r>
            <a:r>
              <a:rPr lang="en" sz="1600" dirty="0">
                <a:solidFill>
                  <a:schemeClr val="dk1"/>
                </a:solidFill>
              </a:rPr>
              <a:t>egardless of your grade level, discipline, or instructional placement the PARCC assessment can play a key role in maximizing student achievement.</a:t>
            </a:r>
          </a:p>
        </p:txBody>
      </p:sp>
      <p:sp>
        <p:nvSpPr>
          <p:cNvPr id="1793" name="Shape 1793">
            <a:hlinkClick r:id="rId4"/>
          </p:cNvPr>
          <p:cNvSpPr/>
          <p:nvPr/>
        </p:nvSpPr>
        <p:spPr>
          <a:xfrm>
            <a:off x="4390775" y="1479325"/>
            <a:ext cx="4296025" cy="3222025"/>
          </a:xfrm>
          <a:prstGeom prst="rect">
            <a:avLst/>
          </a:prstGeom>
          <a:blipFill>
            <a:blip r:embed="rId5">
              <a:alphaModFix/>
            </a:blip>
            <a:stretch>
              <a:fillRect/>
            </a:stretch>
          </a:blipFill>
          <a:ln>
            <a:noFill/>
          </a:ln>
        </p:spPr>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0"/>
                                        </p:tgtEl>
                                        <p:attrNameLst>
                                          <p:attrName>style.visibility</p:attrName>
                                        </p:attrNameLst>
                                      </p:cBhvr>
                                      <p:to>
                                        <p:strVal val="visible"/>
                                      </p:to>
                                    </p:set>
                                    <p:animEffect transition="in" filter="fade">
                                      <p:cBhvr>
                                        <p:cTn id="7" dur="1000"/>
                                        <p:tgtEl>
                                          <p:spTgt spid="17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1"/>
                                        </p:tgtEl>
                                        <p:attrNameLst>
                                          <p:attrName>style.visibility</p:attrName>
                                        </p:attrNameLst>
                                      </p:cBhvr>
                                      <p:to>
                                        <p:strVal val="visible"/>
                                      </p:to>
                                    </p:set>
                                    <p:animEffect transition="in" filter="fade">
                                      <p:cBhvr>
                                        <p:cTn id="12" dur="1000"/>
                                        <p:tgtEl>
                                          <p:spTgt spid="179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1000"/>
                                        <p:tgtEl>
                                          <p:spTgt spid="17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Shape 1799"/>
          <p:cNvSpPr txBox="1">
            <a:spLocks noGrp="1"/>
          </p:cNvSpPr>
          <p:nvPr>
            <p:ph type="title"/>
          </p:nvPr>
        </p:nvSpPr>
        <p:spPr>
          <a:xfrm>
            <a:off x="457200" y="167303"/>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PARCC ASSESSMENT DATA</a:t>
            </a:r>
          </a:p>
        </p:txBody>
      </p:sp>
      <p:pic>
        <p:nvPicPr>
          <p:cNvPr id="1800" name="Shape 1800"/>
          <p:cNvPicPr preferRelativeResize="0"/>
          <p:nvPr/>
        </p:nvPicPr>
        <p:blipFill>
          <a:blip r:embed="rId3">
            <a:alphaModFix/>
          </a:blip>
          <a:stretch>
            <a:fillRect/>
          </a:stretch>
        </p:blipFill>
        <p:spPr>
          <a:xfrm>
            <a:off x="773737" y="1024691"/>
            <a:ext cx="7596525" cy="3989084"/>
          </a:xfrm>
          <a:prstGeom prst="rect">
            <a:avLst/>
          </a:prstGeom>
          <a:noFill/>
          <a:ln>
            <a:noFill/>
          </a:ln>
        </p:spPr>
      </p:pic>
      <p:sp>
        <p:nvSpPr>
          <p:cNvPr id="1801" name="Shape 1801"/>
          <p:cNvSpPr/>
          <p:nvPr/>
        </p:nvSpPr>
        <p:spPr>
          <a:xfrm>
            <a:off x="956925" y="3337325"/>
            <a:ext cx="1949700" cy="4545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TextBox 4"/>
          <p:cNvSpPr txBox="1"/>
          <p:nvPr/>
        </p:nvSpPr>
        <p:spPr>
          <a:xfrm>
            <a:off x="8458200" y="4705350"/>
            <a:ext cx="381000" cy="304800"/>
          </a:xfrm>
          <a:prstGeom prst="rect">
            <a:avLst/>
          </a:prstGeom>
          <a:noFill/>
        </p:spPr>
        <p:txBody>
          <a:bodyPr wrap="square" rtlCol="0">
            <a:spAutoFit/>
          </a:bodyPr>
          <a:lstStyle/>
          <a:p>
            <a:r>
              <a:rPr lang="en-US" dirty="0" smtClean="0"/>
              <a:t>39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0"/>
                                        </p:tgtEl>
                                        <p:attrNameLst>
                                          <p:attrName>style.visibility</p:attrName>
                                        </p:attrNameLst>
                                      </p:cBhvr>
                                      <p:to>
                                        <p:strVal val="visible"/>
                                      </p:to>
                                    </p:set>
                                    <p:animEffect transition="in" filter="fade">
                                      <p:cBhvr>
                                        <p:cTn id="7" dur="1000"/>
                                        <p:tgtEl>
                                          <p:spTgt spid="18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01"/>
                                        </p:tgtEl>
                                        <p:attrNameLst>
                                          <p:attrName>style.visibility</p:attrName>
                                        </p:attrNameLst>
                                      </p:cBhvr>
                                      <p:to>
                                        <p:strVal val="visible"/>
                                      </p:to>
                                    </p:set>
                                    <p:anim calcmode="lin" valueType="num">
                                      <p:cBhvr additive="base">
                                        <p:cTn id="12" dur="1000"/>
                                        <p:tgtEl>
                                          <p:spTgt spid="18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43"/>
          <p:cNvSpPr txBox="1">
            <a:spLocks/>
          </p:cNvSpPr>
          <p:nvPr/>
        </p:nvSpPr>
        <p:spPr>
          <a:xfrm>
            <a:off x="1538650" y="1200150"/>
            <a:ext cx="7148100" cy="33945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800" b="1"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Active Listening and Learning</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Listen hard, speak softly</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Take ownership over your learning</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Be solution-oriented</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Think about how this looks in your classroom or school</a:t>
            </a:r>
          </a:p>
          <a:p>
            <a:pPr marL="0" marR="0" lvl="0" indent="0" algn="l" defTabSz="914400" rtl="0" eaLnBrk="1" fontAlgn="auto" latinLnBrk="0" hangingPunct="1">
              <a:lnSpc>
                <a:spcPct val="100000"/>
              </a:lnSpc>
              <a:spcBef>
                <a:spcPts val="480"/>
              </a:spcBef>
              <a:spcAft>
                <a:spcPts val="0"/>
              </a:spcAft>
              <a:buClrTx/>
              <a:buSzTx/>
              <a:buFontTx/>
              <a:buNone/>
              <a:tabLst/>
              <a:defRPr/>
            </a:pPr>
            <a:r>
              <a:rPr kumimoji="0" lang="en" sz="1800" b="1"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Parking Lot</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Please write any outstanding questions you have on the “Parking Lot” in the back of the room</a:t>
            </a:r>
          </a:p>
          <a:p>
            <a:pPr marL="0" marR="0" lvl="0" indent="0" algn="l" defTabSz="914400" rtl="0" eaLnBrk="1" fontAlgn="auto" latinLnBrk="0" hangingPunct="1">
              <a:lnSpc>
                <a:spcPct val="100000"/>
              </a:lnSpc>
              <a:spcBef>
                <a:spcPts val="480"/>
              </a:spcBef>
              <a:spcAft>
                <a:spcPts val="0"/>
              </a:spcAft>
              <a:buClrTx/>
              <a:buSzTx/>
              <a:buFontTx/>
              <a:buNone/>
              <a:tabLst/>
              <a:defRPr/>
            </a:pPr>
            <a:r>
              <a:rPr kumimoji="0" lang="en" sz="1800" b="1"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Cell Phones</a:t>
            </a:r>
          </a:p>
          <a:p>
            <a:pPr marL="457200" marR="0" lvl="0" indent="-342900" algn="l" defTabSz="914400" rtl="0" eaLnBrk="1" fontAlgn="auto" latinLnBrk="0" hangingPunct="1">
              <a:lnSpc>
                <a:spcPct val="100000"/>
              </a:lnSpc>
              <a:spcBef>
                <a:spcPts val="400"/>
              </a:spcBef>
              <a:spcAft>
                <a:spcPts val="0"/>
              </a:spcAft>
              <a:buClr>
                <a:schemeClr val="dk1"/>
              </a:buClr>
              <a:buSzPct val="100000"/>
              <a:buFont typeface="Source Sans Pro"/>
              <a:buNone/>
              <a:tabLst/>
              <a:defRPr/>
            </a:pPr>
            <a:r>
              <a:rPr kumimoji="0" lang="en" sz="1800" b="0" i="0" u="none" strike="noStrike" kern="0" cap="none" spc="0" normalizeH="0" baseline="0" noProof="0" dirty="0" smtClean="0">
                <a:ln>
                  <a:noFill/>
                </a:ln>
                <a:solidFill>
                  <a:schemeClr val="dk1"/>
                </a:solidFill>
                <a:effectLst/>
                <a:uLnTx/>
                <a:uFillTx/>
                <a:latin typeface="Franklin Gothic Book" pitchFamily="34" charset="0"/>
                <a:ea typeface="Source Sans Pro"/>
                <a:cs typeface="Source Sans Pro"/>
                <a:sym typeface="Source Sans Pro"/>
              </a:rPr>
              <a:t>Please keep phones on silent and take emergency calls/texts outside </a:t>
            </a:r>
            <a:endParaRPr kumimoji="0" lang="en" sz="1800" b="0" i="0" u="none" strike="noStrike" kern="0" cap="none" spc="0" normalizeH="0" baseline="0" noProof="0" dirty="0">
              <a:ln>
                <a:noFill/>
              </a:ln>
              <a:solidFill>
                <a:schemeClr val="dk1"/>
              </a:solidFill>
              <a:effectLst/>
              <a:uLnTx/>
              <a:uFillTx/>
              <a:latin typeface="Franklin Gothic Book" pitchFamily="34" charset="0"/>
              <a:ea typeface="Source Sans Pro"/>
              <a:cs typeface="Source Sans Pro"/>
              <a:sym typeface="Source Sans Pro"/>
            </a:endParaRPr>
          </a:p>
        </p:txBody>
      </p:sp>
      <p:sp>
        <p:nvSpPr>
          <p:cNvPr id="3" name="Shape 1344"/>
          <p:cNvSpPr txBox="1">
            <a:spLocks/>
          </p:cNvSpPr>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 sz="3600" b="0" i="0" u="none" strike="noStrike" kern="0" cap="none" spc="0" normalizeH="0" baseline="0" noProof="0" dirty="0" smtClean="0">
                <a:ln>
                  <a:noFill/>
                </a:ln>
                <a:solidFill>
                  <a:schemeClr val="bg1"/>
                </a:solidFill>
                <a:effectLst/>
                <a:uLnTx/>
                <a:uFillTx/>
                <a:latin typeface="Franklin Gothic Book" pitchFamily="34" charset="0"/>
                <a:sym typeface="Arial"/>
              </a:rPr>
              <a:t>NORMS</a:t>
            </a:r>
            <a:endParaRPr kumimoji="0" lang="en" sz="3600" b="0" i="0" u="none" strike="noStrike" kern="0" cap="none" spc="0" normalizeH="0" baseline="0" noProof="0" dirty="0">
              <a:ln>
                <a:noFill/>
              </a:ln>
              <a:solidFill>
                <a:schemeClr val="bg1"/>
              </a:solidFill>
              <a:effectLst/>
              <a:uLnTx/>
              <a:uFillTx/>
              <a:latin typeface="Franklin Gothic Book" pitchFamily="34" charset="0"/>
              <a:sym typeface="Arial"/>
            </a:endParaRPr>
          </a:p>
        </p:txBody>
      </p:sp>
      <p:pic>
        <p:nvPicPr>
          <p:cNvPr id="4" name="Shape 1345"/>
          <p:cNvPicPr preferRelativeResize="0"/>
          <p:nvPr/>
        </p:nvPicPr>
        <p:blipFill>
          <a:blip r:embed="rId3">
            <a:alphaModFix/>
          </a:blip>
          <a:stretch>
            <a:fillRect/>
          </a:stretch>
        </p:blipFill>
        <p:spPr>
          <a:xfrm>
            <a:off x="522775" y="1314200"/>
            <a:ext cx="857399" cy="857399"/>
          </a:xfrm>
          <a:prstGeom prst="rect">
            <a:avLst/>
          </a:prstGeom>
          <a:noFill/>
          <a:ln>
            <a:noFill/>
          </a:ln>
        </p:spPr>
      </p:pic>
      <p:pic>
        <p:nvPicPr>
          <p:cNvPr id="5" name="Shape 1346"/>
          <p:cNvPicPr preferRelativeResize="0"/>
          <p:nvPr/>
        </p:nvPicPr>
        <p:blipFill>
          <a:blip r:embed="rId4">
            <a:alphaModFix/>
          </a:blip>
          <a:stretch>
            <a:fillRect/>
          </a:stretch>
        </p:blipFill>
        <p:spPr>
          <a:xfrm>
            <a:off x="522775" y="2732575"/>
            <a:ext cx="857399" cy="741301"/>
          </a:xfrm>
          <a:prstGeom prst="rect">
            <a:avLst/>
          </a:prstGeom>
          <a:noFill/>
          <a:ln>
            <a:noFill/>
          </a:ln>
        </p:spPr>
      </p:pic>
      <p:pic>
        <p:nvPicPr>
          <p:cNvPr id="6" name="Shape 1347"/>
          <p:cNvPicPr preferRelativeResize="0"/>
          <p:nvPr/>
        </p:nvPicPr>
        <p:blipFill>
          <a:blip r:embed="rId5">
            <a:alphaModFix/>
          </a:blip>
          <a:stretch>
            <a:fillRect/>
          </a:stretch>
        </p:blipFill>
        <p:spPr>
          <a:xfrm>
            <a:off x="701137" y="3715625"/>
            <a:ext cx="500675" cy="69537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MATERIALS NEEDED TO DO THIS WORK</a:t>
            </a:r>
            <a:endParaRPr lang="en-US" sz="3600" dirty="0"/>
          </a:p>
        </p:txBody>
      </p:sp>
      <p:pic>
        <p:nvPicPr>
          <p:cNvPr id="50178" name="Picture 2" descr="https://lh5.googleusercontent.com/OVxBxtkuUo4_3QET7NcIgocdbb_d79rNycjXG9YjEan3BoheH0SIPbTdTPI72dYxcsUzTWkVGJ9MImARg1n-r2UUW_Po8plxA7ugh-ZOsIjJWIdiDvsX0V9LSI9mSXeJInZOE4dAuNo"/>
          <p:cNvPicPr>
            <a:picLocks noChangeAspect="1" noChangeArrowheads="1"/>
          </p:cNvPicPr>
          <p:nvPr/>
        </p:nvPicPr>
        <p:blipFill>
          <a:blip r:embed="rId3"/>
          <a:srcRect/>
          <a:stretch>
            <a:fillRect/>
          </a:stretch>
        </p:blipFill>
        <p:spPr bwMode="auto">
          <a:xfrm>
            <a:off x="304800" y="2343150"/>
            <a:ext cx="3076575" cy="1485900"/>
          </a:xfrm>
          <a:prstGeom prst="rect">
            <a:avLst/>
          </a:prstGeom>
          <a:noFill/>
        </p:spPr>
      </p:pic>
      <p:sp>
        <p:nvSpPr>
          <p:cNvPr id="6" name="Rectangle 5"/>
          <p:cNvSpPr/>
          <p:nvPr/>
        </p:nvSpPr>
        <p:spPr>
          <a:xfrm>
            <a:off x="3886200" y="1200150"/>
            <a:ext cx="4572000" cy="3970318"/>
          </a:xfrm>
          <a:prstGeom prst="rect">
            <a:avLst/>
          </a:prstGeom>
        </p:spPr>
        <p:txBody>
          <a:bodyPr>
            <a:spAutoFit/>
          </a:bodyPr>
          <a:lstStyle/>
          <a:p>
            <a:pPr algn="ctr"/>
            <a:r>
              <a:rPr lang="en-US" sz="1800" dirty="0" smtClean="0">
                <a:latin typeface="Franklin Gothic Book" pitchFamily="34" charset="0"/>
              </a:rPr>
              <a:t>Evidence Based Tables Published by PARCC</a:t>
            </a:r>
          </a:p>
          <a:p>
            <a:pPr algn="ctr"/>
            <a:r>
              <a:rPr lang="en-US" sz="1800" dirty="0" smtClean="0">
                <a:latin typeface="Franklin Gothic Book" pitchFamily="34" charset="0"/>
              </a:rPr>
              <a:t/>
            </a:r>
            <a:br>
              <a:rPr lang="en-US" sz="1800" dirty="0" smtClean="0">
                <a:latin typeface="Franklin Gothic Book" pitchFamily="34" charset="0"/>
              </a:rPr>
            </a:br>
            <a:r>
              <a:rPr lang="en-US" sz="1800" u="sng" dirty="0" smtClean="0">
                <a:latin typeface="Franklin Gothic Book" pitchFamily="34" charset="0"/>
                <a:hlinkClick r:id="rId4"/>
              </a:rPr>
              <a:t>Literacy Evidence Tables</a:t>
            </a:r>
            <a:r>
              <a:rPr lang="en-US" sz="1800" dirty="0" smtClean="0">
                <a:latin typeface="Franklin Gothic Book" pitchFamily="34" charset="0"/>
              </a:rPr>
              <a:t> </a:t>
            </a:r>
          </a:p>
          <a:p>
            <a:pPr algn="ctr"/>
            <a:r>
              <a:rPr lang="en-US" sz="1800" dirty="0" smtClean="0">
                <a:latin typeface="Franklin Gothic Book" pitchFamily="34" charset="0"/>
              </a:rPr>
              <a:t>(Reading and Writing)</a:t>
            </a:r>
          </a:p>
          <a:p>
            <a:pPr algn="ctr"/>
            <a:r>
              <a:rPr lang="en-US" sz="1800" dirty="0" smtClean="0">
                <a:latin typeface="Franklin Gothic Book" pitchFamily="34" charset="0"/>
              </a:rPr>
              <a:t/>
            </a:r>
            <a:br>
              <a:rPr lang="en-US" sz="1800" dirty="0" smtClean="0">
                <a:latin typeface="Franklin Gothic Book" pitchFamily="34" charset="0"/>
              </a:rPr>
            </a:br>
            <a:r>
              <a:rPr lang="en-US" sz="1800" u="sng" dirty="0" smtClean="0">
                <a:latin typeface="Franklin Gothic Book" pitchFamily="34" charset="0"/>
                <a:hlinkClick r:id="rId5"/>
              </a:rPr>
              <a:t>Math Evidence Tables</a:t>
            </a:r>
            <a:endParaRPr lang="en-US" sz="1800" dirty="0" smtClean="0">
              <a:latin typeface="Franklin Gothic Book" pitchFamily="34" charset="0"/>
            </a:endParaRPr>
          </a:p>
          <a:p>
            <a:pPr algn="ctr"/>
            <a:r>
              <a:rPr lang="en-US" sz="1800" dirty="0" smtClean="0">
                <a:latin typeface="Franklin Gothic Book" pitchFamily="34" charset="0"/>
              </a:rPr>
              <a:t/>
            </a:r>
            <a:br>
              <a:rPr lang="en-US" sz="1800" dirty="0" smtClean="0">
                <a:latin typeface="Franklin Gothic Book" pitchFamily="34" charset="0"/>
              </a:rPr>
            </a:br>
            <a:r>
              <a:rPr lang="en-US" sz="1800" u="sng" dirty="0" smtClean="0">
                <a:latin typeface="Franklin Gothic Book" pitchFamily="34" charset="0"/>
                <a:hlinkClick r:id="rId6"/>
              </a:rPr>
              <a:t>Partnership Resource Center</a:t>
            </a:r>
            <a:endParaRPr lang="en-US" sz="1800" dirty="0" smtClean="0">
              <a:latin typeface="Franklin Gothic Book" pitchFamily="34" charset="0"/>
            </a:endParaRPr>
          </a:p>
          <a:p>
            <a:pPr algn="ctr"/>
            <a:r>
              <a:rPr lang="en-US" sz="1800" dirty="0" smtClean="0">
                <a:latin typeface="Franklin Gothic Book" pitchFamily="34" charset="0"/>
              </a:rPr>
              <a:t>Create an Account - It’s Free!</a:t>
            </a:r>
          </a:p>
          <a:p>
            <a:pPr algn="ctr"/>
            <a:r>
              <a:rPr lang="en-US" sz="1800" dirty="0" smtClean="0">
                <a:latin typeface="Franklin Gothic Book" pitchFamily="34" charset="0"/>
              </a:rPr>
              <a:t>NJ Code: nj1787</a:t>
            </a:r>
          </a:p>
          <a:p>
            <a:pPr algn="ctr"/>
            <a:r>
              <a:rPr lang="en-US" sz="1800" dirty="0" smtClean="0">
                <a:latin typeface="Franklin Gothic Book" pitchFamily="34" charset="0"/>
              </a:rPr>
              <a:t/>
            </a:r>
            <a:br>
              <a:rPr lang="en-US" sz="1800" dirty="0" smtClean="0">
                <a:latin typeface="Franklin Gothic Book" pitchFamily="34" charset="0"/>
              </a:rPr>
            </a:br>
            <a:r>
              <a:rPr lang="en-US" sz="1800" u="sng" dirty="0" smtClean="0">
                <a:latin typeface="Franklin Gothic Book" pitchFamily="34" charset="0"/>
                <a:hlinkClick r:id="rId7"/>
              </a:rPr>
              <a:t>PARCC Released Items</a:t>
            </a:r>
            <a:endParaRPr lang="en-US" sz="1800" dirty="0" smtClean="0">
              <a:latin typeface="Franklin Gothic Book" pitchFamily="34" charset="0"/>
            </a:endParaRPr>
          </a:p>
          <a:p>
            <a:pPr algn="ctr"/>
            <a:r>
              <a:rPr lang="en-US" sz="1800" dirty="0" smtClean="0">
                <a:latin typeface="Franklin Gothic Book" pitchFamily="34" charset="0"/>
              </a:rPr>
              <a:t/>
            </a:r>
            <a:br>
              <a:rPr lang="en-US" sz="1800" dirty="0" smtClean="0">
                <a:latin typeface="Franklin Gothic Book" pitchFamily="34" charset="0"/>
              </a:rPr>
            </a:br>
            <a:endParaRPr lang="en-US" sz="1800" dirty="0">
              <a:latin typeface="Franklin Gothic Book"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14"/>
        <p:cNvGrpSpPr/>
        <p:nvPr/>
      </p:nvGrpSpPr>
      <p:grpSpPr>
        <a:xfrm>
          <a:off x="0" y="0"/>
          <a:ext cx="0" cy="0"/>
          <a:chOff x="0" y="0"/>
          <a:chExt cx="0" cy="0"/>
        </a:xfrm>
      </p:grpSpPr>
      <p:sp>
        <p:nvSpPr>
          <p:cNvPr id="1815" name="Shape 1815"/>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rPr>
              <a:t>PROTOCOL INSTRUCTION</a:t>
            </a:r>
          </a:p>
        </p:txBody>
      </p:sp>
      <p:sp>
        <p:nvSpPr>
          <p:cNvPr id="1816" name="Shape 1816"/>
          <p:cNvSpPr txBox="1"/>
          <p:nvPr/>
        </p:nvSpPr>
        <p:spPr>
          <a:xfrm>
            <a:off x="442125" y="1088100"/>
            <a:ext cx="8229600" cy="857400"/>
          </a:xfrm>
          <a:prstGeom prst="rect">
            <a:avLst/>
          </a:prstGeom>
          <a:noFill/>
          <a:ln>
            <a:noFill/>
          </a:ln>
        </p:spPr>
        <p:txBody>
          <a:bodyPr lIns="91425" tIns="91425" rIns="91425" bIns="91425" anchor="t" anchorCtr="0">
            <a:noAutofit/>
          </a:bodyPr>
          <a:lstStyle/>
          <a:p>
            <a:pPr marL="342900" lvl="0" indent="-298450" algn="ctr" rtl="0">
              <a:spcBef>
                <a:spcPts val="360"/>
              </a:spcBef>
              <a:buClr>
                <a:schemeClr val="dk1"/>
              </a:buClr>
              <a:buSzPct val="61111"/>
              <a:buFont typeface="Arial"/>
              <a:buNone/>
            </a:pPr>
            <a:r>
              <a:rPr lang="en" sz="1800" b="1" dirty="0">
                <a:solidFill>
                  <a:schemeClr val="dk1"/>
                </a:solidFill>
                <a:latin typeface="Franklin Gothic Book" pitchFamily="34" charset="0"/>
                <a:ea typeface="Source Sans Pro"/>
                <a:cs typeface="Source Sans Pro"/>
                <a:sym typeface="Source Sans Pro"/>
              </a:rPr>
              <a:t>Data Driven Dialogue </a:t>
            </a:r>
          </a:p>
          <a:p>
            <a:pPr marL="342900" lvl="0" indent="-298450" algn="ctr" rtl="0">
              <a:spcBef>
                <a:spcPts val="360"/>
              </a:spcBef>
              <a:buClr>
                <a:schemeClr val="dk1"/>
              </a:buClr>
              <a:buFont typeface="Arial"/>
              <a:buNone/>
            </a:pPr>
            <a:r>
              <a:rPr lang="en" b="1" u="sng" dirty="0">
                <a:solidFill>
                  <a:schemeClr val="accent2"/>
                </a:solidFill>
                <a:latin typeface="Franklin Gothic Book" pitchFamily="34" charset="0"/>
                <a:ea typeface="Source Sans Pro"/>
                <a:cs typeface="Source Sans Pro"/>
                <a:sym typeface="Source Sans Pro"/>
                <a:hlinkClick r:id="rId3"/>
              </a:rPr>
              <a:t>http://schoolreforminitiative.org/doc/data_driven_dialogue.pdf</a:t>
            </a:r>
          </a:p>
        </p:txBody>
      </p:sp>
      <p:sp>
        <p:nvSpPr>
          <p:cNvPr id="1817" name="Shape 1817"/>
          <p:cNvSpPr txBox="1"/>
          <p:nvPr/>
        </p:nvSpPr>
        <p:spPr>
          <a:xfrm>
            <a:off x="710700" y="1972637"/>
            <a:ext cx="7722600" cy="471600"/>
          </a:xfrm>
          <a:prstGeom prst="rect">
            <a:avLst/>
          </a:prstGeom>
          <a:noFill/>
          <a:ln>
            <a:noFill/>
          </a:ln>
        </p:spPr>
        <p:txBody>
          <a:bodyPr lIns="91425" tIns="91425" rIns="91425" bIns="91425" anchor="t" anchorCtr="0">
            <a:noAutofit/>
          </a:bodyPr>
          <a:lstStyle/>
          <a:p>
            <a:pPr lvl="0" rtl="0">
              <a:spcBef>
                <a:spcPts val="360"/>
              </a:spcBef>
              <a:buClr>
                <a:schemeClr val="dk1"/>
              </a:buClr>
              <a:buFont typeface="Arial"/>
              <a:buNone/>
            </a:pPr>
            <a:r>
              <a:rPr lang="en" sz="1600" b="1" dirty="0">
                <a:solidFill>
                  <a:schemeClr val="dk1"/>
                </a:solidFill>
                <a:latin typeface="Franklin Gothic Book" pitchFamily="34" charset="0"/>
                <a:ea typeface="Source Sans Pro"/>
                <a:cs typeface="Source Sans Pro"/>
                <a:sym typeface="Source Sans Pro"/>
              </a:rPr>
              <a:t>Phase I:  Predictions</a:t>
            </a:r>
            <a:r>
              <a:rPr lang="en" sz="1600" dirty="0">
                <a:solidFill>
                  <a:schemeClr val="dk1"/>
                </a:solidFill>
                <a:latin typeface="Franklin Gothic Book" pitchFamily="34" charset="0"/>
                <a:ea typeface="Source Sans Pro"/>
                <a:cs typeface="Source Sans Pro"/>
                <a:sym typeface="Source Sans Pro"/>
              </a:rPr>
              <a:t> - Surfacing perspectives, beliefs, assumptions, predictions, possibilities, questions, and </a:t>
            </a:r>
            <a:r>
              <a:rPr lang="en" sz="1600" dirty="0" smtClean="0">
                <a:solidFill>
                  <a:schemeClr val="dk1"/>
                </a:solidFill>
                <a:latin typeface="Franklin Gothic Book" pitchFamily="34" charset="0"/>
                <a:ea typeface="Source Sans Pro"/>
                <a:cs typeface="Source Sans Pro"/>
                <a:sym typeface="Source Sans Pro"/>
              </a:rPr>
              <a:t>expectations </a:t>
            </a:r>
            <a:endParaRPr lang="en" sz="1600" dirty="0">
              <a:solidFill>
                <a:schemeClr val="dk1"/>
              </a:solidFill>
              <a:latin typeface="Franklin Gothic Book" pitchFamily="34" charset="0"/>
              <a:ea typeface="Source Sans Pro"/>
              <a:cs typeface="Source Sans Pro"/>
              <a:sym typeface="Source Sans Pro"/>
            </a:endParaRPr>
          </a:p>
        </p:txBody>
      </p:sp>
      <p:sp>
        <p:nvSpPr>
          <p:cNvPr id="1818" name="Shape 1818"/>
          <p:cNvSpPr txBox="1"/>
          <p:nvPr/>
        </p:nvSpPr>
        <p:spPr>
          <a:xfrm>
            <a:off x="710700" y="2471400"/>
            <a:ext cx="7722600" cy="471600"/>
          </a:xfrm>
          <a:prstGeom prst="rect">
            <a:avLst/>
          </a:prstGeom>
          <a:noFill/>
          <a:ln>
            <a:noFill/>
          </a:ln>
        </p:spPr>
        <p:txBody>
          <a:bodyPr lIns="91425" tIns="91425" rIns="91425" bIns="91425" anchor="t" anchorCtr="0">
            <a:noAutofit/>
          </a:bodyPr>
          <a:lstStyle/>
          <a:p>
            <a:pPr lvl="0" rtl="0">
              <a:spcBef>
                <a:spcPts val="360"/>
              </a:spcBef>
              <a:buNone/>
            </a:pPr>
            <a:r>
              <a:rPr lang="en" sz="1600" b="1" dirty="0">
                <a:solidFill>
                  <a:schemeClr val="dk1"/>
                </a:solidFill>
                <a:latin typeface="Franklin Gothic Book" pitchFamily="34" charset="0"/>
                <a:ea typeface="Source Sans Pro"/>
                <a:cs typeface="Source Sans Pro"/>
                <a:sym typeface="Source Sans Pro"/>
              </a:rPr>
              <a:t>Phase II:  Go Visual</a:t>
            </a:r>
            <a:r>
              <a:rPr lang="en" sz="1600" dirty="0">
                <a:solidFill>
                  <a:schemeClr val="dk1"/>
                </a:solidFill>
                <a:latin typeface="Franklin Gothic Book" pitchFamily="34" charset="0"/>
                <a:ea typeface="Source Sans Pro"/>
                <a:cs typeface="Source Sans Pro"/>
                <a:sym typeface="Source Sans Pro"/>
              </a:rPr>
              <a:t> - Re-create the data </a:t>
            </a:r>
            <a:r>
              <a:rPr lang="en" sz="1600" dirty="0" smtClean="0">
                <a:solidFill>
                  <a:schemeClr val="dk1"/>
                </a:solidFill>
                <a:latin typeface="Franklin Gothic Book" pitchFamily="34" charset="0"/>
                <a:ea typeface="Source Sans Pro"/>
                <a:cs typeface="Source Sans Pro"/>
                <a:sym typeface="Source Sans Pro"/>
              </a:rPr>
              <a:t>visually</a:t>
            </a:r>
            <a:endParaRPr lang="en" sz="1600" dirty="0">
              <a:solidFill>
                <a:schemeClr val="dk1"/>
              </a:solidFill>
              <a:latin typeface="Franklin Gothic Book" pitchFamily="34" charset="0"/>
              <a:ea typeface="Source Sans Pro"/>
              <a:cs typeface="Source Sans Pro"/>
              <a:sym typeface="Source Sans Pro"/>
            </a:endParaRPr>
          </a:p>
        </p:txBody>
      </p:sp>
      <p:sp>
        <p:nvSpPr>
          <p:cNvPr id="1819" name="Shape 1819"/>
          <p:cNvSpPr txBox="1"/>
          <p:nvPr/>
        </p:nvSpPr>
        <p:spPr>
          <a:xfrm>
            <a:off x="710700" y="2805850"/>
            <a:ext cx="7722600" cy="471600"/>
          </a:xfrm>
          <a:prstGeom prst="rect">
            <a:avLst/>
          </a:prstGeom>
          <a:noFill/>
          <a:ln>
            <a:noFill/>
          </a:ln>
        </p:spPr>
        <p:txBody>
          <a:bodyPr lIns="91425" tIns="91425" rIns="91425" bIns="91425" anchor="t" anchorCtr="0">
            <a:noAutofit/>
          </a:bodyPr>
          <a:lstStyle/>
          <a:p>
            <a:pPr lvl="0" rtl="0">
              <a:spcBef>
                <a:spcPts val="360"/>
              </a:spcBef>
              <a:buNone/>
            </a:pPr>
            <a:r>
              <a:rPr lang="en" sz="1600" b="1" dirty="0">
                <a:solidFill>
                  <a:schemeClr val="dk1"/>
                </a:solidFill>
                <a:latin typeface="Franklin Gothic Book" pitchFamily="34" charset="0"/>
                <a:ea typeface="Source Sans Pro"/>
                <a:cs typeface="Source Sans Pro"/>
                <a:sym typeface="Source Sans Pro"/>
              </a:rPr>
              <a:t>Phase III:  Observations - </a:t>
            </a:r>
            <a:r>
              <a:rPr lang="en" sz="1600" dirty="0">
                <a:solidFill>
                  <a:schemeClr val="dk1"/>
                </a:solidFill>
                <a:latin typeface="Franklin Gothic Book" pitchFamily="34" charset="0"/>
                <a:ea typeface="Source Sans Pro"/>
                <a:cs typeface="Source Sans Pro"/>
                <a:sym typeface="Source Sans Pro"/>
              </a:rPr>
              <a:t>Analyzing the data for patterns, trends, surprises, and new questions that “jump” </a:t>
            </a:r>
            <a:r>
              <a:rPr lang="en" sz="1600" dirty="0" smtClean="0">
                <a:solidFill>
                  <a:schemeClr val="dk1"/>
                </a:solidFill>
                <a:latin typeface="Franklin Gothic Book" pitchFamily="34" charset="0"/>
                <a:ea typeface="Source Sans Pro"/>
                <a:cs typeface="Source Sans Pro"/>
                <a:sym typeface="Source Sans Pro"/>
              </a:rPr>
              <a:t>out</a:t>
            </a:r>
            <a:endParaRPr lang="en" sz="1600" dirty="0">
              <a:solidFill>
                <a:schemeClr val="dk1"/>
              </a:solidFill>
              <a:latin typeface="Franklin Gothic Book" pitchFamily="34" charset="0"/>
              <a:ea typeface="Source Sans Pro"/>
              <a:cs typeface="Source Sans Pro"/>
              <a:sym typeface="Source Sans Pro"/>
            </a:endParaRPr>
          </a:p>
          <a:p>
            <a:pPr lvl="0" rtl="0">
              <a:spcBef>
                <a:spcPts val="360"/>
              </a:spcBef>
              <a:buNone/>
            </a:pPr>
            <a:endParaRPr sz="1600" b="1" dirty="0">
              <a:solidFill>
                <a:schemeClr val="dk1"/>
              </a:solidFill>
              <a:latin typeface="Franklin Gothic Book" pitchFamily="34" charset="0"/>
              <a:ea typeface="Source Sans Pro"/>
              <a:cs typeface="Source Sans Pro"/>
              <a:sym typeface="Source Sans Pro"/>
            </a:endParaRPr>
          </a:p>
        </p:txBody>
      </p:sp>
      <p:sp>
        <p:nvSpPr>
          <p:cNvPr id="1820" name="Shape 1820"/>
          <p:cNvSpPr txBox="1"/>
          <p:nvPr/>
        </p:nvSpPr>
        <p:spPr>
          <a:xfrm>
            <a:off x="710700" y="3353650"/>
            <a:ext cx="7722600" cy="743400"/>
          </a:xfrm>
          <a:prstGeom prst="rect">
            <a:avLst/>
          </a:prstGeom>
          <a:noFill/>
          <a:ln>
            <a:noFill/>
          </a:ln>
        </p:spPr>
        <p:txBody>
          <a:bodyPr lIns="91425" tIns="91425" rIns="91425" bIns="91425" anchor="t" anchorCtr="0">
            <a:noAutofit/>
          </a:bodyPr>
          <a:lstStyle/>
          <a:p>
            <a:pPr lvl="0" rtl="0">
              <a:spcBef>
                <a:spcPts val="360"/>
              </a:spcBef>
              <a:buNone/>
            </a:pPr>
            <a:r>
              <a:rPr lang="en" sz="1600" b="1" dirty="0">
                <a:solidFill>
                  <a:schemeClr val="dk1"/>
                </a:solidFill>
                <a:latin typeface="Franklin Gothic Book" pitchFamily="34" charset="0"/>
                <a:ea typeface="Source Sans Pro"/>
                <a:cs typeface="Source Sans Pro"/>
                <a:sym typeface="Source Sans Pro"/>
              </a:rPr>
              <a:t>Phase IV:  Inferences</a:t>
            </a:r>
            <a:r>
              <a:rPr lang="en" sz="1600" dirty="0">
                <a:solidFill>
                  <a:schemeClr val="dk1"/>
                </a:solidFill>
                <a:latin typeface="Franklin Gothic Book" pitchFamily="34" charset="0"/>
                <a:ea typeface="Source Sans Pro"/>
                <a:cs typeface="Source Sans Pro"/>
                <a:sym typeface="Source Sans Pro"/>
              </a:rPr>
              <a:t> - Generating hypotheses, inferring, explaining, and drawing </a:t>
            </a:r>
            <a:r>
              <a:rPr lang="en" sz="1600" dirty="0" smtClean="0">
                <a:solidFill>
                  <a:schemeClr val="dk1"/>
                </a:solidFill>
                <a:latin typeface="Franklin Gothic Book" pitchFamily="34" charset="0"/>
                <a:ea typeface="Source Sans Pro"/>
                <a:cs typeface="Source Sans Pro"/>
                <a:sym typeface="Source Sans Pro"/>
              </a:rPr>
              <a:t>conclusions; defining </a:t>
            </a:r>
            <a:r>
              <a:rPr lang="en" sz="1600" dirty="0">
                <a:solidFill>
                  <a:schemeClr val="dk1"/>
                </a:solidFill>
                <a:latin typeface="Franklin Gothic Book" pitchFamily="34" charset="0"/>
                <a:ea typeface="Source Sans Pro"/>
                <a:cs typeface="Source Sans Pro"/>
                <a:sym typeface="Source Sans Pro"/>
              </a:rPr>
              <a:t>new actions and interactions and the data needed to guide their </a:t>
            </a:r>
            <a:r>
              <a:rPr lang="en" sz="1600" dirty="0" smtClean="0">
                <a:solidFill>
                  <a:schemeClr val="dk1"/>
                </a:solidFill>
                <a:latin typeface="Franklin Gothic Book" pitchFamily="34" charset="0"/>
                <a:ea typeface="Source Sans Pro"/>
                <a:cs typeface="Source Sans Pro"/>
                <a:sym typeface="Source Sans Pro"/>
              </a:rPr>
              <a:t>implementation; building </a:t>
            </a:r>
            <a:r>
              <a:rPr lang="en" sz="1600" dirty="0">
                <a:solidFill>
                  <a:schemeClr val="dk1"/>
                </a:solidFill>
                <a:latin typeface="Franklin Gothic Book" pitchFamily="34" charset="0"/>
                <a:ea typeface="Source Sans Pro"/>
                <a:cs typeface="Source Sans Pro"/>
                <a:sym typeface="Source Sans Pro"/>
              </a:rPr>
              <a:t>ownership for </a:t>
            </a:r>
            <a:r>
              <a:rPr lang="en" sz="1600" dirty="0" smtClean="0">
                <a:solidFill>
                  <a:schemeClr val="dk1"/>
                </a:solidFill>
                <a:latin typeface="Franklin Gothic Book" pitchFamily="34" charset="0"/>
                <a:ea typeface="Source Sans Pro"/>
                <a:cs typeface="Source Sans Pro"/>
                <a:sym typeface="Source Sans Pro"/>
              </a:rPr>
              <a:t>decisions</a:t>
            </a:r>
            <a:endParaRPr lang="en" sz="1600" dirty="0">
              <a:solidFill>
                <a:schemeClr val="dk1"/>
              </a:solidFill>
              <a:latin typeface="Franklin Gothic Book" pitchFamily="34" charset="0"/>
              <a:ea typeface="Source Sans Pro"/>
              <a:cs typeface="Source Sans Pro"/>
              <a:sym typeface="Source Sans Pro"/>
            </a:endParaRPr>
          </a:p>
          <a:p>
            <a:pPr lvl="0" rtl="0">
              <a:spcBef>
                <a:spcPts val="360"/>
              </a:spcBef>
              <a:buNone/>
            </a:pPr>
            <a:endParaRPr sz="1600" b="1" dirty="0">
              <a:solidFill>
                <a:schemeClr val="dk1"/>
              </a:solidFill>
              <a:latin typeface="Franklin Gothic Book" pitchFamily="34" charset="0"/>
              <a:ea typeface="Source Sans Pro"/>
              <a:cs typeface="Source Sans Pro"/>
              <a:sym typeface="Source Sans Pro"/>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16"/>
                                        </p:tgtEl>
                                        <p:attrNameLst>
                                          <p:attrName>style.visibility</p:attrName>
                                        </p:attrNameLst>
                                      </p:cBhvr>
                                      <p:to>
                                        <p:strVal val="visible"/>
                                      </p:to>
                                    </p:set>
                                    <p:animEffect transition="in" filter="fade">
                                      <p:cBhvr>
                                        <p:cTn id="7" dur="1000"/>
                                        <p:tgtEl>
                                          <p:spTgt spid="18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7"/>
                                        </p:tgtEl>
                                        <p:attrNameLst>
                                          <p:attrName>style.visibility</p:attrName>
                                        </p:attrNameLst>
                                      </p:cBhvr>
                                      <p:to>
                                        <p:strVal val="visible"/>
                                      </p:to>
                                    </p:set>
                                    <p:animEffect transition="in" filter="fade">
                                      <p:cBhvr>
                                        <p:cTn id="12" dur="1000"/>
                                        <p:tgtEl>
                                          <p:spTgt spid="18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8"/>
                                        </p:tgtEl>
                                        <p:attrNameLst>
                                          <p:attrName>style.visibility</p:attrName>
                                        </p:attrNameLst>
                                      </p:cBhvr>
                                      <p:to>
                                        <p:strVal val="visible"/>
                                      </p:to>
                                    </p:set>
                                    <p:animEffect transition="in" filter="fade">
                                      <p:cBhvr>
                                        <p:cTn id="17" dur="1000"/>
                                        <p:tgtEl>
                                          <p:spTgt spid="18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9"/>
                                        </p:tgtEl>
                                        <p:attrNameLst>
                                          <p:attrName>style.visibility</p:attrName>
                                        </p:attrNameLst>
                                      </p:cBhvr>
                                      <p:to>
                                        <p:strVal val="visible"/>
                                      </p:to>
                                    </p:set>
                                    <p:animEffect transition="in" filter="fade">
                                      <p:cBhvr>
                                        <p:cTn id="22" dur="1000"/>
                                        <p:tgtEl>
                                          <p:spTgt spid="18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20"/>
                                        </p:tgtEl>
                                        <p:attrNameLst>
                                          <p:attrName>style.visibility</p:attrName>
                                        </p:attrNameLst>
                                      </p:cBhvr>
                                      <p:to>
                                        <p:strVal val="visible"/>
                                      </p:to>
                                    </p:set>
                                    <p:animEffect transition="in" filter="fade">
                                      <p:cBhvr>
                                        <p:cTn id="27" dur="1000"/>
                                        <p:tgtEl>
                                          <p:spTgt spid="1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24"/>
        <p:cNvGrpSpPr/>
        <p:nvPr/>
      </p:nvGrpSpPr>
      <p:grpSpPr>
        <a:xfrm>
          <a:off x="0" y="0"/>
          <a:ext cx="0" cy="0"/>
          <a:chOff x="0" y="0"/>
          <a:chExt cx="0" cy="0"/>
        </a:xfrm>
      </p:grpSpPr>
      <p:sp>
        <p:nvSpPr>
          <p:cNvPr id="1825" name="Shape 182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200" dirty="0"/>
              <a:t>PROTOCOL ACTIVITY  </a:t>
            </a:r>
            <a:r>
              <a:rPr lang="en" sz="3200" dirty="0" smtClean="0"/>
              <a:t/>
            </a:r>
            <a:br>
              <a:rPr lang="en" sz="3200" dirty="0" smtClean="0"/>
            </a:br>
            <a:r>
              <a:rPr lang="en" sz="3200" dirty="0" smtClean="0"/>
              <a:t>PHASE </a:t>
            </a:r>
            <a:r>
              <a:rPr lang="en" sz="3200" dirty="0"/>
              <a:t>1 PREDICTIONS</a:t>
            </a:r>
          </a:p>
        </p:txBody>
      </p:sp>
      <p:sp>
        <p:nvSpPr>
          <p:cNvPr id="1826" name="Shape 1826"/>
          <p:cNvSpPr txBox="1"/>
          <p:nvPr/>
        </p:nvSpPr>
        <p:spPr>
          <a:xfrm>
            <a:off x="471600" y="1070850"/>
            <a:ext cx="8229600" cy="427500"/>
          </a:xfrm>
          <a:prstGeom prst="rect">
            <a:avLst/>
          </a:prstGeom>
          <a:noFill/>
          <a:ln>
            <a:noFill/>
          </a:ln>
        </p:spPr>
        <p:txBody>
          <a:bodyPr lIns="91425" tIns="91425" rIns="91425" bIns="91425" anchor="t" anchorCtr="0">
            <a:noAutofit/>
          </a:bodyPr>
          <a:lstStyle/>
          <a:p>
            <a:pPr marL="342900" lvl="0" indent="-298450" algn="ctr" rtl="0">
              <a:spcBef>
                <a:spcPts val="360"/>
              </a:spcBef>
              <a:buClr>
                <a:schemeClr val="dk1"/>
              </a:buClr>
              <a:buSzPct val="61111"/>
              <a:buFont typeface="Arial"/>
              <a:buNone/>
            </a:pPr>
            <a:r>
              <a:rPr lang="en" sz="1800" b="1" dirty="0">
                <a:solidFill>
                  <a:schemeClr val="dk1"/>
                </a:solidFill>
                <a:latin typeface="Franklin Gothic Book" pitchFamily="34" charset="0"/>
                <a:ea typeface="Source Sans Pro"/>
                <a:cs typeface="Source Sans Pro"/>
                <a:sym typeface="Source Sans Pro"/>
              </a:rPr>
              <a:t>Look at Evidence Tables to formulate predictions before reviewing data</a:t>
            </a:r>
          </a:p>
        </p:txBody>
      </p:sp>
      <p:sp>
        <p:nvSpPr>
          <p:cNvPr id="1827" name="Shape 1827"/>
          <p:cNvSpPr/>
          <p:nvPr/>
        </p:nvSpPr>
        <p:spPr>
          <a:xfrm>
            <a:off x="599100" y="1638400"/>
            <a:ext cx="7974600" cy="2817000"/>
          </a:xfrm>
          <a:prstGeom prst="foldedCorner">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114300" lvl="0" indent="0" rtl="0">
              <a:spcBef>
                <a:spcPts val="360"/>
              </a:spcBef>
              <a:buNone/>
            </a:pPr>
            <a:endParaRPr sz="1800" dirty="0">
              <a:solidFill>
                <a:schemeClr val="dk1"/>
              </a:solidFill>
              <a:latin typeface="Franklin Gothic Book" pitchFamily="34" charset="0"/>
              <a:ea typeface="Source Sans Pro"/>
              <a:cs typeface="Source Sans Pro"/>
              <a:sym typeface="Source Sans Pro"/>
            </a:endParaRPr>
          </a:p>
          <a:p>
            <a:pPr marL="114300" lvl="0" indent="0" rtl="0">
              <a:spcBef>
                <a:spcPts val="360"/>
              </a:spcBef>
              <a:buNone/>
            </a:pPr>
            <a:r>
              <a:rPr lang="en" dirty="0">
                <a:solidFill>
                  <a:schemeClr val="dk1"/>
                </a:solidFill>
                <a:latin typeface="Franklin Gothic Book" pitchFamily="34" charset="0"/>
                <a:ea typeface="Source Sans Pro"/>
                <a:cs typeface="Source Sans Pro"/>
                <a:sym typeface="Source Sans Pro"/>
              </a:rPr>
              <a:t>Please reflect privately and record several of your preliminary thoughts about the data. One or more of the following thought-starters may be helpful. </a:t>
            </a:r>
          </a:p>
          <a:p>
            <a:pPr marL="114300" lvl="0" indent="0" rtl="0">
              <a:spcBef>
                <a:spcPts val="360"/>
              </a:spcBef>
              <a:buNone/>
            </a:pPr>
            <a:endParaRPr sz="1800" dirty="0">
              <a:solidFill>
                <a:schemeClr val="dk1"/>
              </a:solidFill>
              <a:latin typeface="Franklin Gothic Book" pitchFamily="34" charset="0"/>
              <a:ea typeface="Source Sans Pro"/>
              <a:cs typeface="Source Sans Pro"/>
              <a:sym typeface="Source Sans Pro"/>
            </a:endParaRPr>
          </a:p>
          <a:p>
            <a:pPr marL="457200" lvl="0" indent="-228600" rtl="0">
              <a:lnSpc>
                <a:spcPct val="150000"/>
              </a:lnSpc>
              <a:spcBef>
                <a:spcPts val="36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I assume… </a:t>
            </a:r>
          </a:p>
          <a:p>
            <a:pPr marL="457200" lvl="0" indent="-228600" rtl="0">
              <a:lnSpc>
                <a:spcPct val="150000"/>
              </a:lnSpc>
              <a:spcBef>
                <a:spcPts val="36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I predict… </a:t>
            </a:r>
          </a:p>
          <a:p>
            <a:pPr marL="457200" lvl="0" indent="-228600" rtl="0">
              <a:lnSpc>
                <a:spcPct val="150000"/>
              </a:lnSpc>
              <a:spcBef>
                <a:spcPts val="36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I wonder… </a:t>
            </a:r>
          </a:p>
          <a:p>
            <a:pPr marL="457200" lvl="0" indent="-228600" rtl="0">
              <a:lnSpc>
                <a:spcPct val="150000"/>
              </a:lnSpc>
              <a:spcBef>
                <a:spcPts val="36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 My questions/expectations are influenced by… </a:t>
            </a:r>
          </a:p>
          <a:p>
            <a:pPr marL="457200" lvl="0" indent="-228600" rtl="0">
              <a:lnSpc>
                <a:spcPct val="150000"/>
              </a:lnSpc>
              <a:spcBef>
                <a:spcPts val="36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Some possibilities for learning that this data may present…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6"/>
                                        </p:tgtEl>
                                        <p:attrNameLst>
                                          <p:attrName>style.visibility</p:attrName>
                                        </p:attrNameLst>
                                      </p:cBhvr>
                                      <p:to>
                                        <p:strVal val="visible"/>
                                      </p:to>
                                    </p:set>
                                    <p:animEffect transition="in" filter="fade">
                                      <p:cBhvr>
                                        <p:cTn id="7" dur="1000"/>
                                        <p:tgtEl>
                                          <p:spTgt spid="1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pic>
        <p:nvPicPr>
          <p:cNvPr id="1832" name="Shape 1832"/>
          <p:cNvPicPr preferRelativeResize="0"/>
          <p:nvPr/>
        </p:nvPicPr>
        <p:blipFill rotWithShape="1">
          <a:blip r:embed="rId3">
            <a:alphaModFix/>
          </a:blip>
          <a:srcRect l="12172"/>
          <a:stretch/>
        </p:blipFill>
        <p:spPr>
          <a:xfrm>
            <a:off x="457199" y="2087800"/>
            <a:ext cx="4116175" cy="2488750"/>
          </a:xfrm>
          <a:prstGeom prst="rect">
            <a:avLst/>
          </a:prstGeom>
          <a:noFill/>
          <a:ln>
            <a:noFill/>
          </a:ln>
        </p:spPr>
      </p:pic>
      <p:sp>
        <p:nvSpPr>
          <p:cNvPr id="1833" name="Shape 1833"/>
          <p:cNvSpPr txBox="1">
            <a:spLocks noGrp="1"/>
          </p:cNvSpPr>
          <p:nvPr>
            <p:ph type="body" idx="1"/>
          </p:nvPr>
        </p:nvSpPr>
        <p:spPr>
          <a:xfrm>
            <a:off x="457200" y="1715075"/>
            <a:ext cx="8229600" cy="1313400"/>
          </a:xfrm>
          <a:prstGeom prst="rect">
            <a:avLst/>
          </a:prstGeom>
        </p:spPr>
        <p:txBody>
          <a:bodyPr lIns="91425" tIns="91425" rIns="91425" bIns="91425" anchor="t" anchorCtr="0">
            <a:noAutofit/>
          </a:bodyPr>
          <a:lstStyle/>
          <a:p>
            <a:pPr marL="0" lvl="0" indent="0" algn="ctr" rtl="0">
              <a:spcBef>
                <a:spcPts val="0"/>
              </a:spcBef>
              <a:buNone/>
            </a:pPr>
            <a:r>
              <a:rPr lang="en" sz="1800" b="0" dirty="0"/>
              <a:t>Mark up the data to better understand it (i.e., highlight trend lines in different colors, do math calculations and chart those, color code parts of the data that relate to each other). </a:t>
            </a:r>
          </a:p>
          <a:p>
            <a:pPr marL="0" lvl="0" indent="0" algn="ctr" rtl="0">
              <a:spcBef>
                <a:spcPts val="0"/>
              </a:spcBef>
              <a:buNone/>
            </a:pPr>
            <a:endParaRPr sz="1800" b="0" dirty="0"/>
          </a:p>
          <a:p>
            <a:pPr marL="0" lvl="0" indent="387350" rtl="0">
              <a:spcBef>
                <a:spcPts val="0"/>
              </a:spcBef>
              <a:buClr>
                <a:schemeClr val="dk1"/>
              </a:buClr>
              <a:buSzPct val="68750"/>
              <a:buFont typeface="Arial"/>
              <a:buNone/>
            </a:pPr>
            <a:r>
              <a:rPr lang="en" sz="1800" dirty="0"/>
              <a:t>Make the data your own!</a:t>
            </a:r>
          </a:p>
        </p:txBody>
      </p:sp>
      <p:sp>
        <p:nvSpPr>
          <p:cNvPr id="1834" name="Shape 1834"/>
          <p:cNvSpPr txBox="1">
            <a:spLocks noGrp="1"/>
          </p:cNvSpPr>
          <p:nvPr>
            <p:ph type="title"/>
          </p:nvPr>
        </p:nvSpPr>
        <p:spPr>
          <a:xfrm>
            <a:off x="457200" y="205974"/>
            <a:ext cx="8229600" cy="994176"/>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200" dirty="0"/>
              <a:t>PROTOCOL ACTIVITY </a:t>
            </a:r>
          </a:p>
          <a:p>
            <a:pPr lvl="0" rtl="0">
              <a:spcBef>
                <a:spcPts val="0"/>
              </a:spcBef>
              <a:buClr>
                <a:schemeClr val="dk1"/>
              </a:buClr>
              <a:buSzPct val="36666"/>
              <a:buFont typeface="Arial"/>
              <a:buNone/>
            </a:pPr>
            <a:r>
              <a:rPr lang="en" sz="3200" dirty="0"/>
              <a:t>PHASE 2 GO VISUAL</a:t>
            </a:r>
          </a:p>
        </p:txBody>
      </p:sp>
      <p:sp>
        <p:nvSpPr>
          <p:cNvPr id="1835" name="Shape 1835"/>
          <p:cNvSpPr txBox="1"/>
          <p:nvPr/>
        </p:nvSpPr>
        <p:spPr>
          <a:xfrm>
            <a:off x="457200" y="1200150"/>
            <a:ext cx="8229600" cy="538200"/>
          </a:xfrm>
          <a:prstGeom prst="rect">
            <a:avLst/>
          </a:prstGeom>
          <a:noFill/>
          <a:ln>
            <a:noFill/>
          </a:ln>
        </p:spPr>
        <p:txBody>
          <a:bodyPr lIns="91425" tIns="91425" rIns="91425" bIns="91425" anchor="t" anchorCtr="0">
            <a:noAutofit/>
          </a:bodyPr>
          <a:lstStyle/>
          <a:p>
            <a:pPr lvl="0" algn="ctr" rtl="0">
              <a:spcBef>
                <a:spcPts val="0"/>
              </a:spcBef>
              <a:buClr>
                <a:schemeClr val="dk1"/>
              </a:buClr>
              <a:buSzPct val="68750"/>
              <a:buFont typeface="Arial"/>
              <a:buNone/>
            </a:pPr>
            <a:r>
              <a:rPr lang="en" sz="1600" b="1" dirty="0">
                <a:solidFill>
                  <a:schemeClr val="dk1"/>
                </a:solidFill>
                <a:latin typeface="Franklin Gothic Book" pitchFamily="34" charset="0"/>
                <a:ea typeface="Source Sans Pro"/>
                <a:cs typeface="Source Sans Pro"/>
                <a:sym typeface="Source Sans Pro"/>
              </a:rPr>
              <a:t>Re-create the data visually, on large sheets of paper, on a data wall, etc.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35"/>
                                        </p:tgtEl>
                                        <p:attrNameLst>
                                          <p:attrName>style.visibility</p:attrName>
                                        </p:attrNameLst>
                                      </p:cBhvr>
                                      <p:to>
                                        <p:strVal val="visible"/>
                                      </p:to>
                                    </p:set>
                                    <p:animEffect transition="in" filter="fade">
                                      <p:cBhvr>
                                        <p:cTn id="7" dur="1000"/>
                                        <p:tgtEl>
                                          <p:spTgt spid="18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33"/>
                                        </p:tgtEl>
                                        <p:attrNameLst>
                                          <p:attrName>style.visibility</p:attrName>
                                        </p:attrNameLst>
                                      </p:cBhvr>
                                      <p:to>
                                        <p:strVal val="visible"/>
                                      </p:to>
                                    </p:set>
                                    <p:animEffect transition="in" filter="fade">
                                      <p:cBhvr>
                                        <p:cTn id="11" dur="1000"/>
                                        <p:tgtEl>
                                          <p:spTgt spid="1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457200" y="205974"/>
            <a:ext cx="8229600" cy="9555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200" dirty="0"/>
              <a:t>PROTOCOL ACTIVITY </a:t>
            </a:r>
          </a:p>
          <a:p>
            <a:pPr lvl="0">
              <a:spcBef>
                <a:spcPts val="0"/>
              </a:spcBef>
              <a:buClr>
                <a:schemeClr val="dk1"/>
              </a:buClr>
              <a:buSzPct val="36666"/>
              <a:buFont typeface="Arial"/>
              <a:buNone/>
            </a:pPr>
            <a:r>
              <a:rPr lang="en" sz="3200" dirty="0"/>
              <a:t>PHASE 2 GO VISUAL</a:t>
            </a:r>
          </a:p>
        </p:txBody>
      </p:sp>
      <p:pic>
        <p:nvPicPr>
          <p:cNvPr id="1841" name="Shape 1841"/>
          <p:cNvPicPr preferRelativeResize="0"/>
          <p:nvPr/>
        </p:nvPicPr>
        <p:blipFill rotWithShape="1">
          <a:blip r:embed="rId3">
            <a:alphaModFix/>
          </a:blip>
          <a:srcRect t="16687"/>
          <a:stretch/>
        </p:blipFill>
        <p:spPr>
          <a:xfrm>
            <a:off x="733925" y="1276350"/>
            <a:ext cx="7450799" cy="33569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46"/>
        <p:cNvGrpSpPr/>
        <p:nvPr/>
      </p:nvGrpSpPr>
      <p:grpSpPr>
        <a:xfrm>
          <a:off x="0" y="0"/>
          <a:ext cx="0" cy="0"/>
          <a:chOff x="0" y="0"/>
          <a:chExt cx="0" cy="0"/>
        </a:xfrm>
      </p:grpSpPr>
      <p:sp>
        <p:nvSpPr>
          <p:cNvPr id="1847" name="Shape 184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dirty="0"/>
              <a:t>EVIDENCE STATEMENT ANALYSIS</a:t>
            </a:r>
          </a:p>
        </p:txBody>
      </p:sp>
      <p:pic>
        <p:nvPicPr>
          <p:cNvPr id="1848" name="Shape 1848"/>
          <p:cNvPicPr preferRelativeResize="0"/>
          <p:nvPr/>
        </p:nvPicPr>
        <p:blipFill>
          <a:blip r:embed="rId3">
            <a:alphaModFix/>
          </a:blip>
          <a:stretch>
            <a:fillRect/>
          </a:stretch>
        </p:blipFill>
        <p:spPr>
          <a:xfrm>
            <a:off x="1058275" y="1205999"/>
            <a:ext cx="7027449" cy="339224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53"/>
        <p:cNvGrpSpPr/>
        <p:nvPr/>
      </p:nvGrpSpPr>
      <p:grpSpPr>
        <a:xfrm>
          <a:off x="0" y="0"/>
          <a:ext cx="0" cy="0"/>
          <a:chOff x="0" y="0"/>
          <a:chExt cx="0" cy="0"/>
        </a:xfrm>
      </p:grpSpPr>
      <p:sp>
        <p:nvSpPr>
          <p:cNvPr id="1854" name="Shape 185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r>
              <a:rPr lang="en" sz="3200" dirty="0"/>
              <a:t>PROTOCOL ACTIVITY</a:t>
            </a:r>
          </a:p>
          <a:p>
            <a:pPr lvl="0" rtl="0">
              <a:spcBef>
                <a:spcPts val="0"/>
              </a:spcBef>
              <a:buNone/>
            </a:pPr>
            <a:r>
              <a:rPr lang="en" sz="3200" dirty="0"/>
              <a:t>PHASE 2 GO VISUAL</a:t>
            </a:r>
          </a:p>
        </p:txBody>
      </p:sp>
      <p:pic>
        <p:nvPicPr>
          <p:cNvPr id="1855" name="Shape 1855"/>
          <p:cNvPicPr preferRelativeResize="0"/>
          <p:nvPr/>
        </p:nvPicPr>
        <p:blipFill rotWithShape="1">
          <a:blip r:embed="rId3">
            <a:alphaModFix/>
          </a:blip>
          <a:srcRect t="16562"/>
          <a:stretch/>
        </p:blipFill>
        <p:spPr>
          <a:xfrm>
            <a:off x="1087699" y="1122625"/>
            <a:ext cx="6968600" cy="380884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Shape 1861"/>
          <p:cNvSpPr txBox="1">
            <a:spLocks noGrp="1"/>
          </p:cNvSpPr>
          <p:nvPr>
            <p:ph type="title"/>
          </p:nvPr>
        </p:nvSpPr>
        <p:spPr>
          <a:xfrm>
            <a:off x="457200" y="205978"/>
            <a:ext cx="8229600" cy="917972"/>
          </a:xfrm>
          <a:prstGeom prst="rect">
            <a:avLst/>
          </a:prstGeom>
        </p:spPr>
        <p:txBody>
          <a:bodyPr lIns="91425" tIns="91425" rIns="91425" bIns="91425" anchor="ctr" anchorCtr="0">
            <a:noAutofit/>
          </a:bodyPr>
          <a:lstStyle/>
          <a:p>
            <a:pPr lvl="0" rtl="0">
              <a:spcBef>
                <a:spcPts val="0"/>
              </a:spcBef>
              <a:buNone/>
            </a:pPr>
            <a:r>
              <a:rPr lang="en" sz="3600" dirty="0"/>
              <a:t>EVIDENCE STATEMENT ANALYSIS REPORT</a:t>
            </a:r>
          </a:p>
        </p:txBody>
      </p:sp>
      <p:pic>
        <p:nvPicPr>
          <p:cNvPr id="1862" name="Shape 1862"/>
          <p:cNvPicPr preferRelativeResize="0"/>
          <p:nvPr/>
        </p:nvPicPr>
        <p:blipFill>
          <a:blip r:embed="rId3">
            <a:alphaModFix/>
          </a:blip>
          <a:stretch>
            <a:fillRect/>
          </a:stretch>
        </p:blipFill>
        <p:spPr>
          <a:xfrm>
            <a:off x="1327925" y="1147674"/>
            <a:ext cx="6621475" cy="37712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66"/>
        <p:cNvGrpSpPr/>
        <p:nvPr/>
      </p:nvGrpSpPr>
      <p:grpSpPr>
        <a:xfrm>
          <a:off x="0" y="0"/>
          <a:ext cx="0" cy="0"/>
          <a:chOff x="0" y="0"/>
          <a:chExt cx="0" cy="0"/>
        </a:xfrm>
      </p:grpSpPr>
      <p:sp>
        <p:nvSpPr>
          <p:cNvPr id="1867" name="Shape 186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200" dirty="0"/>
              <a:t>PROTOCOL ACTIVITY</a:t>
            </a:r>
          </a:p>
          <a:p>
            <a:pPr lvl="0">
              <a:spcBef>
                <a:spcPts val="0"/>
              </a:spcBef>
              <a:buClr>
                <a:schemeClr val="dk1"/>
              </a:buClr>
              <a:buSzPct val="36666"/>
              <a:buFont typeface="Arial"/>
              <a:buNone/>
            </a:pPr>
            <a:r>
              <a:rPr lang="en" sz="3200" dirty="0"/>
              <a:t>PHASE 3 OBSERVATIONS</a:t>
            </a:r>
          </a:p>
        </p:txBody>
      </p:sp>
      <p:sp>
        <p:nvSpPr>
          <p:cNvPr id="1868" name="Shape 1868"/>
          <p:cNvSpPr txBox="1">
            <a:spLocks noGrp="1"/>
          </p:cNvSpPr>
          <p:nvPr>
            <p:ph type="body" idx="1"/>
          </p:nvPr>
        </p:nvSpPr>
        <p:spPr>
          <a:xfrm>
            <a:off x="573225" y="1896750"/>
            <a:ext cx="8113500" cy="675000"/>
          </a:xfrm>
          <a:prstGeom prst="rect">
            <a:avLst/>
          </a:prstGeom>
        </p:spPr>
        <p:txBody>
          <a:bodyPr lIns="91425" tIns="91425" rIns="91425" bIns="91425" anchor="t" anchorCtr="0">
            <a:noAutofit/>
          </a:bodyPr>
          <a:lstStyle/>
          <a:p>
            <a:pPr marL="571500" lvl="0" indent="0" rtl="0">
              <a:spcBef>
                <a:spcPts val="0"/>
              </a:spcBef>
              <a:buNone/>
            </a:pPr>
            <a:r>
              <a:rPr lang="en" sz="1800" b="0" dirty="0">
                <a:solidFill>
                  <a:srgbClr val="000000"/>
                </a:solidFill>
              </a:rPr>
              <a:t>Please study the data privately and record several of your observations. </a:t>
            </a:r>
          </a:p>
          <a:p>
            <a:pPr marL="571500" lvl="0" indent="0" rtl="0">
              <a:spcBef>
                <a:spcPts val="0"/>
              </a:spcBef>
              <a:buNone/>
            </a:pPr>
            <a:endParaRPr sz="1800" b="0" dirty="0"/>
          </a:p>
        </p:txBody>
      </p:sp>
      <p:pic>
        <p:nvPicPr>
          <p:cNvPr id="1869" name="Shape 1869"/>
          <p:cNvPicPr preferRelativeResize="0"/>
          <p:nvPr/>
        </p:nvPicPr>
        <p:blipFill>
          <a:blip r:embed="rId3">
            <a:alphaModFix amt="96000"/>
          </a:blip>
          <a:stretch>
            <a:fillRect/>
          </a:stretch>
        </p:blipFill>
        <p:spPr>
          <a:xfrm>
            <a:off x="993650" y="2596625"/>
            <a:ext cx="7197574" cy="1346725"/>
          </a:xfrm>
          <a:prstGeom prst="rect">
            <a:avLst/>
          </a:prstGeom>
          <a:noFill/>
          <a:ln>
            <a:noFill/>
          </a:ln>
        </p:spPr>
      </p:pic>
      <p:sp>
        <p:nvSpPr>
          <p:cNvPr id="1870" name="Shape 1870"/>
          <p:cNvSpPr txBox="1"/>
          <p:nvPr/>
        </p:nvSpPr>
        <p:spPr>
          <a:xfrm>
            <a:off x="575850" y="1063375"/>
            <a:ext cx="7992300" cy="528600"/>
          </a:xfrm>
          <a:prstGeom prst="rect">
            <a:avLst/>
          </a:prstGeom>
          <a:noFill/>
          <a:ln>
            <a:noFill/>
          </a:ln>
        </p:spPr>
        <p:txBody>
          <a:bodyPr lIns="91425" tIns="91425" rIns="91425" bIns="91425" anchor="t" anchorCtr="0">
            <a:noAutofit/>
          </a:bodyPr>
          <a:lstStyle/>
          <a:p>
            <a:pPr lvl="0" rtl="0">
              <a:spcBef>
                <a:spcPts val="640"/>
              </a:spcBef>
              <a:buClr>
                <a:schemeClr val="dk1"/>
              </a:buClr>
              <a:buSzPct val="68750"/>
              <a:buFont typeface="Arial"/>
              <a:buNone/>
            </a:pPr>
            <a:r>
              <a:rPr lang="en" sz="1800" b="1" dirty="0" smtClean="0">
                <a:solidFill>
                  <a:schemeClr val="dk1"/>
                </a:solidFill>
                <a:latin typeface="Franklin Gothic Book" pitchFamily="34" charset="0"/>
                <a:ea typeface="Source Sans Pro"/>
                <a:cs typeface="Source Sans Pro"/>
                <a:sym typeface="Source Sans Pro"/>
              </a:rPr>
              <a:t>Engage </a:t>
            </a:r>
            <a:r>
              <a:rPr lang="en" sz="1800" b="1" dirty="0">
                <a:solidFill>
                  <a:schemeClr val="dk1"/>
                </a:solidFill>
                <a:latin typeface="Franklin Gothic Book" pitchFamily="34" charset="0"/>
                <a:ea typeface="Source Sans Pro"/>
                <a:cs typeface="Source Sans Pro"/>
                <a:sym typeface="Source Sans Pro"/>
              </a:rPr>
              <a:t>with the actual data and note only the facts that you can observe in </a:t>
            </a:r>
            <a:r>
              <a:rPr lang="en" sz="1800" b="1" dirty="0" smtClean="0">
                <a:solidFill>
                  <a:schemeClr val="dk1"/>
                </a:solidFill>
                <a:latin typeface="Franklin Gothic Book" pitchFamily="34" charset="0"/>
                <a:ea typeface="Source Sans Pro"/>
                <a:cs typeface="Source Sans Pro"/>
                <a:sym typeface="Source Sans Pro"/>
              </a:rPr>
              <a:t>     the </a:t>
            </a:r>
            <a:r>
              <a:rPr lang="en" sz="1800" b="1" dirty="0">
                <a:solidFill>
                  <a:schemeClr val="dk1"/>
                </a:solidFill>
                <a:latin typeface="Franklin Gothic Book" pitchFamily="34" charset="0"/>
                <a:ea typeface="Source Sans Pro"/>
                <a:cs typeface="Source Sans Pro"/>
                <a:sym typeface="Source Sans Pro"/>
              </a:rPr>
              <a:t>data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70"/>
                                        </p:tgtEl>
                                        <p:attrNameLst>
                                          <p:attrName>style.visibility</p:attrName>
                                        </p:attrNameLst>
                                      </p:cBhvr>
                                      <p:to>
                                        <p:strVal val="visible"/>
                                      </p:to>
                                    </p:set>
                                    <p:animEffect transition="in" filter="fade">
                                      <p:cBhvr>
                                        <p:cTn id="7" dur="1000"/>
                                        <p:tgtEl>
                                          <p:spTgt spid="18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68"/>
                                        </p:tgtEl>
                                        <p:attrNameLst>
                                          <p:attrName>style.visibility</p:attrName>
                                        </p:attrNameLst>
                                      </p:cBhvr>
                                      <p:to>
                                        <p:strVal val="visible"/>
                                      </p:to>
                                    </p:set>
                                    <p:animEffect transition="in" filter="fade">
                                      <p:cBhvr>
                                        <p:cTn id="11" dur="1000"/>
                                        <p:tgtEl>
                                          <p:spTgt spid="1868"/>
                                        </p:tgtEl>
                                      </p:cBhvr>
                                    </p:animEffect>
                                  </p:childTnLst>
                                </p:cTn>
                              </p:par>
                              <p:par>
                                <p:cTn id="12" presetID="10" presetClass="entr" presetSubtype="0" fill="hold" nodeType="withEffect">
                                  <p:stCondLst>
                                    <p:cond delay="0"/>
                                  </p:stCondLst>
                                  <p:childTnLst>
                                    <p:set>
                                      <p:cBhvr>
                                        <p:cTn id="13" dur="1" fill="hold">
                                          <p:stCondLst>
                                            <p:cond delay="0"/>
                                          </p:stCondLst>
                                        </p:cTn>
                                        <p:tgtEl>
                                          <p:spTgt spid="1869"/>
                                        </p:tgtEl>
                                        <p:attrNameLst>
                                          <p:attrName>style.visibility</p:attrName>
                                        </p:attrNameLst>
                                      </p:cBhvr>
                                      <p:to>
                                        <p:strVal val="visible"/>
                                      </p:to>
                                    </p:set>
                                    <p:animEffect transition="in" filter="fade">
                                      <p:cBhvr>
                                        <p:cTn id="14" dur="1000"/>
                                        <p:tgtEl>
                                          <p:spTgt spid="1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74"/>
        <p:cNvGrpSpPr/>
        <p:nvPr/>
      </p:nvGrpSpPr>
      <p:grpSpPr>
        <a:xfrm>
          <a:off x="0" y="0"/>
          <a:ext cx="0" cy="0"/>
          <a:chOff x="0" y="0"/>
          <a:chExt cx="0" cy="0"/>
        </a:xfrm>
      </p:grpSpPr>
      <p:sp>
        <p:nvSpPr>
          <p:cNvPr id="1875" name="Shape 1875"/>
          <p:cNvSpPr txBox="1">
            <a:spLocks noGrp="1"/>
          </p:cNvSpPr>
          <p:nvPr>
            <p:ph type="body" idx="1"/>
          </p:nvPr>
        </p:nvSpPr>
        <p:spPr>
          <a:xfrm>
            <a:off x="457200" y="1421600"/>
            <a:ext cx="8229600" cy="1608600"/>
          </a:xfrm>
          <a:prstGeom prst="rect">
            <a:avLst/>
          </a:prstGeom>
        </p:spPr>
        <p:txBody>
          <a:bodyPr lIns="91425" tIns="91425" rIns="91425" bIns="91425" anchor="t" anchorCtr="0">
            <a:noAutofit/>
          </a:bodyPr>
          <a:lstStyle/>
          <a:p>
            <a:pPr marL="457200" lvl="0" indent="-342900" rtl="0">
              <a:spcBef>
                <a:spcPts val="360"/>
              </a:spcBef>
              <a:buSzPct val="100000"/>
              <a:buFont typeface="Courier New" pitchFamily="49" charset="0"/>
              <a:buChar char="o"/>
            </a:pPr>
            <a:r>
              <a:rPr lang="en" sz="1800" b="0" dirty="0"/>
              <a:t>generate multiple explanations for your Phase III Observations.</a:t>
            </a:r>
          </a:p>
          <a:p>
            <a:pPr marL="457200" lvl="0" indent="-342900" rtl="0">
              <a:spcBef>
                <a:spcPts val="360"/>
              </a:spcBef>
              <a:buSzPct val="100000"/>
              <a:buFont typeface="Courier New" pitchFamily="49" charset="0"/>
              <a:buChar char="o"/>
            </a:pPr>
            <a:r>
              <a:rPr lang="en" sz="1800" b="0" dirty="0"/>
              <a:t>identify additional data that may be needed to confirm/contradict your explanations.</a:t>
            </a:r>
          </a:p>
          <a:p>
            <a:pPr marL="457200" lvl="0" indent="-342900" rtl="0">
              <a:spcBef>
                <a:spcPts val="360"/>
              </a:spcBef>
              <a:buSzPct val="100000"/>
              <a:buFont typeface="Courier New" pitchFamily="49" charset="0"/>
              <a:buChar char="o"/>
            </a:pPr>
            <a:r>
              <a:rPr lang="en" sz="1800" b="0" dirty="0"/>
              <a:t>propose solutions/responses.</a:t>
            </a:r>
          </a:p>
          <a:p>
            <a:pPr marL="457200" lvl="0" indent="-342900">
              <a:spcBef>
                <a:spcPts val="360"/>
              </a:spcBef>
              <a:buSzPct val="100000"/>
              <a:buFont typeface="Courier New" pitchFamily="49" charset="0"/>
              <a:buChar char="o"/>
            </a:pPr>
            <a:r>
              <a:rPr lang="en" sz="1800" b="0" dirty="0"/>
              <a:t>identify data needed to monitor implementation of your solutions/responses.</a:t>
            </a:r>
          </a:p>
        </p:txBody>
      </p:sp>
      <p:sp>
        <p:nvSpPr>
          <p:cNvPr id="1876" name="Shape 1876"/>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200" dirty="0"/>
              <a:t>PROTOCOL ACTIVITY </a:t>
            </a:r>
          </a:p>
          <a:p>
            <a:pPr lvl="0">
              <a:spcBef>
                <a:spcPts val="0"/>
              </a:spcBef>
              <a:buClr>
                <a:schemeClr val="dk1"/>
              </a:buClr>
              <a:buSzPct val="36666"/>
              <a:buFont typeface="Arial"/>
              <a:buNone/>
            </a:pPr>
            <a:r>
              <a:rPr lang="en" sz="3200" dirty="0"/>
              <a:t>PHASE 4 INFERENCES</a:t>
            </a:r>
          </a:p>
        </p:txBody>
      </p:sp>
      <p:sp>
        <p:nvSpPr>
          <p:cNvPr id="1877" name="Shape 1877"/>
          <p:cNvSpPr txBox="1"/>
          <p:nvPr/>
        </p:nvSpPr>
        <p:spPr>
          <a:xfrm>
            <a:off x="457200" y="1063375"/>
            <a:ext cx="8229600" cy="591000"/>
          </a:xfrm>
          <a:prstGeom prst="rect">
            <a:avLst/>
          </a:prstGeom>
          <a:noFill/>
          <a:ln>
            <a:noFill/>
          </a:ln>
        </p:spPr>
        <p:txBody>
          <a:bodyPr lIns="91425" tIns="91425" rIns="91425" bIns="91425" anchor="t" anchorCtr="0">
            <a:noAutofit/>
          </a:bodyPr>
          <a:lstStyle/>
          <a:p>
            <a:pPr marL="342900" lvl="0" indent="-298450" algn="ctr" rtl="0">
              <a:spcBef>
                <a:spcPts val="360"/>
              </a:spcBef>
              <a:buClr>
                <a:schemeClr val="dk1"/>
              </a:buClr>
              <a:buSzPct val="61111"/>
              <a:buFont typeface="Arial"/>
              <a:buNone/>
            </a:pPr>
            <a:r>
              <a:rPr lang="en" sz="1800" b="1" dirty="0">
                <a:solidFill>
                  <a:schemeClr val="dk1"/>
                </a:solidFill>
                <a:latin typeface="Franklin Gothic Book" pitchFamily="34" charset="0"/>
                <a:ea typeface="Source Sans Pro"/>
                <a:cs typeface="Source Sans Pro"/>
                <a:sym typeface="Source Sans Pro"/>
              </a:rPr>
              <a:t>During Phase IV Inferences dialogue, you…</a:t>
            </a:r>
          </a:p>
        </p:txBody>
      </p:sp>
      <p:grpSp>
        <p:nvGrpSpPr>
          <p:cNvPr id="10" name="Group 9"/>
          <p:cNvGrpSpPr/>
          <p:nvPr/>
        </p:nvGrpSpPr>
        <p:grpSpPr>
          <a:xfrm>
            <a:off x="1699325" y="3030200"/>
            <a:ext cx="4119039" cy="2060805"/>
            <a:chOff x="1699325" y="3030200"/>
            <a:chExt cx="4119039" cy="2060805"/>
          </a:xfrm>
        </p:grpSpPr>
        <p:pic>
          <p:nvPicPr>
            <p:cNvPr id="1878" name="Shape 1878"/>
            <p:cNvPicPr preferRelativeResize="0"/>
            <p:nvPr/>
          </p:nvPicPr>
          <p:blipFill>
            <a:blip r:embed="rId3">
              <a:alphaModFix/>
            </a:blip>
            <a:stretch>
              <a:fillRect/>
            </a:stretch>
          </p:blipFill>
          <p:spPr>
            <a:xfrm>
              <a:off x="3275137" y="3147575"/>
              <a:ext cx="2466975" cy="1847850"/>
            </a:xfrm>
            <a:prstGeom prst="rect">
              <a:avLst/>
            </a:prstGeom>
            <a:noFill/>
            <a:ln>
              <a:noFill/>
            </a:ln>
          </p:spPr>
        </p:pic>
        <p:sp>
          <p:nvSpPr>
            <p:cNvPr id="1879" name="Shape 1879"/>
            <p:cNvSpPr/>
            <p:nvPr/>
          </p:nvSpPr>
          <p:spPr>
            <a:xfrm>
              <a:off x="2998375" y="3030200"/>
              <a:ext cx="1689875" cy="686555"/>
            </a:xfrm>
            <a:prstGeom prst="cloud">
              <a:avLst/>
            </a:prstGeom>
            <a:solidFill>
              <a:srgbClr val="9FC5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SzPct val="91666"/>
                <a:buFont typeface="Arial"/>
                <a:buNone/>
              </a:pPr>
              <a:r>
                <a:rPr lang="en" sz="1200">
                  <a:solidFill>
                    <a:schemeClr val="dk1"/>
                  </a:solidFill>
                </a:rPr>
                <a:t>Explanations</a:t>
              </a:r>
            </a:p>
          </p:txBody>
        </p:sp>
        <p:sp>
          <p:nvSpPr>
            <p:cNvPr id="1880" name="Shape 1880"/>
            <p:cNvSpPr/>
            <p:nvPr/>
          </p:nvSpPr>
          <p:spPr>
            <a:xfrm>
              <a:off x="1699325" y="3601775"/>
              <a:ext cx="1647647" cy="665387"/>
            </a:xfrm>
            <a:prstGeom prst="cloud">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SzPct val="91666"/>
                <a:buFont typeface="Arial"/>
                <a:buNone/>
              </a:pPr>
              <a:r>
                <a:rPr lang="en" sz="1200">
                  <a:solidFill>
                    <a:schemeClr val="dk1"/>
                  </a:solidFill>
                </a:rPr>
                <a:t>Solutions</a:t>
              </a:r>
            </a:p>
          </p:txBody>
        </p:sp>
        <p:sp>
          <p:nvSpPr>
            <p:cNvPr id="1881" name="Shape 1881"/>
            <p:cNvSpPr/>
            <p:nvPr/>
          </p:nvSpPr>
          <p:spPr>
            <a:xfrm>
              <a:off x="2068900" y="4319975"/>
              <a:ext cx="1689876" cy="590976"/>
            </a:xfrm>
            <a:prstGeom prst="cloud">
              <a:avLst/>
            </a:prstGeom>
            <a:solidFill>
              <a:srgbClr val="6D9EEB"/>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SzPct val="91666"/>
                <a:buFont typeface="Arial"/>
                <a:buNone/>
              </a:pPr>
              <a:r>
                <a:rPr lang="en" sz="1200">
                  <a:solidFill>
                    <a:schemeClr val="dk1"/>
                  </a:solidFill>
                </a:rPr>
                <a:t>Confirmation</a:t>
              </a:r>
            </a:p>
          </p:txBody>
        </p:sp>
        <p:sp>
          <p:nvSpPr>
            <p:cNvPr id="1882" name="Shape 1882"/>
            <p:cNvSpPr/>
            <p:nvPr/>
          </p:nvSpPr>
          <p:spPr>
            <a:xfrm>
              <a:off x="3927825" y="4404450"/>
              <a:ext cx="1890539" cy="686555"/>
            </a:xfrm>
            <a:prstGeom prst="cloud">
              <a:avLst/>
            </a:prstGeom>
            <a:solidFill>
              <a:srgbClr val="CC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Clr>
                  <a:schemeClr val="dk1"/>
                </a:buClr>
                <a:buSzPct val="91666"/>
                <a:buFont typeface="Arial"/>
                <a:buNone/>
              </a:pPr>
              <a:r>
                <a:rPr lang="en" sz="1200">
                  <a:solidFill>
                    <a:schemeClr val="dk1"/>
                  </a:solidFill>
                </a:rPr>
                <a:t>Implementation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77"/>
                                        </p:tgtEl>
                                        <p:attrNameLst>
                                          <p:attrName>style.visibility</p:attrName>
                                        </p:attrNameLst>
                                      </p:cBhvr>
                                      <p:to>
                                        <p:strVal val="visible"/>
                                      </p:to>
                                    </p:set>
                                    <p:animEffect transition="in" filter="fade">
                                      <p:cBhvr>
                                        <p:cTn id="7" dur="2000"/>
                                        <p:tgtEl>
                                          <p:spTgt spid="187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75">
                                            <p:txEl>
                                              <p:pRg st="0" end="0"/>
                                            </p:txEl>
                                          </p:spTgt>
                                        </p:tgtEl>
                                        <p:attrNameLst>
                                          <p:attrName>style.visibility</p:attrName>
                                        </p:attrNameLst>
                                      </p:cBhvr>
                                      <p:to>
                                        <p:strVal val="visible"/>
                                      </p:to>
                                    </p:set>
                                    <p:animEffect transition="in" filter="fade">
                                      <p:cBhvr>
                                        <p:cTn id="11" dur="2000"/>
                                        <p:tgtEl>
                                          <p:spTgt spid="1875">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875">
                                            <p:txEl>
                                              <p:pRg st="1" end="1"/>
                                            </p:txEl>
                                          </p:spTgt>
                                        </p:tgtEl>
                                        <p:attrNameLst>
                                          <p:attrName>style.visibility</p:attrName>
                                        </p:attrNameLst>
                                      </p:cBhvr>
                                      <p:to>
                                        <p:strVal val="visible"/>
                                      </p:to>
                                    </p:set>
                                    <p:animEffect transition="in" filter="fade">
                                      <p:cBhvr>
                                        <p:cTn id="15" dur="2000"/>
                                        <p:tgtEl>
                                          <p:spTgt spid="1875">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875">
                                            <p:txEl>
                                              <p:pRg st="2" end="2"/>
                                            </p:txEl>
                                          </p:spTgt>
                                        </p:tgtEl>
                                        <p:attrNameLst>
                                          <p:attrName>style.visibility</p:attrName>
                                        </p:attrNameLst>
                                      </p:cBhvr>
                                      <p:to>
                                        <p:strVal val="visible"/>
                                      </p:to>
                                    </p:set>
                                    <p:animEffect transition="in" filter="fade">
                                      <p:cBhvr>
                                        <p:cTn id="19" dur="2000"/>
                                        <p:tgtEl>
                                          <p:spTgt spid="1875">
                                            <p:txEl>
                                              <p:pRg st="2" end="2"/>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875">
                                            <p:txEl>
                                              <p:pRg st="3" end="3"/>
                                            </p:txEl>
                                          </p:spTgt>
                                        </p:tgtEl>
                                        <p:attrNameLst>
                                          <p:attrName>style.visibility</p:attrName>
                                        </p:attrNameLst>
                                      </p:cBhvr>
                                      <p:to>
                                        <p:strVal val="visible"/>
                                      </p:to>
                                    </p:set>
                                    <p:animEffect transition="in" filter="fade">
                                      <p:cBhvr>
                                        <p:cTn id="23" dur="2000"/>
                                        <p:tgtEl>
                                          <p:spTgt spid="1875">
                                            <p:txEl>
                                              <p:pRg st="3" end="3"/>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53"/>
          <p:cNvSpPr txBox="1">
            <a:spLocks/>
          </p:cNvSpPr>
          <p:nvPr/>
        </p:nvSpPr>
        <p:spPr>
          <a:xfrm>
            <a:off x="199100" y="168400"/>
            <a:ext cx="8497500" cy="950700"/>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 sz="3000" b="0" i="0" u="none" strike="noStrike" kern="0" cap="none" spc="0" normalizeH="0" baseline="0" noProof="0" dirty="0" smtClean="0">
                <a:ln>
                  <a:noFill/>
                </a:ln>
                <a:solidFill>
                  <a:schemeClr val="bg1"/>
                </a:solidFill>
                <a:effectLst/>
                <a:uLnTx/>
                <a:uFillTx/>
                <a:latin typeface="Arial"/>
                <a:ea typeface="Arial"/>
                <a:cs typeface="Arial"/>
                <a:sym typeface="Arial"/>
              </a:rPr>
              <a:t>MONITORING AND ADJUSTING </a:t>
            </a:r>
          </a:p>
          <a:p>
            <a:pPr marL="0" marR="0" lvl="0" indent="0" algn="ctr" defTabSz="914400" rtl="0" eaLnBrk="1" fontAlgn="auto" latinLnBrk="0" hangingPunct="1">
              <a:lnSpc>
                <a:spcPct val="100000"/>
              </a:lnSpc>
              <a:spcBef>
                <a:spcPts val="0"/>
              </a:spcBef>
              <a:spcAft>
                <a:spcPts val="0"/>
              </a:spcAft>
              <a:buClrTx/>
              <a:buSzPct val="25000"/>
              <a:buFontTx/>
              <a:buNone/>
              <a:tabLst/>
              <a:defRPr/>
            </a:pPr>
            <a:endParaRPr kumimoji="0" lang="en" sz="3000" b="0"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3" name="Shape 1354"/>
          <p:cNvSpPr txBox="1"/>
          <p:nvPr/>
        </p:nvSpPr>
        <p:spPr>
          <a:xfrm>
            <a:off x="82500" y="2630875"/>
            <a:ext cx="2508300" cy="855275"/>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800" b="1" i="0" u="none" strike="noStrike" cap="none" dirty="0">
                <a:solidFill>
                  <a:schemeClr val="dk1"/>
                </a:solidFill>
                <a:latin typeface="Franklin Gothic Book" pitchFamily="34" charset="0"/>
                <a:ea typeface="Source Sans Pro"/>
                <a:cs typeface="Source Sans Pro"/>
                <a:sym typeface="Source Sans Pro"/>
              </a:rPr>
              <a:t>Using Assessment Data to Drive Instruction</a:t>
            </a:r>
          </a:p>
        </p:txBody>
      </p:sp>
      <p:sp>
        <p:nvSpPr>
          <p:cNvPr id="4" name="Shape 1355"/>
          <p:cNvSpPr txBox="1"/>
          <p:nvPr/>
        </p:nvSpPr>
        <p:spPr>
          <a:xfrm>
            <a:off x="6692074" y="3257550"/>
            <a:ext cx="2375725" cy="68580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800" b="1" i="0" u="none" strike="noStrike" cap="none" dirty="0">
                <a:solidFill>
                  <a:schemeClr val="dk1"/>
                </a:solidFill>
                <a:latin typeface="Franklin Gothic Book" pitchFamily="34" charset="0"/>
                <a:ea typeface="Source Sans Pro"/>
                <a:cs typeface="Source Sans Pro"/>
                <a:sym typeface="Source Sans Pro"/>
              </a:rPr>
              <a:t>Effective Assessments</a:t>
            </a:r>
          </a:p>
        </p:txBody>
      </p:sp>
      <p:grpSp>
        <p:nvGrpSpPr>
          <p:cNvPr id="5" name="Shape 1356"/>
          <p:cNvGrpSpPr/>
          <p:nvPr/>
        </p:nvGrpSpPr>
        <p:grpSpPr>
          <a:xfrm>
            <a:off x="2451925" y="1733550"/>
            <a:ext cx="4240150" cy="3505203"/>
            <a:chOff x="396875" y="3586119"/>
            <a:chExt cx="2509725" cy="2512709"/>
          </a:xfrm>
        </p:grpSpPr>
        <p:sp>
          <p:nvSpPr>
            <p:cNvPr id="6" name="Shape 1357"/>
            <p:cNvSpPr/>
            <p:nvPr/>
          </p:nvSpPr>
          <p:spPr>
            <a:xfrm>
              <a:off x="547687" y="3586119"/>
              <a:ext cx="1308000" cy="1117500"/>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dirty="0">
                <a:solidFill>
                  <a:schemeClr val="lt1"/>
                </a:solidFill>
                <a:latin typeface="Franklin Gothic Book" pitchFamily="34" charset="0"/>
                <a:ea typeface="Source Sans Pro"/>
                <a:cs typeface="Source Sans Pro"/>
                <a:sym typeface="Source Sans Pro"/>
              </a:endParaRPr>
            </a:p>
          </p:txBody>
        </p:sp>
        <p:sp>
          <p:nvSpPr>
            <p:cNvPr id="7" name="Shape 1358"/>
            <p:cNvSpPr/>
            <p:nvPr/>
          </p:nvSpPr>
          <p:spPr>
            <a:xfrm>
              <a:off x="1422400" y="4974728"/>
              <a:ext cx="1278000" cy="1124100"/>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dirty="0">
                <a:solidFill>
                  <a:schemeClr val="dk1"/>
                </a:solidFill>
                <a:latin typeface="Franklin Gothic Book" pitchFamily="34" charset="0"/>
                <a:ea typeface="Source Sans Pro"/>
                <a:cs typeface="Source Sans Pro"/>
                <a:sym typeface="Source Sans Pro"/>
              </a:endParaRPr>
            </a:p>
          </p:txBody>
        </p:sp>
        <p:sp>
          <p:nvSpPr>
            <p:cNvPr id="8" name="Shape 1359"/>
            <p:cNvSpPr/>
            <p:nvPr/>
          </p:nvSpPr>
          <p:spPr>
            <a:xfrm>
              <a:off x="396875" y="4566744"/>
              <a:ext cx="1150800" cy="1335000"/>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dirty="0">
                <a:solidFill>
                  <a:schemeClr val="lt1"/>
                </a:solidFill>
                <a:latin typeface="Franklin Gothic Book" pitchFamily="34" charset="0"/>
                <a:ea typeface="Source Sans Pro"/>
                <a:cs typeface="Source Sans Pro"/>
                <a:sym typeface="Source Sans Pro"/>
              </a:endParaRPr>
            </a:p>
          </p:txBody>
        </p:sp>
        <p:sp>
          <p:nvSpPr>
            <p:cNvPr id="9" name="Shape 1360"/>
            <p:cNvSpPr/>
            <p:nvPr/>
          </p:nvSpPr>
          <p:spPr>
            <a:xfrm>
              <a:off x="1739900" y="3753944"/>
              <a:ext cx="1166700" cy="1323900"/>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800" b="1" i="0" u="none" strike="noStrike" cap="none" dirty="0">
                <a:solidFill>
                  <a:schemeClr val="lt1"/>
                </a:solidFill>
                <a:latin typeface="Franklin Gothic Book" pitchFamily="34" charset="0"/>
                <a:ea typeface="Source Sans Pro"/>
                <a:cs typeface="Source Sans Pro"/>
                <a:sym typeface="Source Sans Pro"/>
              </a:endParaRPr>
            </a:p>
          </p:txBody>
        </p:sp>
        <p:sp>
          <p:nvSpPr>
            <p:cNvPr id="10" name="Shape 1361"/>
            <p:cNvSpPr/>
            <p:nvPr/>
          </p:nvSpPr>
          <p:spPr>
            <a:xfrm>
              <a:off x="715171" y="5236796"/>
              <a:ext cx="5142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8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1" name="Shape 1362"/>
            <p:cNvSpPr/>
            <p:nvPr/>
          </p:nvSpPr>
          <p:spPr>
            <a:xfrm>
              <a:off x="1878091" y="5343889"/>
              <a:ext cx="5160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8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2" name="Shape 1363"/>
            <p:cNvSpPr/>
            <p:nvPr/>
          </p:nvSpPr>
          <p:spPr>
            <a:xfrm>
              <a:off x="1796777" y="4219789"/>
              <a:ext cx="7620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800" b="1" i="0" u="none" strike="noStrike" cap="none" dirty="0">
                  <a:solidFill>
                    <a:schemeClr val="lt1"/>
                  </a:solidFill>
                  <a:latin typeface="Franklin Gothic Book" pitchFamily="34" charset="0"/>
                  <a:ea typeface="Source Sans Pro"/>
                  <a:cs typeface="Source Sans Pro"/>
                  <a:sym typeface="Source Sans Pro"/>
                </a:rPr>
                <a:t>Implement</a:t>
              </a:r>
            </a:p>
          </p:txBody>
        </p:sp>
        <p:sp>
          <p:nvSpPr>
            <p:cNvPr id="13" name="Shape 1364"/>
            <p:cNvSpPr/>
            <p:nvPr/>
          </p:nvSpPr>
          <p:spPr>
            <a:xfrm>
              <a:off x="849469" y="4227196"/>
              <a:ext cx="516000" cy="107100"/>
            </a:xfrm>
            <a:prstGeom prst="rect">
              <a:avLst/>
            </a:prstGeom>
            <a:noFill/>
            <a:ln>
              <a:noFill/>
            </a:ln>
          </p:spPr>
          <p:txBody>
            <a:bodyPr lIns="0" tIns="0" rIns="0" bIns="0" anchor="ctr" anchorCtr="1">
              <a:noAutofit/>
            </a:bodyPr>
            <a:lstStyle/>
            <a:p>
              <a:pPr marL="342900" marR="0" lvl="0" indent="-342900" algn="ctr" rtl="0">
                <a:lnSpc>
                  <a:spcPct val="95000"/>
                </a:lnSpc>
                <a:spcBef>
                  <a:spcPts val="0"/>
                </a:spcBef>
                <a:spcAft>
                  <a:spcPts val="0"/>
                </a:spcAft>
                <a:buClr>
                  <a:schemeClr val="dk1"/>
                </a:buClr>
                <a:buSzPct val="25000"/>
                <a:buFont typeface="Noto Sans Symbols"/>
                <a:buNone/>
              </a:pPr>
              <a:r>
                <a:rPr lang="en" sz="18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4" name="Shape 1365"/>
          <p:cNvSpPr txBox="1"/>
          <p:nvPr/>
        </p:nvSpPr>
        <p:spPr>
          <a:xfrm>
            <a:off x="2541650" y="1119100"/>
            <a:ext cx="3812400" cy="605018"/>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800" b="1" i="0" u="none" strike="noStrike" cap="none" dirty="0">
                <a:solidFill>
                  <a:schemeClr val="dk1"/>
                </a:solidFill>
                <a:latin typeface="Franklin Gothic Book" pitchFamily="34" charset="0"/>
                <a:ea typeface="Source Sans Pro"/>
                <a:cs typeface="Source Sans Pro"/>
                <a:sym typeface="Source Sans Pro"/>
              </a:rPr>
              <a:t>Fostering Intellectual Engagement</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Shape 1887"/>
          <p:cNvSpPr txBox="1">
            <a:spLocks noGrp="1"/>
          </p:cNvSpPr>
          <p:nvPr>
            <p:ph type="title"/>
          </p:nvPr>
        </p:nvSpPr>
        <p:spPr>
          <a:xfrm>
            <a:off x="457200" y="205978"/>
            <a:ext cx="8229600" cy="765572"/>
          </a:xfrm>
          <a:prstGeom prst="rect">
            <a:avLst/>
          </a:prstGeom>
        </p:spPr>
        <p:txBody>
          <a:bodyPr lIns="91425" tIns="91425" rIns="91425" bIns="91425" anchor="ctr" anchorCtr="0">
            <a:noAutofit/>
          </a:bodyPr>
          <a:lstStyle/>
          <a:p>
            <a:pPr lvl="0" rtl="0">
              <a:spcBef>
                <a:spcPts val="0"/>
              </a:spcBef>
              <a:buNone/>
            </a:pPr>
            <a:r>
              <a:rPr lang="en" sz="3600" dirty="0"/>
              <a:t>NEXT STEPS</a:t>
            </a:r>
          </a:p>
        </p:txBody>
      </p:sp>
      <p:pic>
        <p:nvPicPr>
          <p:cNvPr id="1888" name="Shape 1888"/>
          <p:cNvPicPr preferRelativeResize="0"/>
          <p:nvPr/>
        </p:nvPicPr>
        <p:blipFill>
          <a:blip r:embed="rId3">
            <a:alphaModFix/>
          </a:blip>
          <a:stretch>
            <a:fillRect/>
          </a:stretch>
        </p:blipFill>
        <p:spPr>
          <a:xfrm>
            <a:off x="1626912" y="1159425"/>
            <a:ext cx="5890175" cy="3850725"/>
          </a:xfrm>
          <a:prstGeom prst="rect">
            <a:avLst/>
          </a:prstGeom>
          <a:noFill/>
          <a:ln>
            <a:noFill/>
          </a:ln>
          <a:effectLst>
            <a:glow rad="139700">
              <a:schemeClr val="accent1">
                <a:satMod val="175000"/>
                <a:alpha val="40000"/>
              </a:schemeClr>
            </a:glow>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graphicFrame>
        <p:nvGraphicFramePr>
          <p:cNvPr id="1893" name="Shape 1893"/>
          <p:cNvGraphicFramePr/>
          <p:nvPr/>
        </p:nvGraphicFramePr>
        <p:xfrm>
          <a:off x="457200" y="1257300"/>
          <a:ext cx="8317700" cy="2505600"/>
        </p:xfrm>
        <a:graphic>
          <a:graphicData uri="http://schemas.openxmlformats.org/drawingml/2006/table">
            <a:tbl>
              <a:tblPr firstRow="1" bandRow="1">
                <a:noFill/>
                <a:tableStyleId>{E8233900-1AC8-49FD-B689-96AAED63206D}</a:tableStyleId>
              </a:tblPr>
              <a:tblGrid>
                <a:gridCol w="8317700">
                  <a:extLst>
                    <a:ext uri="{9D8B030D-6E8A-4147-A177-3AD203B41FA5}">
                      <a16:colId xmlns="" xmlns:a16="http://schemas.microsoft.com/office/drawing/2014/main" val="20000"/>
                    </a:ext>
                  </a:extLst>
                </a:gridCol>
              </a:tblGrid>
              <a:tr h="835200">
                <a:tc>
                  <a:txBody>
                    <a:bodyPr/>
                    <a:lstStyle/>
                    <a:p>
                      <a:pPr marL="342900" marR="0" lvl="0" indent="-342900" algn="l" rtl="0">
                        <a:spcBef>
                          <a:spcPts val="0"/>
                        </a:spcBef>
                        <a:buClr>
                          <a:schemeClr val="dk1"/>
                        </a:buClr>
                        <a:buSzPct val="100000"/>
                        <a:buFont typeface="Arial"/>
                        <a:buChar char="•"/>
                      </a:pPr>
                      <a:r>
                        <a:rPr lang="en" sz="1800" b="0" u="none" strike="noStrike" cap="none" dirty="0">
                          <a:solidFill>
                            <a:schemeClr val="dk1"/>
                          </a:solidFill>
                          <a:latin typeface="Franklin Gothic Book" pitchFamily="34" charset="0"/>
                          <a:ea typeface="Source Sans Pro"/>
                          <a:cs typeface="Source Sans Pro"/>
                          <a:sym typeface="Source Sans Pro"/>
                        </a:rPr>
                        <a:t>INTRODUCING CORE CONCEPTS</a:t>
                      </a:r>
                    </a:p>
                  </a:txBody>
                  <a:tcPr marL="91450" marR="91450" marT="34300" marB="34300" anchor="ctr"/>
                </a:tc>
                <a:extLst>
                  <a:ext uri="{0D108BD9-81ED-4DB2-BD59-A6C34878D82A}">
                    <a16:rowId xmlns="" xmlns:a16="http://schemas.microsoft.com/office/drawing/2014/main" val="10000"/>
                  </a:ext>
                </a:extLst>
              </a:tr>
              <a:tr h="835200">
                <a:tc>
                  <a:txBody>
                    <a:bodyPr/>
                    <a:lstStyle/>
                    <a:p>
                      <a:pPr marL="342900" marR="0" lvl="0" indent="-342900" algn="l" rtl="0">
                        <a:lnSpc>
                          <a:spcPct val="100000"/>
                        </a:lnSpc>
                        <a:spcBef>
                          <a:spcPts val="0"/>
                        </a:spcBef>
                        <a:spcAft>
                          <a:spcPts val="0"/>
                        </a:spcAft>
                        <a:buClr>
                          <a:schemeClr val="dk1"/>
                        </a:buClr>
                        <a:buSzPct val="100000"/>
                        <a:buFont typeface="Arial"/>
                        <a:buChar char="•"/>
                      </a:pPr>
                      <a:r>
                        <a:rPr lang="en" sz="1800" b="0" i="0" u="none" strike="noStrike" cap="none" dirty="0">
                          <a:solidFill>
                            <a:schemeClr val="dk1"/>
                          </a:solidFill>
                          <a:latin typeface="Franklin Gothic Book" pitchFamily="34" charset="0"/>
                          <a:ea typeface="Source Sans Pro"/>
                          <a:cs typeface="Source Sans Pro"/>
                          <a:sym typeface="Source Sans Pro"/>
                        </a:rPr>
                        <a:t>USING DATA TO DRIVE INSTRUCTION</a:t>
                      </a:r>
                    </a:p>
                  </a:txBody>
                  <a:tcPr marL="91450" marR="91450" marT="34300" marB="34300" anchor="ctr"/>
                </a:tc>
                <a:extLst>
                  <a:ext uri="{0D108BD9-81ED-4DB2-BD59-A6C34878D82A}">
                    <a16:rowId xmlns="" xmlns:a16="http://schemas.microsoft.com/office/drawing/2014/main" val="10001"/>
                  </a:ext>
                </a:extLst>
              </a:tr>
              <a:tr h="835200">
                <a:tc>
                  <a:txBody>
                    <a:bodyPr/>
                    <a:lstStyle/>
                    <a:p>
                      <a:pPr marL="342900" marR="0" lvl="0" indent="-342900" algn="l" rtl="0">
                        <a:spcBef>
                          <a:spcPts val="0"/>
                        </a:spcBef>
                        <a:buClr>
                          <a:schemeClr val="lt1"/>
                        </a:buClr>
                        <a:buSzPct val="100000"/>
                        <a:buFont typeface="Arial"/>
                        <a:buChar char="•"/>
                      </a:pPr>
                      <a:r>
                        <a:rPr lang="en" sz="1800" b="1" u="none" strike="noStrike" cap="none" dirty="0">
                          <a:solidFill>
                            <a:schemeClr val="lt1"/>
                          </a:solidFill>
                          <a:latin typeface="Franklin Gothic Book" pitchFamily="34" charset="0"/>
                          <a:ea typeface="Source Sans Pro"/>
                          <a:cs typeface="Source Sans Pro"/>
                          <a:sym typeface="Source Sans Pro"/>
                        </a:rPr>
                        <a:t>CLOSING THOUGHTS</a:t>
                      </a:r>
                    </a:p>
                  </a:txBody>
                  <a:tcPr marL="91450" marR="91450" marT="34300" marB="34300" anchor="ctr">
                    <a:solidFill>
                      <a:schemeClr val="dk2"/>
                    </a:solidFill>
                  </a:tcPr>
                </a:tc>
                <a:extLst>
                  <a:ext uri="{0D108BD9-81ED-4DB2-BD59-A6C34878D82A}">
                    <a16:rowId xmlns="" xmlns:a16="http://schemas.microsoft.com/office/drawing/2014/main" val="10002"/>
                  </a:ext>
                </a:extLst>
              </a:tr>
            </a:tbl>
          </a:graphicData>
        </a:graphic>
      </p:graphicFrame>
      <p:sp>
        <p:nvSpPr>
          <p:cNvPr id="1894" name="Shape 189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AGENDA</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Shape 189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sz="3600" dirty="0"/>
              <a:t>MOVING FORWARD</a:t>
            </a:r>
          </a:p>
        </p:txBody>
      </p:sp>
      <p:grpSp>
        <p:nvGrpSpPr>
          <p:cNvPr id="1900" name="Shape 1900"/>
          <p:cNvGrpSpPr/>
          <p:nvPr/>
        </p:nvGrpSpPr>
        <p:grpSpPr>
          <a:xfrm>
            <a:off x="2394030" y="1103456"/>
            <a:ext cx="4527543" cy="3970108"/>
            <a:chOff x="396875" y="3586119"/>
            <a:chExt cx="2509725" cy="2512408"/>
          </a:xfrm>
        </p:grpSpPr>
        <p:sp>
          <p:nvSpPr>
            <p:cNvPr id="1901" name="Shape 1901"/>
            <p:cNvSpPr/>
            <p:nvPr/>
          </p:nvSpPr>
          <p:spPr>
            <a:xfrm>
              <a:off x="547687" y="3586119"/>
              <a:ext cx="1308000" cy="1117500"/>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0" marR="0" lvl="0" indent="0" algn="ctr"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902" name="Shape 1902"/>
            <p:cNvSpPr/>
            <p:nvPr/>
          </p:nvSpPr>
          <p:spPr>
            <a:xfrm>
              <a:off x="1422400" y="4974728"/>
              <a:ext cx="1278000" cy="1123800"/>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0" marR="0" lvl="0" indent="0" algn="ctr" rtl="0">
                <a:spcBef>
                  <a:spcPts val="0"/>
                </a:spcBef>
                <a:spcAft>
                  <a:spcPts val="0"/>
                </a:spcAft>
                <a:buClr>
                  <a:srgbClr val="000000"/>
                </a:buClr>
                <a:buFont typeface="Arial"/>
                <a:buNone/>
              </a:pPr>
              <a:endParaRPr sz="800" b="0" i="0" u="none" strike="noStrike" cap="none" dirty="0">
                <a:solidFill>
                  <a:schemeClr val="dk1"/>
                </a:solidFill>
                <a:latin typeface="Franklin Gothic Book" pitchFamily="34" charset="0"/>
                <a:ea typeface="Source Sans Pro"/>
                <a:cs typeface="Source Sans Pro"/>
                <a:sym typeface="Source Sans Pro"/>
              </a:endParaRPr>
            </a:p>
          </p:txBody>
        </p:sp>
        <p:sp>
          <p:nvSpPr>
            <p:cNvPr id="1903" name="Shape 1903"/>
            <p:cNvSpPr/>
            <p:nvPr/>
          </p:nvSpPr>
          <p:spPr>
            <a:xfrm>
              <a:off x="396875" y="4566744"/>
              <a:ext cx="1150800" cy="1335000"/>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0" marR="0" lvl="0" indent="0" algn="ctr"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904" name="Shape 1904"/>
            <p:cNvSpPr/>
            <p:nvPr/>
          </p:nvSpPr>
          <p:spPr>
            <a:xfrm>
              <a:off x="1739900" y="3753944"/>
              <a:ext cx="1166700" cy="1323900"/>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0" marR="0" lvl="0" indent="0" algn="ctr"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905" name="Shape 1905"/>
            <p:cNvSpPr/>
            <p:nvPr/>
          </p:nvSpPr>
          <p:spPr>
            <a:xfrm>
              <a:off x="762212" y="5251341"/>
              <a:ext cx="653400" cy="1842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906" name="Shape 1906"/>
            <p:cNvSpPr/>
            <p:nvPr/>
          </p:nvSpPr>
          <p:spPr>
            <a:xfrm>
              <a:off x="1822917" y="5394914"/>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907" name="Shape 1907"/>
            <p:cNvSpPr/>
            <p:nvPr/>
          </p:nvSpPr>
          <p:spPr>
            <a:xfrm>
              <a:off x="1766390" y="4176487"/>
              <a:ext cx="762000" cy="1608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Implement</a:t>
              </a:r>
            </a:p>
          </p:txBody>
        </p:sp>
        <p:sp>
          <p:nvSpPr>
            <p:cNvPr id="1908" name="Shape 1908"/>
            <p:cNvSpPr/>
            <p:nvPr/>
          </p:nvSpPr>
          <p:spPr>
            <a:xfrm>
              <a:off x="910250" y="4174528"/>
              <a:ext cx="516000"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909" name="Shape 1909"/>
          <p:cNvSpPr txBox="1"/>
          <p:nvPr/>
        </p:nvSpPr>
        <p:spPr>
          <a:xfrm>
            <a:off x="3596100" y="2497050"/>
            <a:ext cx="2050200" cy="912900"/>
          </a:xfrm>
          <a:prstGeom prst="rect">
            <a:avLst/>
          </a:prstGeom>
          <a:noFill/>
          <a:ln>
            <a:noFill/>
          </a:ln>
        </p:spPr>
        <p:txBody>
          <a:bodyPr lIns="91425" tIns="91425" rIns="91425" bIns="91425" anchor="t" anchorCtr="0">
            <a:noAutofit/>
          </a:bodyPr>
          <a:lstStyle/>
          <a:p>
            <a:pPr lvl="0" algn="ctr" rtl="0">
              <a:spcBef>
                <a:spcPts val="0"/>
              </a:spcBef>
              <a:buNone/>
            </a:pPr>
            <a:r>
              <a:rPr lang="en" sz="1800" b="1" dirty="0">
                <a:latin typeface="Franklin Gothic Book" pitchFamily="34" charset="0"/>
                <a:ea typeface="Chewy"/>
                <a:cs typeface="Chewy"/>
                <a:sym typeface="Chewy"/>
              </a:rPr>
              <a:t>Collaborative Teams</a:t>
            </a:r>
          </a:p>
          <a:p>
            <a:pPr lvl="0" algn="ctr">
              <a:spcBef>
                <a:spcPts val="0"/>
              </a:spcBef>
              <a:buNone/>
            </a:pPr>
            <a:r>
              <a:rPr lang="en" sz="1800" b="1" dirty="0">
                <a:latin typeface="Franklin Gothic Book" pitchFamily="34" charset="0"/>
                <a:ea typeface="Chewy"/>
                <a:cs typeface="Chewy"/>
                <a:sym typeface="Chewy"/>
              </a:rPr>
              <a:t>Data Audits</a:t>
            </a:r>
          </a:p>
          <a:p>
            <a:pPr lvl="0" algn="ctr">
              <a:spcBef>
                <a:spcPts val="0"/>
              </a:spcBef>
              <a:buNone/>
            </a:pPr>
            <a:r>
              <a:rPr lang="en" sz="1800" b="1" dirty="0">
                <a:latin typeface="Franklin Gothic Book" pitchFamily="34" charset="0"/>
                <a:ea typeface="Chewy"/>
                <a:cs typeface="Chewy"/>
                <a:sym typeface="Chewy"/>
              </a:rPr>
              <a:t>SMART Goals</a:t>
            </a:r>
          </a:p>
        </p:txBody>
      </p:sp>
      <p:pic>
        <p:nvPicPr>
          <p:cNvPr id="1910" name="Shape 1910"/>
          <p:cNvPicPr preferRelativeResize="0"/>
          <p:nvPr/>
        </p:nvPicPr>
        <p:blipFill>
          <a:blip r:embed="rId3">
            <a:alphaModFix/>
          </a:blip>
          <a:stretch>
            <a:fillRect/>
          </a:stretch>
        </p:blipFill>
        <p:spPr>
          <a:xfrm rot="471361">
            <a:off x="7374845" y="2246375"/>
            <a:ext cx="1251375" cy="1655674"/>
          </a:xfrm>
          <a:prstGeom prst="rect">
            <a:avLst/>
          </a:prstGeom>
          <a:noFill/>
          <a:ln>
            <a:noFill/>
          </a:ln>
        </p:spPr>
      </p:pic>
      <p:pic>
        <p:nvPicPr>
          <p:cNvPr id="1911" name="Shape 1911"/>
          <p:cNvPicPr preferRelativeResize="0"/>
          <p:nvPr/>
        </p:nvPicPr>
        <p:blipFill>
          <a:blip r:embed="rId4">
            <a:alphaModFix/>
          </a:blip>
          <a:stretch>
            <a:fillRect/>
          </a:stretch>
        </p:blipFill>
        <p:spPr>
          <a:xfrm rot="-443261">
            <a:off x="1150114" y="3535229"/>
            <a:ext cx="1529347" cy="1420665"/>
          </a:xfrm>
          <a:prstGeom prst="rect">
            <a:avLst/>
          </a:prstGeom>
          <a:noFill/>
          <a:ln>
            <a:noFill/>
          </a:ln>
        </p:spPr>
      </p:pic>
      <p:pic>
        <p:nvPicPr>
          <p:cNvPr id="1912" name="Shape 1912"/>
          <p:cNvPicPr preferRelativeResize="0"/>
          <p:nvPr/>
        </p:nvPicPr>
        <p:blipFill>
          <a:blip r:embed="rId5">
            <a:alphaModFix/>
          </a:blip>
          <a:stretch>
            <a:fillRect/>
          </a:stretch>
        </p:blipFill>
        <p:spPr>
          <a:xfrm rot="-847321">
            <a:off x="486049" y="1495983"/>
            <a:ext cx="2050200" cy="1031587"/>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Shape 1917"/>
          <p:cNvSpPr txBox="1"/>
          <p:nvPr/>
        </p:nvSpPr>
        <p:spPr>
          <a:xfrm>
            <a:off x="685800" y="1234037"/>
            <a:ext cx="7848600" cy="1338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Courier New" pitchFamily="49" charset="0"/>
              <a:buChar char="o"/>
            </a:pPr>
            <a:r>
              <a:rPr lang="en" sz="2200" b="0" i="0" u="none" strike="noStrike" cap="none" dirty="0">
                <a:solidFill>
                  <a:schemeClr val="dk1"/>
                </a:solidFill>
                <a:latin typeface="Franklin Gothic Book" pitchFamily="34" charset="0"/>
                <a:ea typeface="Source Sans Pro"/>
                <a:cs typeface="Source Sans Pro"/>
                <a:sym typeface="Source Sans Pro"/>
              </a:rPr>
              <a:t>Collaborative teams provide educators opportunities to have evidence based conversations</a:t>
            </a:r>
            <a:r>
              <a:rPr lang="en" sz="2200" b="0" i="0" u="none" strike="noStrike" cap="none" dirty="0" smtClean="0">
                <a:solidFill>
                  <a:schemeClr val="dk1"/>
                </a:solidFill>
                <a:latin typeface="Franklin Gothic Book" pitchFamily="34" charset="0"/>
                <a:ea typeface="Source Sans Pro"/>
                <a:cs typeface="Source Sans Pro"/>
                <a:sym typeface="Source Sans Pro"/>
              </a:rPr>
              <a:t>.</a:t>
            </a:r>
            <a:endParaRPr sz="2200" b="0" i="0" u="none" strike="noStrike" cap="none" dirty="0">
              <a:solidFill>
                <a:schemeClr val="dk1"/>
              </a:solidFill>
              <a:latin typeface="Franklin Gothic Book" pitchFamily="34" charset="0"/>
              <a:ea typeface="Source Sans Pro"/>
              <a:cs typeface="Source Sans Pro"/>
              <a:sym typeface="Source Sans Pro"/>
            </a:endParaRPr>
          </a:p>
          <a:p>
            <a:pPr marL="342900" marR="0" lvl="0" indent="-342900" algn="l" rtl="0">
              <a:lnSpc>
                <a:spcPct val="100000"/>
              </a:lnSpc>
              <a:spcBef>
                <a:spcPts val="0"/>
              </a:spcBef>
              <a:spcAft>
                <a:spcPts val="0"/>
              </a:spcAft>
              <a:buClr>
                <a:schemeClr val="dk1"/>
              </a:buClr>
              <a:buSzPct val="100000"/>
              <a:buFont typeface="Courier New" pitchFamily="49" charset="0"/>
              <a:buChar char="o"/>
            </a:pPr>
            <a:r>
              <a:rPr lang="en" sz="2200" b="0" i="0" u="none" strike="noStrike" cap="none" dirty="0">
                <a:solidFill>
                  <a:schemeClr val="dk1"/>
                </a:solidFill>
                <a:latin typeface="Franklin Gothic Book" pitchFamily="34" charset="0"/>
                <a:ea typeface="Source Sans Pro"/>
                <a:cs typeface="Source Sans Pro"/>
                <a:sym typeface="Source Sans Pro"/>
              </a:rPr>
              <a:t>Depending on the nature and length of the monitoring cycle, different types of collaborative teams may be appropriate.</a:t>
            </a:r>
          </a:p>
        </p:txBody>
      </p:sp>
      <p:sp>
        <p:nvSpPr>
          <p:cNvPr id="1918" name="Shape 1918"/>
          <p:cNvSpPr txBox="1"/>
          <p:nvPr/>
        </p:nvSpPr>
        <p:spPr>
          <a:xfrm>
            <a:off x="881262" y="3863112"/>
            <a:ext cx="1172399" cy="484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Source Sans Pro"/>
              <a:buNone/>
            </a:pPr>
            <a:r>
              <a:rPr lang="en" sz="1800" b="0" i="0" u="none" strike="noStrike" cap="none" dirty="0">
                <a:solidFill>
                  <a:schemeClr val="dk1"/>
                </a:solidFill>
                <a:latin typeface="Franklin Gothic Book" pitchFamily="34" charset="0"/>
                <a:ea typeface="Source Sans Pro"/>
                <a:cs typeface="Source Sans Pro"/>
                <a:sym typeface="Source Sans Pro"/>
              </a:rPr>
              <a:t>1 on 1 meetings</a:t>
            </a:r>
          </a:p>
        </p:txBody>
      </p:sp>
      <p:sp>
        <p:nvSpPr>
          <p:cNvPr id="1919" name="Shape 1919"/>
          <p:cNvSpPr txBox="1"/>
          <p:nvPr/>
        </p:nvSpPr>
        <p:spPr>
          <a:xfrm>
            <a:off x="3740885" y="4427412"/>
            <a:ext cx="1704300" cy="4845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Source Sans Pro"/>
              <a:buNone/>
            </a:pPr>
            <a:r>
              <a:rPr lang="en" sz="1800" b="0" i="0" u="none" strike="noStrike" cap="none" dirty="0">
                <a:solidFill>
                  <a:schemeClr val="dk1"/>
                </a:solidFill>
                <a:latin typeface="Franklin Gothic Book" pitchFamily="34" charset="0"/>
                <a:ea typeface="Source Sans Pro"/>
                <a:cs typeface="Source Sans Pro"/>
                <a:sym typeface="Source Sans Pro"/>
              </a:rPr>
              <a:t>Small Teams (3-5 people)</a:t>
            </a:r>
          </a:p>
        </p:txBody>
      </p:sp>
      <p:sp>
        <p:nvSpPr>
          <p:cNvPr id="1920" name="Shape 1920"/>
          <p:cNvSpPr txBox="1"/>
          <p:nvPr/>
        </p:nvSpPr>
        <p:spPr>
          <a:xfrm>
            <a:off x="6832628" y="3898031"/>
            <a:ext cx="1704300" cy="276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Source Sans Pro"/>
              <a:buNone/>
            </a:pPr>
            <a:r>
              <a:rPr lang="en" sz="1800" b="0" i="0" u="none" strike="noStrike" cap="none" dirty="0">
                <a:solidFill>
                  <a:schemeClr val="dk1"/>
                </a:solidFill>
                <a:latin typeface="Franklin Gothic Book" pitchFamily="34" charset="0"/>
                <a:ea typeface="Source Sans Pro"/>
                <a:cs typeface="Source Sans Pro"/>
                <a:sym typeface="Source Sans Pro"/>
              </a:rPr>
              <a:t>Large Groups</a:t>
            </a:r>
          </a:p>
        </p:txBody>
      </p:sp>
      <p:pic>
        <p:nvPicPr>
          <p:cNvPr id="1921" name="Shape 1921"/>
          <p:cNvPicPr preferRelativeResize="0"/>
          <p:nvPr/>
        </p:nvPicPr>
        <p:blipFill rotWithShape="1">
          <a:blip r:embed="rId3">
            <a:alphaModFix/>
          </a:blip>
          <a:srcRect l="4561" t="33082" r="75572" b="56169"/>
          <a:stretch/>
        </p:blipFill>
        <p:spPr>
          <a:xfrm>
            <a:off x="3642900" y="3527726"/>
            <a:ext cx="1934400" cy="819900"/>
          </a:xfrm>
          <a:prstGeom prst="rect">
            <a:avLst/>
          </a:prstGeom>
          <a:noFill/>
          <a:ln>
            <a:noFill/>
          </a:ln>
        </p:spPr>
      </p:pic>
      <p:pic>
        <p:nvPicPr>
          <p:cNvPr id="1922" name="Shape 1922"/>
          <p:cNvPicPr preferRelativeResize="0"/>
          <p:nvPr/>
        </p:nvPicPr>
        <p:blipFill rotWithShape="1">
          <a:blip r:embed="rId3">
            <a:alphaModFix/>
          </a:blip>
          <a:srcRect l="28483" t="52744" r="49841" b="34183"/>
          <a:stretch/>
        </p:blipFill>
        <p:spPr>
          <a:xfrm>
            <a:off x="716724" y="3102545"/>
            <a:ext cx="1501500" cy="709500"/>
          </a:xfrm>
          <a:prstGeom prst="rect">
            <a:avLst/>
          </a:prstGeom>
          <a:noFill/>
          <a:ln>
            <a:noFill/>
          </a:ln>
        </p:spPr>
      </p:pic>
      <p:pic>
        <p:nvPicPr>
          <p:cNvPr id="1923" name="Shape 1923"/>
          <p:cNvPicPr preferRelativeResize="0"/>
          <p:nvPr/>
        </p:nvPicPr>
        <p:blipFill rotWithShape="1">
          <a:blip r:embed="rId3">
            <a:alphaModFix/>
          </a:blip>
          <a:srcRect l="29706" t="29241" r="51519" b="56052"/>
          <a:stretch/>
        </p:blipFill>
        <p:spPr>
          <a:xfrm>
            <a:off x="6975223" y="2927475"/>
            <a:ext cx="1576200" cy="967200"/>
          </a:xfrm>
          <a:prstGeom prst="rect">
            <a:avLst/>
          </a:prstGeom>
          <a:noFill/>
          <a:ln>
            <a:noFill/>
          </a:ln>
        </p:spPr>
      </p:pic>
      <p:sp>
        <p:nvSpPr>
          <p:cNvPr id="1924" name="Shape 1924"/>
          <p:cNvSpPr txBox="1">
            <a:spLocks noGrp="1"/>
          </p:cNvSpPr>
          <p:nvPr>
            <p:ph type="title"/>
          </p:nvPr>
        </p:nvSpPr>
        <p:spPr>
          <a:xfrm>
            <a:off x="457200" y="205974"/>
            <a:ext cx="8229600" cy="10281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3600" dirty="0">
                <a:solidFill>
                  <a:schemeClr val="lt1"/>
                </a:solidFill>
                <a:latin typeface="Franklin Gothic Book" pitchFamily="34" charset="0"/>
                <a:ea typeface="Source Sans Pro"/>
                <a:cs typeface="Source Sans Pro"/>
                <a:sym typeface="Source Sans Pro"/>
              </a:rPr>
              <a:t>COLLABORATIVE TEAMS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7">
                                            <p:txEl>
                                              <p:pRg st="0" end="0"/>
                                            </p:txEl>
                                          </p:spTgt>
                                        </p:tgtEl>
                                        <p:attrNameLst>
                                          <p:attrName>style.visibility</p:attrName>
                                        </p:attrNameLst>
                                      </p:cBhvr>
                                      <p:to>
                                        <p:strVal val="visible"/>
                                      </p:to>
                                    </p:set>
                                    <p:animEffect transition="in" filter="fade">
                                      <p:cBhvr>
                                        <p:cTn id="7" dur="1000"/>
                                        <p:tgtEl>
                                          <p:spTgt spid="19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7">
                                            <p:txEl>
                                              <p:pRg st="1" end="1"/>
                                            </p:txEl>
                                          </p:spTgt>
                                        </p:tgtEl>
                                        <p:attrNameLst>
                                          <p:attrName>style.visibility</p:attrName>
                                        </p:attrNameLst>
                                      </p:cBhvr>
                                      <p:to>
                                        <p:strVal val="visible"/>
                                      </p:to>
                                    </p:set>
                                    <p:animEffect transition="in" filter="fade">
                                      <p:cBhvr>
                                        <p:cTn id="12" dur="1000"/>
                                        <p:tgtEl>
                                          <p:spTgt spid="19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22"/>
                                        </p:tgtEl>
                                        <p:attrNameLst>
                                          <p:attrName>style.visibility</p:attrName>
                                        </p:attrNameLst>
                                      </p:cBhvr>
                                      <p:to>
                                        <p:strVal val="visible"/>
                                      </p:to>
                                    </p:set>
                                    <p:anim calcmode="lin" valueType="num">
                                      <p:cBhvr additive="base">
                                        <p:cTn id="17" dur="1000"/>
                                        <p:tgtEl>
                                          <p:spTgt spid="1922"/>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918"/>
                                        </p:tgtEl>
                                        <p:attrNameLst>
                                          <p:attrName>style.visibility</p:attrName>
                                        </p:attrNameLst>
                                      </p:cBhvr>
                                      <p:to>
                                        <p:strVal val="visible"/>
                                      </p:to>
                                    </p:set>
                                    <p:anim calcmode="lin" valueType="num">
                                      <p:cBhvr additive="base">
                                        <p:cTn id="20" dur="1000"/>
                                        <p:tgtEl>
                                          <p:spTgt spid="1918"/>
                                        </p:tgtEl>
                                        <p:attrNameLst>
                                          <p:attrName>ppt_x</p:attrName>
                                        </p:attrNameLst>
                                      </p:cBhvr>
                                      <p:tavLst>
                                        <p:tav tm="0">
                                          <p:val>
                                            <p:strVal val="#ppt_x-1"/>
                                          </p:val>
                                        </p:tav>
                                        <p:tav tm="100000">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1"/>
                                        </p:tgtEl>
                                        <p:attrNameLst>
                                          <p:attrName>style.visibility</p:attrName>
                                        </p:attrNameLst>
                                      </p:cBhvr>
                                      <p:to>
                                        <p:strVal val="visible"/>
                                      </p:to>
                                    </p:set>
                                    <p:anim calcmode="lin" valueType="num">
                                      <p:cBhvr additive="base">
                                        <p:cTn id="25" dur="1000"/>
                                        <p:tgtEl>
                                          <p:spTgt spid="1921"/>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919"/>
                                        </p:tgtEl>
                                        <p:attrNameLst>
                                          <p:attrName>style.visibility</p:attrName>
                                        </p:attrNameLst>
                                      </p:cBhvr>
                                      <p:to>
                                        <p:strVal val="visible"/>
                                      </p:to>
                                    </p:set>
                                    <p:anim calcmode="lin" valueType="num">
                                      <p:cBhvr additive="base">
                                        <p:cTn id="28" dur="1000"/>
                                        <p:tgtEl>
                                          <p:spTgt spid="19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923"/>
                                        </p:tgtEl>
                                        <p:attrNameLst>
                                          <p:attrName>style.visibility</p:attrName>
                                        </p:attrNameLst>
                                      </p:cBhvr>
                                      <p:to>
                                        <p:strVal val="visible"/>
                                      </p:to>
                                    </p:set>
                                    <p:anim calcmode="lin" valueType="num">
                                      <p:cBhvr additive="base">
                                        <p:cTn id="33" dur="1000"/>
                                        <p:tgtEl>
                                          <p:spTgt spid="1923"/>
                                        </p:tgtEl>
                                        <p:attrNameLst>
                                          <p:attrName>ppt_x</p:attrName>
                                        </p:attrNameLst>
                                      </p:cBhvr>
                                      <p:tavLst>
                                        <p:tav tm="0">
                                          <p:val>
                                            <p:strVal val="#ppt_x+1"/>
                                          </p:val>
                                        </p:tav>
                                        <p:tav tm="100000">
                                          <p:val>
                                            <p:strVal val="#ppt_x"/>
                                          </p:val>
                                        </p:tav>
                                      </p:tavLst>
                                    </p:anim>
                                  </p:childTnLst>
                                </p:cTn>
                              </p:par>
                              <p:par>
                                <p:cTn id="34" presetID="2" presetClass="entr" presetSubtype="2" fill="hold" nodeType="withEffect">
                                  <p:stCondLst>
                                    <p:cond delay="0"/>
                                  </p:stCondLst>
                                  <p:childTnLst>
                                    <p:set>
                                      <p:cBhvr>
                                        <p:cTn id="35" dur="1" fill="hold">
                                          <p:stCondLst>
                                            <p:cond delay="0"/>
                                          </p:stCondLst>
                                        </p:cTn>
                                        <p:tgtEl>
                                          <p:spTgt spid="1920"/>
                                        </p:tgtEl>
                                        <p:attrNameLst>
                                          <p:attrName>style.visibility</p:attrName>
                                        </p:attrNameLst>
                                      </p:cBhvr>
                                      <p:to>
                                        <p:strVal val="visible"/>
                                      </p:to>
                                    </p:set>
                                    <p:anim calcmode="lin" valueType="num">
                                      <p:cBhvr additive="base">
                                        <p:cTn id="36" dur="1000"/>
                                        <p:tgtEl>
                                          <p:spTgt spid="19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28"/>
        <p:cNvGrpSpPr/>
        <p:nvPr/>
      </p:nvGrpSpPr>
      <p:grpSpPr>
        <a:xfrm>
          <a:off x="0" y="0"/>
          <a:ext cx="0" cy="0"/>
          <a:chOff x="0" y="0"/>
          <a:chExt cx="0" cy="0"/>
        </a:xfrm>
      </p:grpSpPr>
      <p:pic>
        <p:nvPicPr>
          <p:cNvPr id="1929" name="Shape 1929"/>
          <p:cNvPicPr preferRelativeResize="0"/>
          <p:nvPr/>
        </p:nvPicPr>
        <p:blipFill>
          <a:blip r:embed="rId3">
            <a:alphaModFix/>
          </a:blip>
          <a:stretch>
            <a:fillRect/>
          </a:stretch>
        </p:blipFill>
        <p:spPr>
          <a:xfrm>
            <a:off x="1700250" y="800449"/>
            <a:ext cx="5743499" cy="4285875"/>
          </a:xfrm>
          <a:prstGeom prst="rect">
            <a:avLst/>
          </a:prstGeom>
          <a:noFill/>
          <a:ln>
            <a:noFill/>
          </a:ln>
        </p:spPr>
      </p:pic>
      <p:sp>
        <p:nvSpPr>
          <p:cNvPr id="1930" name="Shape 1930"/>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dirty="0">
                <a:solidFill>
                  <a:srgbClr val="FFFFFF"/>
                </a:solidFill>
                <a:latin typeface="Franklin Gothic Book" pitchFamily="34" charset="0"/>
                <a:ea typeface="Source Sans Pro"/>
                <a:cs typeface="Source Sans Pro"/>
                <a:sym typeface="Source Sans Pro"/>
              </a:rPr>
              <a:t>EFFECTIVE PARTNERSHIPS</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Shape 19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a:spcBef>
                <a:spcPts val="0"/>
              </a:spcBef>
              <a:buNone/>
            </a:pPr>
            <a:endParaRPr sz="3600" dirty="0" smtClean="0"/>
          </a:p>
          <a:p>
            <a:pPr lvl="0">
              <a:spcBef>
                <a:spcPts val="0"/>
              </a:spcBef>
              <a:buNone/>
            </a:pPr>
            <a:r>
              <a:rPr lang="en" sz="3600" dirty="0" smtClean="0"/>
              <a:t>SETTING A </a:t>
            </a:r>
            <a:r>
              <a:rPr lang="en" sz="4400" dirty="0" smtClean="0"/>
              <a:t>SMART</a:t>
            </a:r>
            <a:r>
              <a:rPr lang="en" sz="3600" dirty="0" smtClean="0"/>
              <a:t> </a:t>
            </a:r>
            <a:r>
              <a:rPr lang="en" sz="3600" dirty="0"/>
              <a:t>GOAL</a:t>
            </a:r>
          </a:p>
          <a:p>
            <a:pPr lvl="0" algn="l">
              <a:spcBef>
                <a:spcPts val="0"/>
              </a:spcBef>
              <a:buNone/>
            </a:pPr>
            <a:endParaRPr sz="3600" dirty="0"/>
          </a:p>
        </p:txBody>
      </p:sp>
      <p:pic>
        <p:nvPicPr>
          <p:cNvPr id="1936" name="Shape 1936"/>
          <p:cNvPicPr preferRelativeResize="0"/>
          <p:nvPr/>
        </p:nvPicPr>
        <p:blipFill rotWithShape="1">
          <a:blip r:embed="rId3">
            <a:alphaModFix/>
          </a:blip>
          <a:srcRect/>
          <a:stretch/>
        </p:blipFill>
        <p:spPr>
          <a:xfrm>
            <a:off x="1324325" y="1278650"/>
            <a:ext cx="3027300" cy="3558600"/>
          </a:xfrm>
          <a:prstGeom prst="rect">
            <a:avLst/>
          </a:prstGeom>
          <a:noFill/>
          <a:ln>
            <a:noFill/>
          </a:ln>
        </p:spPr>
      </p:pic>
      <p:pic>
        <p:nvPicPr>
          <p:cNvPr id="1937" name="Shape 1937"/>
          <p:cNvPicPr preferRelativeResize="0"/>
          <p:nvPr/>
        </p:nvPicPr>
        <p:blipFill>
          <a:blip r:embed="rId4">
            <a:alphaModFix/>
          </a:blip>
          <a:stretch>
            <a:fillRect/>
          </a:stretch>
        </p:blipFill>
        <p:spPr>
          <a:xfrm>
            <a:off x="4828750" y="1278650"/>
            <a:ext cx="3608982" cy="3431300"/>
          </a:xfrm>
          <a:prstGeom prst="rect">
            <a:avLst/>
          </a:prstGeom>
          <a:noFill/>
          <a:ln>
            <a:noFill/>
          </a:ln>
        </p:spPr>
      </p:pic>
      <p:sp>
        <p:nvSpPr>
          <p:cNvPr id="1938" name="Shape 1938"/>
          <p:cNvSpPr txBox="1"/>
          <p:nvPr/>
        </p:nvSpPr>
        <p:spPr>
          <a:xfrm rot="-689778">
            <a:off x="4969202" y="1549987"/>
            <a:ext cx="3328069" cy="1024379"/>
          </a:xfrm>
          <a:prstGeom prst="rect">
            <a:avLst/>
          </a:prstGeom>
          <a:noFill/>
          <a:ln>
            <a:noFill/>
          </a:ln>
        </p:spPr>
        <p:txBody>
          <a:bodyPr lIns="91425" tIns="91425" rIns="91425" bIns="91425" anchor="ctr" anchorCtr="0">
            <a:noAutofit/>
          </a:bodyPr>
          <a:lstStyle/>
          <a:p>
            <a:pPr lvl="0" rtl="0">
              <a:spcBef>
                <a:spcPts val="0"/>
              </a:spcBef>
              <a:buNone/>
            </a:pPr>
            <a:r>
              <a:rPr lang="en">
                <a:solidFill>
                  <a:schemeClr val="dk1"/>
                </a:solidFill>
                <a:latin typeface="Permanent Marker"/>
                <a:ea typeface="Permanent Marker"/>
                <a:cs typeface="Permanent Marker"/>
                <a:sym typeface="Permanent Marker"/>
              </a:rPr>
              <a:t>Our SMART Goal is...</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sp>
        <p:nvSpPr>
          <p:cNvPr id="1943" name="Shape 1943"/>
          <p:cNvSpPr txBox="1">
            <a:spLocks noGrp="1"/>
          </p:cNvSpPr>
          <p:nvPr>
            <p:ph type="title"/>
          </p:nvPr>
        </p:nvSpPr>
        <p:spPr>
          <a:xfrm>
            <a:off x="457200" y="205978"/>
            <a:ext cx="8229600" cy="917972"/>
          </a:xfrm>
          <a:prstGeom prst="rect">
            <a:avLst/>
          </a:prstGeom>
        </p:spPr>
        <p:txBody>
          <a:bodyPr lIns="91425" tIns="91425" rIns="91425" bIns="91425" anchor="ctr" anchorCtr="0">
            <a:noAutofit/>
          </a:bodyPr>
          <a:lstStyle/>
          <a:p>
            <a:pPr lvl="0" rtl="0">
              <a:spcBef>
                <a:spcPts val="0"/>
              </a:spcBef>
              <a:buNone/>
            </a:pPr>
            <a:r>
              <a:rPr lang="en" sz="3600" dirty="0"/>
              <a:t>TEAM SMART GOAL SETTING PLAN</a:t>
            </a:r>
          </a:p>
        </p:txBody>
      </p:sp>
      <p:pic>
        <p:nvPicPr>
          <p:cNvPr id="1944" name="Shape 1944"/>
          <p:cNvPicPr preferRelativeResize="0"/>
          <p:nvPr/>
        </p:nvPicPr>
        <p:blipFill>
          <a:blip r:embed="rId3">
            <a:alphaModFix/>
          </a:blip>
          <a:stretch>
            <a:fillRect/>
          </a:stretch>
        </p:blipFill>
        <p:spPr>
          <a:xfrm>
            <a:off x="2278537" y="1176274"/>
            <a:ext cx="5192675" cy="3924450"/>
          </a:xfrm>
          <a:prstGeom prst="rect">
            <a:avLst/>
          </a:prstGeom>
          <a:noFill/>
          <a:ln>
            <a:noFill/>
          </a:ln>
        </p:spPr>
      </p:pic>
      <p:pic>
        <p:nvPicPr>
          <p:cNvPr id="1945" name="Shape 1945"/>
          <p:cNvPicPr preferRelativeResize="0"/>
          <p:nvPr/>
        </p:nvPicPr>
        <p:blipFill>
          <a:blip r:embed="rId4">
            <a:alphaModFix/>
          </a:blip>
          <a:stretch>
            <a:fillRect/>
          </a:stretch>
        </p:blipFill>
        <p:spPr>
          <a:xfrm>
            <a:off x="219124" y="1440949"/>
            <a:ext cx="2181449" cy="2074049"/>
          </a:xfrm>
          <a:prstGeom prst="rect">
            <a:avLst/>
          </a:prstGeom>
          <a:noFill/>
          <a:ln>
            <a:noFill/>
          </a:ln>
        </p:spPr>
      </p:pic>
      <p:sp>
        <p:nvSpPr>
          <p:cNvPr id="1946" name="Shape 1946"/>
          <p:cNvSpPr txBox="1"/>
          <p:nvPr/>
        </p:nvSpPr>
        <p:spPr>
          <a:xfrm rot="-689713">
            <a:off x="245551" y="1411146"/>
            <a:ext cx="2128596" cy="1910906"/>
          </a:xfrm>
          <a:prstGeom prst="rect">
            <a:avLst/>
          </a:prstGeom>
          <a:noFill/>
          <a:ln>
            <a:noFill/>
          </a:ln>
        </p:spPr>
        <p:txBody>
          <a:bodyPr lIns="91425" tIns="91425" rIns="91425" bIns="91425" anchor="ctr" anchorCtr="0">
            <a:noAutofit/>
          </a:bodyPr>
          <a:lstStyle/>
          <a:p>
            <a:pPr lvl="0" rtl="0">
              <a:spcBef>
                <a:spcPts val="0"/>
              </a:spcBef>
              <a:buNone/>
            </a:pPr>
            <a:r>
              <a:rPr lang="en" dirty="0">
                <a:solidFill>
                  <a:schemeClr val="dk1"/>
                </a:solidFill>
                <a:latin typeface="Permanent Marker"/>
                <a:ea typeface="Permanent Marker"/>
                <a:cs typeface="Permanent Marker"/>
                <a:sym typeface="Permanent Marker"/>
              </a:rPr>
              <a:t>Think about...</a:t>
            </a:r>
          </a:p>
          <a:p>
            <a:pPr marL="457200" lvl="0" indent="-228600" rtl="0">
              <a:spcBef>
                <a:spcPts val="0"/>
              </a:spcBef>
              <a:buClr>
                <a:schemeClr val="dk1"/>
              </a:buClr>
              <a:buFont typeface="Permanent Marker"/>
              <a:buChar char="●"/>
            </a:pPr>
            <a:r>
              <a:rPr lang="en" sz="1200" dirty="0">
                <a:solidFill>
                  <a:schemeClr val="dk1"/>
                </a:solidFill>
                <a:latin typeface="Permanent Marker"/>
                <a:ea typeface="Permanent Marker"/>
                <a:cs typeface="Permanent Marker"/>
                <a:sym typeface="Permanent Marker"/>
              </a:rPr>
              <a:t>DATA</a:t>
            </a:r>
          </a:p>
          <a:p>
            <a:pPr marL="457200" lvl="0" indent="-304800" rtl="0">
              <a:spcBef>
                <a:spcPts val="0"/>
              </a:spcBef>
              <a:buClr>
                <a:schemeClr val="dk1"/>
              </a:buClr>
              <a:buSzPct val="100000"/>
              <a:buFont typeface="Permanent Marker"/>
              <a:buChar char="●"/>
            </a:pPr>
            <a:r>
              <a:rPr lang="en" sz="1200" dirty="0">
                <a:solidFill>
                  <a:schemeClr val="dk1"/>
                </a:solidFill>
                <a:latin typeface="Permanent Marker"/>
                <a:ea typeface="Permanent Marker"/>
                <a:cs typeface="Permanent Marker"/>
                <a:sym typeface="Permanent Marker"/>
              </a:rPr>
              <a:t>TRENDS</a:t>
            </a:r>
          </a:p>
          <a:p>
            <a:pPr marL="457200" lvl="0" indent="-304800" rtl="0">
              <a:spcBef>
                <a:spcPts val="0"/>
              </a:spcBef>
              <a:buClr>
                <a:schemeClr val="dk1"/>
              </a:buClr>
              <a:buSzPct val="100000"/>
              <a:buFont typeface="Permanent Marker"/>
              <a:buChar char="●"/>
            </a:pPr>
            <a:r>
              <a:rPr lang="en" sz="1200" dirty="0">
                <a:solidFill>
                  <a:schemeClr val="dk1"/>
                </a:solidFill>
                <a:latin typeface="Permanent Marker"/>
                <a:ea typeface="Permanent Marker"/>
                <a:cs typeface="Permanent Marker"/>
                <a:sym typeface="Permanent Marker"/>
              </a:rPr>
              <a:t>NEXT STEPS</a:t>
            </a:r>
          </a:p>
          <a:p>
            <a:pPr marL="457200" lvl="0" indent="-304800" rtl="0">
              <a:spcBef>
                <a:spcPts val="0"/>
              </a:spcBef>
              <a:buClr>
                <a:schemeClr val="dk1"/>
              </a:buClr>
              <a:buSzPct val="100000"/>
              <a:buFont typeface="Permanent Marker"/>
              <a:buChar char="●"/>
            </a:pPr>
            <a:r>
              <a:rPr lang="en" sz="1200" dirty="0">
                <a:solidFill>
                  <a:schemeClr val="dk1"/>
                </a:solidFill>
                <a:latin typeface="Permanent Marker"/>
                <a:ea typeface="Permanent Marker"/>
                <a:cs typeface="Permanent Marker"/>
                <a:sym typeface="Permanent Marker"/>
              </a:rPr>
              <a:t>REFLECT/REVISE</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Shape 195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spcBef>
                <a:spcPts val="0"/>
              </a:spcBef>
              <a:buNone/>
            </a:pPr>
            <a:r>
              <a:rPr lang="en" sz="3600" dirty="0">
                <a:solidFill>
                  <a:srgbClr val="FFFFFF"/>
                </a:solidFill>
              </a:rPr>
              <a:t>WRITE A SMART GOAL THAT “STICKS”</a:t>
            </a:r>
          </a:p>
        </p:txBody>
      </p:sp>
      <p:grpSp>
        <p:nvGrpSpPr>
          <p:cNvPr id="1952" name="Shape 1952"/>
          <p:cNvGrpSpPr/>
          <p:nvPr/>
        </p:nvGrpSpPr>
        <p:grpSpPr>
          <a:xfrm>
            <a:off x="4502707" y="3120973"/>
            <a:ext cx="2011209" cy="1935250"/>
            <a:chOff x="3417258" y="1065939"/>
            <a:chExt cx="2358635" cy="2422999"/>
          </a:xfrm>
        </p:grpSpPr>
        <p:pic>
          <p:nvPicPr>
            <p:cNvPr id="1953" name="Shape 1953"/>
            <p:cNvPicPr preferRelativeResize="0"/>
            <p:nvPr/>
          </p:nvPicPr>
          <p:blipFill>
            <a:blip r:embed="rId3">
              <a:alphaModFix/>
              <a:duotone>
                <a:schemeClr val="accent1">
                  <a:shade val="45000"/>
                  <a:satMod val="135000"/>
                </a:schemeClr>
                <a:prstClr val="white"/>
              </a:duotone>
            </a:blip>
            <a:stretch>
              <a:fillRect/>
            </a:stretch>
          </p:blipFill>
          <p:spPr>
            <a:xfrm rot="832931">
              <a:off x="3417258" y="1065939"/>
              <a:ext cx="2358635" cy="2422999"/>
            </a:xfrm>
            <a:prstGeom prst="rect">
              <a:avLst/>
            </a:prstGeom>
            <a:noFill/>
            <a:ln>
              <a:noFill/>
            </a:ln>
          </p:spPr>
        </p:pic>
        <p:sp>
          <p:nvSpPr>
            <p:cNvPr id="1954" name="Shape 1954"/>
            <p:cNvSpPr txBox="1"/>
            <p:nvPr/>
          </p:nvSpPr>
          <p:spPr>
            <a:xfrm>
              <a:off x="3829773" y="1454850"/>
              <a:ext cx="1533600" cy="1744135"/>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FFFFF"/>
                  </a:solidFill>
                </a:rPr>
                <a:t>Nov. 5</a:t>
              </a:r>
            </a:p>
            <a:p>
              <a:pPr lvl="0" rtl="0">
                <a:spcBef>
                  <a:spcPts val="0"/>
                </a:spcBef>
                <a:buNone/>
              </a:pPr>
              <a:r>
                <a:rPr lang="en" sz="1800" dirty="0" smtClean="0">
                  <a:latin typeface="Chewy"/>
                  <a:ea typeface="Chewy"/>
                  <a:cs typeface="Chewy"/>
                  <a:sym typeface="Chewy"/>
                </a:rPr>
                <a:t>Gym </a:t>
              </a:r>
              <a:r>
                <a:rPr lang="en" sz="1800" dirty="0">
                  <a:latin typeface="Chewy"/>
                  <a:ea typeface="Chewy"/>
                  <a:cs typeface="Chewy"/>
                  <a:sym typeface="Chewy"/>
                </a:rPr>
                <a:t>Today </a:t>
              </a:r>
            </a:p>
            <a:p>
              <a:pPr lvl="0" rtl="0">
                <a:spcBef>
                  <a:spcPts val="0"/>
                </a:spcBef>
                <a:buNone/>
              </a:pPr>
              <a:r>
                <a:rPr lang="en" sz="1800" dirty="0">
                  <a:latin typeface="Chewy"/>
                  <a:ea typeface="Chewy"/>
                  <a:cs typeface="Chewy"/>
                  <a:sym typeface="Chewy"/>
                </a:rPr>
                <a:t>6:30PM</a:t>
              </a:r>
            </a:p>
          </p:txBody>
        </p:sp>
      </p:grpSp>
      <p:grpSp>
        <p:nvGrpSpPr>
          <p:cNvPr id="1955" name="Shape 1955"/>
          <p:cNvGrpSpPr/>
          <p:nvPr/>
        </p:nvGrpSpPr>
        <p:grpSpPr>
          <a:xfrm>
            <a:off x="6831700" y="1404500"/>
            <a:ext cx="1411499" cy="2688574"/>
            <a:chOff x="6575050" y="1425875"/>
            <a:chExt cx="1411499" cy="2688574"/>
          </a:xfrm>
        </p:grpSpPr>
        <p:pic>
          <p:nvPicPr>
            <p:cNvPr id="1956" name="Shape 1956"/>
            <p:cNvPicPr preferRelativeResize="0"/>
            <p:nvPr/>
          </p:nvPicPr>
          <p:blipFill>
            <a:blip r:embed="rId4">
              <a:alphaModFix/>
            </a:blip>
            <a:stretch>
              <a:fillRect/>
            </a:stretch>
          </p:blipFill>
          <p:spPr>
            <a:xfrm>
              <a:off x="6575050" y="1425875"/>
              <a:ext cx="1411499" cy="2688574"/>
            </a:xfrm>
            <a:prstGeom prst="rect">
              <a:avLst/>
            </a:prstGeom>
            <a:noFill/>
            <a:ln>
              <a:noFill/>
            </a:ln>
          </p:spPr>
        </p:pic>
        <p:sp>
          <p:nvSpPr>
            <p:cNvPr id="1957" name="Shape 1957"/>
            <p:cNvSpPr/>
            <p:nvPr/>
          </p:nvSpPr>
          <p:spPr>
            <a:xfrm>
              <a:off x="6732375" y="1972075"/>
              <a:ext cx="975600" cy="909000"/>
            </a:xfrm>
            <a:prstGeom prst="wedgeRoundRectCallout">
              <a:avLst>
                <a:gd name="adj1" fmla="val 61349"/>
                <a:gd name="adj2" fmla="val 9520"/>
                <a:gd name="adj3" fmla="val 0"/>
              </a:avLst>
            </a:prstGeom>
            <a:solidFill>
              <a:srgbClr val="4A86E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latin typeface="Calibri"/>
                  <a:ea typeface="Calibri"/>
                  <a:cs typeface="Calibri"/>
                  <a:sym typeface="Calibri"/>
                </a:rPr>
                <a:t>Want to meet up at the gym?</a:t>
              </a:r>
            </a:p>
          </p:txBody>
        </p:sp>
        <p:sp>
          <p:nvSpPr>
            <p:cNvPr id="1958" name="Shape 1958"/>
            <p:cNvSpPr/>
            <p:nvPr/>
          </p:nvSpPr>
          <p:spPr>
            <a:xfrm>
              <a:off x="6832275" y="2980050"/>
              <a:ext cx="775800" cy="410100"/>
            </a:xfrm>
            <a:prstGeom prst="wedgeRoundRectCallout">
              <a:avLst>
                <a:gd name="adj1" fmla="val -67147"/>
                <a:gd name="adj2" fmla="val -6748"/>
                <a:gd name="adj3" fmla="val 0"/>
              </a:avLst>
            </a:prstGeom>
            <a:solidFill>
              <a:srgbClr val="FFD9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latin typeface="Calibri"/>
                  <a:ea typeface="Calibri"/>
                  <a:cs typeface="Calibri"/>
                  <a:sym typeface="Calibri"/>
                </a:rPr>
                <a:t>Sure!</a:t>
              </a:r>
            </a:p>
          </p:txBody>
        </p:sp>
      </p:grpSp>
      <p:grpSp>
        <p:nvGrpSpPr>
          <p:cNvPr id="1959" name="Shape 1959"/>
          <p:cNvGrpSpPr/>
          <p:nvPr/>
        </p:nvGrpSpPr>
        <p:grpSpPr>
          <a:xfrm>
            <a:off x="685800" y="3638550"/>
            <a:ext cx="3317125" cy="1313850"/>
            <a:chOff x="685800" y="3638550"/>
            <a:chExt cx="3317125" cy="1313850"/>
          </a:xfrm>
        </p:grpSpPr>
        <p:pic>
          <p:nvPicPr>
            <p:cNvPr id="1960" name="Shape 1960"/>
            <p:cNvPicPr preferRelativeResize="0"/>
            <p:nvPr/>
          </p:nvPicPr>
          <p:blipFill>
            <a:blip r:embed="rId5">
              <a:alphaModFix/>
            </a:blip>
            <a:stretch>
              <a:fillRect/>
            </a:stretch>
          </p:blipFill>
          <p:spPr>
            <a:xfrm>
              <a:off x="2360875" y="4229900"/>
              <a:ext cx="1642050" cy="722500"/>
            </a:xfrm>
            <a:prstGeom prst="rect">
              <a:avLst/>
            </a:prstGeom>
            <a:noFill/>
            <a:ln>
              <a:noFill/>
            </a:ln>
          </p:spPr>
        </p:pic>
        <p:sp>
          <p:nvSpPr>
            <p:cNvPr id="1961" name="Shape 1961"/>
            <p:cNvSpPr/>
            <p:nvPr/>
          </p:nvSpPr>
          <p:spPr>
            <a:xfrm>
              <a:off x="685800" y="3638550"/>
              <a:ext cx="1647900" cy="838200"/>
            </a:xfrm>
            <a:prstGeom prst="cloudCallout">
              <a:avLst>
                <a:gd name="adj1" fmla="val 87118"/>
                <a:gd name="adj2" fmla="val 20696"/>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smtClean="0">
                  <a:latin typeface="Franklin Gothic Book" pitchFamily="34" charset="0"/>
                  <a:ea typeface="Chewy"/>
                  <a:cs typeface="Chewy"/>
                  <a:sym typeface="Chewy"/>
                </a:rPr>
                <a:t>     Picking    </a:t>
              </a:r>
              <a:br>
                <a:rPr lang="en" b="1" dirty="0" smtClean="0">
                  <a:latin typeface="Franklin Gothic Book" pitchFamily="34" charset="0"/>
                  <a:ea typeface="Chewy"/>
                  <a:cs typeface="Chewy"/>
                  <a:sym typeface="Chewy"/>
                </a:rPr>
              </a:br>
              <a:r>
                <a:rPr lang="en" b="1" dirty="0" smtClean="0">
                  <a:latin typeface="Franklin Gothic Book" pitchFamily="34" charset="0"/>
                  <a:ea typeface="Chewy"/>
                  <a:cs typeface="Chewy"/>
                  <a:sym typeface="Chewy"/>
                </a:rPr>
                <a:t>    you </a:t>
              </a:r>
              <a:r>
                <a:rPr lang="en" b="1" dirty="0">
                  <a:latin typeface="Franklin Gothic Book" pitchFamily="34" charset="0"/>
                  <a:ea typeface="Chewy"/>
                  <a:cs typeface="Chewy"/>
                  <a:sym typeface="Chewy"/>
                </a:rPr>
                <a:t>up </a:t>
              </a:r>
              <a:r>
                <a:rPr lang="en" b="1" dirty="0" smtClean="0">
                  <a:latin typeface="Franklin Gothic Book" pitchFamily="34" charset="0"/>
                  <a:ea typeface="Chewy"/>
                  <a:cs typeface="Chewy"/>
                  <a:sym typeface="Chewy"/>
                </a:rPr>
                <a:t/>
              </a:r>
              <a:br>
                <a:rPr lang="en" b="1" dirty="0" smtClean="0">
                  <a:latin typeface="Franklin Gothic Book" pitchFamily="34" charset="0"/>
                  <a:ea typeface="Chewy"/>
                  <a:cs typeface="Chewy"/>
                  <a:sym typeface="Chewy"/>
                </a:rPr>
              </a:br>
              <a:r>
                <a:rPr lang="en" b="1" dirty="0" smtClean="0">
                  <a:latin typeface="Franklin Gothic Book" pitchFamily="34" charset="0"/>
                  <a:ea typeface="Chewy"/>
                  <a:cs typeface="Chewy"/>
                  <a:sym typeface="Chewy"/>
                </a:rPr>
                <a:t>    at </a:t>
              </a:r>
              <a:r>
                <a:rPr lang="en" b="1" dirty="0">
                  <a:latin typeface="Franklin Gothic Book" pitchFamily="34" charset="0"/>
                  <a:ea typeface="Chewy"/>
                  <a:cs typeface="Chewy"/>
                  <a:sym typeface="Chewy"/>
                </a:rPr>
                <a:t>6:30!</a:t>
              </a:r>
            </a:p>
          </p:txBody>
        </p:sp>
      </p:grpSp>
      <p:pic>
        <p:nvPicPr>
          <p:cNvPr id="1962" name="Shape 1962"/>
          <p:cNvPicPr preferRelativeResize="0"/>
          <p:nvPr/>
        </p:nvPicPr>
        <p:blipFill rotWithShape="1">
          <a:blip r:embed="rId6">
            <a:alphaModFix/>
          </a:blip>
          <a:srcRect/>
          <a:stretch/>
        </p:blipFill>
        <p:spPr>
          <a:xfrm>
            <a:off x="2999300" y="1237050"/>
            <a:ext cx="2867700" cy="1743000"/>
          </a:xfrm>
          <a:prstGeom prst="rect">
            <a:avLst/>
          </a:prstGeom>
          <a:noFill/>
          <a:ln>
            <a:noFill/>
          </a:ln>
        </p:spPr>
      </p:pic>
      <p:pic>
        <p:nvPicPr>
          <p:cNvPr id="1963" name="Shape 1963"/>
          <p:cNvPicPr preferRelativeResize="0"/>
          <p:nvPr/>
        </p:nvPicPr>
        <p:blipFill rotWithShape="1">
          <a:blip r:embed="rId7">
            <a:alphaModFix/>
          </a:blip>
          <a:srcRect l="17577" r="13165" b="8999"/>
          <a:stretch/>
        </p:blipFill>
        <p:spPr>
          <a:xfrm>
            <a:off x="493437" y="1121975"/>
            <a:ext cx="2376420" cy="2330698"/>
          </a:xfrm>
          <a:prstGeom prst="rect">
            <a:avLst/>
          </a:prstGeom>
          <a:noFill/>
          <a:ln>
            <a:noFill/>
          </a:ln>
        </p:spPr>
      </p:pic>
      <p:sp>
        <p:nvSpPr>
          <p:cNvPr id="1964" name="Shape 1964"/>
          <p:cNvSpPr txBox="1"/>
          <p:nvPr/>
        </p:nvSpPr>
        <p:spPr>
          <a:xfrm rot="172447">
            <a:off x="609138" y="1382125"/>
            <a:ext cx="2008800" cy="2007300"/>
          </a:xfrm>
          <a:prstGeom prst="rect">
            <a:avLst/>
          </a:prstGeom>
          <a:noFill/>
          <a:ln>
            <a:noFill/>
          </a:ln>
        </p:spPr>
        <p:txBody>
          <a:bodyPr lIns="91425" tIns="91425" rIns="91425" bIns="91425" anchor="ctr" anchorCtr="0">
            <a:noAutofit/>
          </a:bodyPr>
          <a:lstStyle/>
          <a:p>
            <a:pPr lvl="0" rtl="0">
              <a:spcBef>
                <a:spcPts val="0"/>
              </a:spcBef>
              <a:buNone/>
            </a:pPr>
            <a:r>
              <a:rPr lang="en" sz="2400" dirty="0">
                <a:solidFill>
                  <a:schemeClr val="dk1"/>
                </a:solidFill>
                <a:latin typeface="Permanent Marker"/>
                <a:ea typeface="Permanent Marker"/>
                <a:cs typeface="Permanent Marker"/>
                <a:sym typeface="Permanent Marker"/>
              </a:rPr>
              <a:t>Now that you have a goal, </a:t>
            </a:r>
            <a:r>
              <a:rPr lang="en" sz="2400" dirty="0">
                <a:solidFill>
                  <a:srgbClr val="FF0000"/>
                </a:solidFill>
                <a:latin typeface="Permanent Marker"/>
                <a:ea typeface="Permanent Marker"/>
                <a:cs typeface="Permanent Marker"/>
                <a:sym typeface="Permanent Marker"/>
              </a:rPr>
              <a:t>let’s make it stick!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62"/>
                                        </p:tgtEl>
                                        <p:attrNameLst>
                                          <p:attrName>style.visibility</p:attrName>
                                        </p:attrNameLst>
                                      </p:cBhvr>
                                      <p:to>
                                        <p:strVal val="visible"/>
                                      </p:to>
                                    </p:set>
                                    <p:animEffect transition="in" filter="fade">
                                      <p:cBhvr>
                                        <p:cTn id="19" dur="1000"/>
                                        <p:tgtEl>
                                          <p:spTgt spid="1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Shape 1970"/>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MODULE REFLECTION</a:t>
            </a:r>
          </a:p>
        </p:txBody>
      </p:sp>
      <p:sp>
        <p:nvSpPr>
          <p:cNvPr id="1971" name="Shape 1971"/>
          <p:cNvSpPr txBox="1"/>
          <p:nvPr/>
        </p:nvSpPr>
        <p:spPr>
          <a:xfrm>
            <a:off x="457200" y="1047750"/>
            <a:ext cx="8229600" cy="1513500"/>
          </a:xfrm>
          <a:prstGeom prst="rect">
            <a:avLst/>
          </a:prstGeom>
          <a:noFill/>
          <a:ln>
            <a:noFill/>
          </a:ln>
        </p:spPr>
        <p:txBody>
          <a:bodyPr lIns="91425" tIns="91425" rIns="91425" bIns="91425" anchor="t" anchorCtr="0">
            <a:noAutofit/>
          </a:bodyPr>
          <a:lstStyle/>
          <a:p>
            <a:pPr lvl="0" algn="ctr" rtl="0">
              <a:spcBef>
                <a:spcPts val="0"/>
              </a:spcBef>
              <a:buNone/>
            </a:pPr>
            <a:r>
              <a:rPr lang="en" sz="3000" b="1" dirty="0">
                <a:latin typeface="Franklin Gothic Book" pitchFamily="34" charset="0"/>
                <a:ea typeface="Source Sans Pro"/>
                <a:cs typeface="Source Sans Pro"/>
                <a:sym typeface="Source Sans Pro"/>
              </a:rPr>
              <a:t>Gallery Walk</a:t>
            </a:r>
          </a:p>
          <a:p>
            <a:pPr lvl="0" rtl="0">
              <a:spcBef>
                <a:spcPts val="0"/>
              </a:spcBef>
              <a:buNone/>
            </a:pPr>
            <a:r>
              <a:rPr lang="en" sz="1800" dirty="0">
                <a:latin typeface="Franklin Gothic Book" pitchFamily="34" charset="0"/>
                <a:ea typeface="Source Sans Pro"/>
                <a:cs typeface="Source Sans Pro"/>
                <a:sym typeface="Source Sans Pro"/>
              </a:rPr>
              <a:t>Create </a:t>
            </a:r>
            <a:r>
              <a:rPr lang="en" sz="1800" u="sng" dirty="0" smtClean="0">
                <a:latin typeface="Franklin Gothic Book" pitchFamily="34" charset="0"/>
                <a:ea typeface="Source Sans Pro"/>
                <a:cs typeface="Source Sans Pro"/>
                <a:sym typeface="Source Sans Pro"/>
              </a:rPr>
              <a:t>data-driven</a:t>
            </a:r>
            <a:r>
              <a:rPr lang="en" sz="1800" dirty="0" smtClean="0">
                <a:latin typeface="Franklin Gothic Book" pitchFamily="34" charset="0"/>
                <a:ea typeface="Source Sans Pro"/>
                <a:cs typeface="Source Sans Pro"/>
                <a:sym typeface="Source Sans Pro"/>
              </a:rPr>
              <a:t> </a:t>
            </a:r>
            <a:r>
              <a:rPr lang="en" sz="1800" dirty="0">
                <a:latin typeface="Franklin Gothic Book" pitchFamily="34" charset="0"/>
                <a:ea typeface="Source Sans Pro"/>
                <a:cs typeface="Source Sans Pro"/>
                <a:sym typeface="Source Sans Pro"/>
              </a:rPr>
              <a:t>SMART </a:t>
            </a:r>
            <a:r>
              <a:rPr lang="en" sz="1800" dirty="0" smtClean="0">
                <a:latin typeface="Franklin Gothic Book" pitchFamily="34" charset="0"/>
                <a:ea typeface="Source Sans Pro"/>
                <a:cs typeface="Source Sans Pro"/>
                <a:sym typeface="Source Sans Pro"/>
              </a:rPr>
              <a:t>goals </a:t>
            </a:r>
            <a:r>
              <a:rPr lang="en" sz="1800" dirty="0">
                <a:latin typeface="Franklin Gothic Book" pitchFamily="34" charset="0"/>
                <a:ea typeface="Source Sans Pro"/>
                <a:cs typeface="Source Sans Pro"/>
                <a:sym typeface="Source Sans Pro"/>
              </a:rPr>
              <a:t>from the following partnership choices on post-it notes</a:t>
            </a:r>
          </a:p>
          <a:p>
            <a:pPr marL="457200" lvl="0" indent="-228600" rtl="0">
              <a:spcBef>
                <a:spcPts val="0"/>
              </a:spcBef>
              <a:buFont typeface="Courier New" pitchFamily="49" charset="0"/>
              <a:buChar char="o"/>
            </a:pPr>
            <a:r>
              <a:rPr lang="en" sz="1800" dirty="0">
                <a:latin typeface="Franklin Gothic Book" pitchFamily="34" charset="0"/>
                <a:ea typeface="Source Sans Pro"/>
                <a:cs typeface="Source Sans Pro"/>
                <a:sym typeface="Source Sans Pro"/>
              </a:rPr>
              <a:t>Post created goals on the Effective Partnership </a:t>
            </a:r>
            <a:r>
              <a:rPr lang="en" sz="1800" dirty="0" smtClean="0">
                <a:latin typeface="Franklin Gothic Book" pitchFamily="34" charset="0"/>
                <a:ea typeface="Source Sans Pro"/>
                <a:cs typeface="Source Sans Pro"/>
                <a:sym typeface="Source Sans Pro"/>
              </a:rPr>
              <a:t>chart paper</a:t>
            </a:r>
            <a:endParaRPr lang="en" sz="1800" dirty="0">
              <a:latin typeface="Franklin Gothic Book" pitchFamily="34" charset="0"/>
              <a:ea typeface="Source Sans Pro"/>
              <a:cs typeface="Source Sans Pro"/>
              <a:sym typeface="Source Sans Pro"/>
            </a:endParaRPr>
          </a:p>
          <a:p>
            <a:pPr marL="457200" lvl="0" indent="-228600">
              <a:spcBef>
                <a:spcPts val="0"/>
              </a:spcBef>
              <a:buFont typeface="Courier New" pitchFamily="49" charset="0"/>
              <a:buChar char="o"/>
            </a:pPr>
            <a:r>
              <a:rPr lang="en" sz="1800" dirty="0">
                <a:latin typeface="Franklin Gothic Book" pitchFamily="34" charset="0"/>
                <a:ea typeface="Source Sans Pro"/>
                <a:cs typeface="Source Sans Pro"/>
                <a:sym typeface="Source Sans Pro"/>
              </a:rPr>
              <a:t>Review created goals by teams, making comments on presented chart </a:t>
            </a:r>
            <a:r>
              <a:rPr lang="en" sz="1800" dirty="0" smtClean="0">
                <a:latin typeface="Franklin Gothic Book" pitchFamily="34" charset="0"/>
                <a:ea typeface="Source Sans Pro"/>
                <a:cs typeface="Source Sans Pro"/>
                <a:sym typeface="Source Sans Pro"/>
              </a:rPr>
              <a:t>paper</a:t>
            </a:r>
            <a:endParaRPr lang="en" sz="1800" dirty="0">
              <a:latin typeface="Franklin Gothic Book" pitchFamily="34" charset="0"/>
              <a:ea typeface="Source Sans Pro"/>
              <a:cs typeface="Source Sans Pro"/>
              <a:sym typeface="Source Sans Pro"/>
            </a:endParaRPr>
          </a:p>
        </p:txBody>
      </p:sp>
      <p:pic>
        <p:nvPicPr>
          <p:cNvPr id="1972" name="Shape 1972"/>
          <p:cNvPicPr preferRelativeResize="0"/>
          <p:nvPr/>
        </p:nvPicPr>
        <p:blipFill>
          <a:blip r:embed="rId3">
            <a:clrChange>
              <a:clrFrom>
                <a:srgbClr val="FFFFFF"/>
              </a:clrFrom>
              <a:clrTo>
                <a:srgbClr val="FFFFFF">
                  <a:alpha val="0"/>
                </a:srgbClr>
              </a:clrTo>
            </a:clrChange>
            <a:alphaModFix/>
          </a:blip>
          <a:stretch>
            <a:fillRect/>
          </a:stretch>
        </p:blipFill>
        <p:spPr>
          <a:xfrm>
            <a:off x="1063274" y="2640576"/>
            <a:ext cx="3073375" cy="2293374"/>
          </a:xfrm>
          <a:prstGeom prst="rect">
            <a:avLst/>
          </a:prstGeom>
          <a:noFill/>
          <a:ln>
            <a:noFill/>
          </a:ln>
        </p:spPr>
      </p:pic>
      <p:pic>
        <p:nvPicPr>
          <p:cNvPr id="1973" name="Shape 1973"/>
          <p:cNvPicPr preferRelativeResize="0"/>
          <p:nvPr/>
        </p:nvPicPr>
        <p:blipFill>
          <a:blip r:embed="rId4">
            <a:alphaModFix/>
          </a:blip>
          <a:stretch>
            <a:fillRect/>
          </a:stretch>
        </p:blipFill>
        <p:spPr>
          <a:xfrm>
            <a:off x="4527100" y="3372950"/>
            <a:ext cx="3181349" cy="1420249"/>
          </a:xfrm>
          <a:prstGeom prst="rect">
            <a:avLst/>
          </a:prstGeom>
          <a:noFill/>
          <a:ln>
            <a:noFill/>
          </a:ln>
        </p:spPr>
      </p:pic>
      <p:sp>
        <p:nvSpPr>
          <p:cNvPr id="1974" name="Shape 1974"/>
          <p:cNvSpPr txBox="1"/>
          <p:nvPr/>
        </p:nvSpPr>
        <p:spPr>
          <a:xfrm>
            <a:off x="5920400" y="3421575"/>
            <a:ext cx="758400" cy="476400"/>
          </a:xfrm>
          <a:prstGeom prst="rect">
            <a:avLst/>
          </a:prstGeom>
          <a:noFill/>
          <a:ln>
            <a:noFill/>
          </a:ln>
        </p:spPr>
        <p:txBody>
          <a:bodyPr lIns="91425" tIns="91425" rIns="91425" bIns="91425" anchor="t" anchorCtr="0">
            <a:noAutofit/>
          </a:bodyPr>
          <a:lstStyle/>
          <a:p>
            <a:pPr lvl="0" algn="ctr">
              <a:spcBef>
                <a:spcPts val="0"/>
              </a:spcBef>
              <a:buNone/>
            </a:pPr>
            <a:r>
              <a:rPr lang="en" sz="1200">
                <a:latin typeface="Permanent Marker"/>
                <a:ea typeface="Permanent Marker"/>
                <a:cs typeface="Permanent Marker"/>
                <a:sym typeface="Permanent Marker"/>
              </a:rPr>
              <a:t>OUR Goal</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79" name="Shape 197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3600" i="0" u="none" strike="noStrike" cap="none" dirty="0">
                <a:solidFill>
                  <a:schemeClr val="lt1"/>
                </a:solidFill>
                <a:ea typeface="Source Sans Pro"/>
                <a:cs typeface="Source Sans Pro"/>
                <a:sym typeface="Source Sans Pro"/>
              </a:rPr>
              <a:t>ADDITIONAL RESOURCES</a:t>
            </a:r>
          </a:p>
        </p:txBody>
      </p:sp>
      <p:graphicFrame>
        <p:nvGraphicFramePr>
          <p:cNvPr id="1980" name="Shape 1980"/>
          <p:cNvGraphicFramePr/>
          <p:nvPr/>
        </p:nvGraphicFramePr>
        <p:xfrm>
          <a:off x="1447800" y="1200150"/>
          <a:ext cx="4457700" cy="2410226"/>
        </p:xfrm>
        <a:graphic>
          <a:graphicData uri="http://schemas.openxmlformats.org/drawingml/2006/table">
            <a:tbl>
              <a:tblPr>
                <a:noFill/>
                <a:tableStyleId>{83EF0C91-09AD-4580-942E-9E1A7B45135B}</a:tableStyleId>
              </a:tblPr>
              <a:tblGrid>
                <a:gridCol w="4457700">
                  <a:extLst>
                    <a:ext uri="{9D8B030D-6E8A-4147-A177-3AD203B41FA5}">
                      <a16:colId xmlns="" xmlns:a16="http://schemas.microsoft.com/office/drawing/2014/main" val="20000"/>
                    </a:ext>
                  </a:extLst>
                </a:gridCol>
              </a:tblGrid>
              <a:tr h="628650">
                <a:tc>
                  <a:txBody>
                    <a:bodyPr/>
                    <a:lstStyle/>
                    <a:p>
                      <a:pPr marL="381000" marR="0" lvl="0" indent="-374650" algn="l" rtl="0">
                        <a:lnSpc>
                          <a:spcPct val="150000"/>
                        </a:lnSpc>
                        <a:spcBef>
                          <a:spcPts val="0"/>
                        </a:spcBef>
                        <a:spcAft>
                          <a:spcPts val="0"/>
                        </a:spcAft>
                        <a:buClr>
                          <a:schemeClr val="dk1"/>
                        </a:buClr>
                        <a:buSzPct val="100000"/>
                        <a:buFont typeface="Courier New" pitchFamily="49" charset="0"/>
                        <a:buChar char="o"/>
                      </a:pPr>
                      <a:r>
                        <a:rPr lang="en" sz="2100" b="0" u="sng" strike="noStrike" cap="none" dirty="0" smtClean="0">
                          <a:solidFill>
                            <a:schemeClr val="hlink"/>
                          </a:solidFill>
                          <a:latin typeface="Franklin Gothic Book" pitchFamily="34" charset="0"/>
                          <a:ea typeface="Source Sans Pro"/>
                          <a:cs typeface="Source Sans Pro"/>
                          <a:sym typeface="Source Sans Pro"/>
                          <a:hlinkClick r:id="rId3"/>
                        </a:rPr>
                        <a:t>Collaborative TeamsToolkit</a:t>
                      </a:r>
                      <a:endParaRPr lang="en" sz="2100" b="0" u="sng" strike="noStrike" cap="none" dirty="0">
                        <a:solidFill>
                          <a:schemeClr val="hlink"/>
                        </a:solidFill>
                        <a:latin typeface="Franklin Gothic Book" pitchFamily="34" charset="0"/>
                        <a:ea typeface="Source Sans Pro"/>
                        <a:cs typeface="Source Sans Pro"/>
                        <a:sym typeface="Source Sans Pro"/>
                        <a:hlinkClick r:id="rId3"/>
                      </a:endParaRPr>
                    </a:p>
                    <a:p>
                      <a:pPr marL="381000" marR="0" lvl="0" indent="-374650" algn="l" rtl="0">
                        <a:lnSpc>
                          <a:spcPct val="150000"/>
                        </a:lnSpc>
                        <a:spcBef>
                          <a:spcPts val="0"/>
                        </a:spcBef>
                        <a:spcAft>
                          <a:spcPts val="0"/>
                        </a:spcAft>
                        <a:buClr>
                          <a:schemeClr val="dk1"/>
                        </a:buClr>
                        <a:buSzPct val="100000"/>
                        <a:buFont typeface="Courier New" pitchFamily="49" charset="0"/>
                        <a:buChar char="o"/>
                      </a:pPr>
                      <a:r>
                        <a:rPr lang="en" sz="2100" b="0" u="sng" strike="noStrike" cap="none" dirty="0">
                          <a:solidFill>
                            <a:schemeClr val="hlink"/>
                          </a:solidFill>
                          <a:latin typeface="Franklin Gothic Book" pitchFamily="34" charset="0"/>
                          <a:ea typeface="Source Sans Pro"/>
                          <a:cs typeface="Source Sans Pro"/>
                          <a:sym typeface="Source Sans Pro"/>
                          <a:hlinkClick r:id="rId4"/>
                        </a:rPr>
                        <a:t>Blended Online Learning </a:t>
                      </a:r>
                      <a:r>
                        <a:rPr lang="en" sz="2100" b="0" u="sng" strike="noStrike" cap="none" dirty="0" smtClean="0">
                          <a:solidFill>
                            <a:schemeClr val="hlink"/>
                          </a:solidFill>
                          <a:latin typeface="Franklin Gothic Book" pitchFamily="34" charset="0"/>
                          <a:ea typeface="Source Sans Pro"/>
                          <a:cs typeface="Source Sans Pro"/>
                          <a:sym typeface="Source Sans Pro"/>
                          <a:hlinkClick r:id="rId4"/>
                        </a:rPr>
                        <a:t/>
                      </a:r>
                      <a:br>
                        <a:rPr lang="en" sz="2100" b="0" u="sng" strike="noStrike" cap="none" dirty="0" smtClean="0">
                          <a:solidFill>
                            <a:schemeClr val="hlink"/>
                          </a:solidFill>
                          <a:latin typeface="Franklin Gothic Book" pitchFamily="34" charset="0"/>
                          <a:ea typeface="Source Sans Pro"/>
                          <a:cs typeface="Source Sans Pro"/>
                          <a:sym typeface="Source Sans Pro"/>
                          <a:hlinkClick r:id="rId4"/>
                        </a:rPr>
                      </a:br>
                      <a:r>
                        <a:rPr lang="en" sz="2100" b="0" u="sng" strike="noStrike" cap="none" dirty="0" smtClean="0">
                          <a:solidFill>
                            <a:schemeClr val="hlink"/>
                          </a:solidFill>
                          <a:latin typeface="Franklin Gothic Book" pitchFamily="34" charset="0"/>
                          <a:ea typeface="Source Sans Pro"/>
                          <a:cs typeface="Source Sans Pro"/>
                          <a:sym typeface="Source Sans Pro"/>
                          <a:hlinkClick r:id="rId4"/>
                        </a:rPr>
                        <a:t>Modules</a:t>
                      </a:r>
                      <a:endParaRPr lang="en" sz="2100" b="0" u="sng" strike="noStrike" cap="none" dirty="0">
                        <a:solidFill>
                          <a:schemeClr val="hlink"/>
                        </a:solidFill>
                        <a:latin typeface="Franklin Gothic Book" pitchFamily="34" charset="0"/>
                        <a:ea typeface="Source Sans Pro"/>
                        <a:cs typeface="Source Sans Pro"/>
                        <a:sym typeface="Source Sans Pro"/>
                        <a:hlinkClick r:id="rId4"/>
                      </a:endParaRPr>
                    </a:p>
                    <a:p>
                      <a:pPr marL="381000" marR="0" lvl="0" indent="-374650" algn="l" rtl="0">
                        <a:lnSpc>
                          <a:spcPct val="150000"/>
                        </a:lnSpc>
                        <a:spcBef>
                          <a:spcPts val="0"/>
                        </a:spcBef>
                        <a:spcAft>
                          <a:spcPts val="0"/>
                        </a:spcAft>
                        <a:buClr>
                          <a:schemeClr val="dk1"/>
                        </a:buClr>
                        <a:buSzPct val="100000"/>
                        <a:buFont typeface="Courier New" pitchFamily="49" charset="0"/>
                        <a:buChar char="o"/>
                      </a:pPr>
                      <a:r>
                        <a:rPr lang="en" sz="2100" b="0" u="sng" strike="noStrike" cap="none" dirty="0">
                          <a:solidFill>
                            <a:schemeClr val="hlink"/>
                          </a:solidFill>
                          <a:latin typeface="Franklin Gothic Book" pitchFamily="34" charset="0"/>
                          <a:ea typeface="Source Sans Pro"/>
                          <a:cs typeface="Source Sans Pro"/>
                          <a:sym typeface="Source Sans Pro"/>
                          <a:hlinkClick r:id="rId5"/>
                        </a:rPr>
                        <a:t>NJ CORE</a:t>
                      </a:r>
                    </a:p>
                    <a:p>
                      <a:pPr marL="381000" marR="0" lvl="0" indent="-374650" algn="l" rtl="0">
                        <a:lnSpc>
                          <a:spcPct val="150000"/>
                        </a:lnSpc>
                        <a:spcBef>
                          <a:spcPts val="0"/>
                        </a:spcBef>
                        <a:buClr>
                          <a:schemeClr val="dk1"/>
                        </a:buClr>
                        <a:buSzPct val="100000"/>
                        <a:buFont typeface="Courier New" pitchFamily="49" charset="0"/>
                        <a:buChar char="o"/>
                      </a:pPr>
                      <a:r>
                        <a:rPr lang="en" sz="2100" b="0" u="sng" strike="noStrike" cap="none" dirty="0" smtClean="0">
                          <a:solidFill>
                            <a:schemeClr val="hlink"/>
                          </a:solidFill>
                          <a:latin typeface="Franklin Gothic Book" pitchFamily="34" charset="0"/>
                          <a:ea typeface="Source Sans Pro"/>
                          <a:cs typeface="Source Sans Pro"/>
                          <a:sym typeface="Source Sans Pro"/>
                          <a:hlinkClick r:id="rId6"/>
                        </a:rPr>
                        <a:t>PARCC </a:t>
                      </a:r>
                      <a:r>
                        <a:rPr lang="en" sz="2100" b="0" u="sng" strike="noStrike" cap="none" dirty="0">
                          <a:solidFill>
                            <a:schemeClr val="hlink"/>
                          </a:solidFill>
                          <a:latin typeface="Franklin Gothic Book" pitchFamily="34" charset="0"/>
                          <a:ea typeface="Source Sans Pro"/>
                          <a:cs typeface="Source Sans Pro"/>
                          <a:sym typeface="Source Sans Pro"/>
                          <a:hlinkClick r:id="rId6"/>
                        </a:rPr>
                        <a:t>PRC</a:t>
                      </a:r>
                    </a:p>
                  </a:txBody>
                  <a:tcPr marL="91450" marR="91450" marT="34300" marB="343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Shape 1370"/>
          <p:cNvSpPr txBox="1">
            <a:spLocks noGrp="1"/>
          </p:cNvSpPr>
          <p:nvPr>
            <p:ph type="body" idx="1"/>
          </p:nvPr>
        </p:nvSpPr>
        <p:spPr>
          <a:xfrm>
            <a:off x="457200" y="1143000"/>
            <a:ext cx="8229600" cy="3737372"/>
          </a:xfrm>
          <a:prstGeom prst="rect">
            <a:avLst/>
          </a:prstGeom>
          <a:noFill/>
          <a:ln>
            <a:noFill/>
          </a:ln>
        </p:spPr>
        <p:txBody>
          <a:bodyPr lIns="91425" tIns="45700" rIns="91425" bIns="45700" anchor="t" anchorCtr="0">
            <a:noAutofit/>
          </a:bodyPr>
          <a:lstStyle/>
          <a:p>
            <a:pPr marL="514350" marR="0" lvl="0" indent="-311150" algn="l" rtl="0">
              <a:spcBef>
                <a:spcPts val="0"/>
              </a:spcBef>
              <a:spcAft>
                <a:spcPts val="0"/>
              </a:spcAft>
              <a:buClr>
                <a:schemeClr val="dk1"/>
              </a:buClr>
              <a:buSzPct val="25000"/>
              <a:buFont typeface="Arial"/>
              <a:buNone/>
            </a:pPr>
            <a:r>
              <a:rPr lang="en" sz="2000" b="0" i="0" u="none" strike="noStrike" cap="none" dirty="0">
                <a:solidFill>
                  <a:schemeClr val="dk1"/>
                </a:solidFill>
                <a:ea typeface="Source Sans Pro"/>
                <a:cs typeface="Source Sans Pro"/>
                <a:sym typeface="Source Sans Pro"/>
              </a:rPr>
              <a:t>Apply concepts from today’s presentation in planning concrete steps toward…</a:t>
            </a:r>
          </a:p>
          <a:p>
            <a:pPr marL="514350" marR="0" lvl="0" indent="-311150" algn="l" rtl="0">
              <a:spcBef>
                <a:spcPts val="480"/>
              </a:spcBef>
              <a:spcAft>
                <a:spcPts val="0"/>
              </a:spcAft>
              <a:buClr>
                <a:schemeClr val="dk1"/>
              </a:buClr>
              <a:buSzPct val="100000"/>
              <a:buFont typeface="Arial"/>
              <a:buChar char="•"/>
            </a:pPr>
            <a:r>
              <a:rPr lang="en" sz="2000" b="0" i="0" u="none" strike="noStrike" cap="none" dirty="0">
                <a:solidFill>
                  <a:schemeClr val="dk1"/>
                </a:solidFill>
                <a:ea typeface="Source Sans Pro"/>
                <a:cs typeface="Source Sans Pro"/>
                <a:sym typeface="Source Sans Pro"/>
              </a:rPr>
              <a:t>understanding what data is useful in driving instruction to improve student achievement.</a:t>
            </a:r>
          </a:p>
          <a:p>
            <a:pPr marL="514350" marR="0" lvl="0" indent="-311150" algn="l" rtl="0">
              <a:spcBef>
                <a:spcPts val="480"/>
              </a:spcBef>
              <a:spcAft>
                <a:spcPts val="0"/>
              </a:spcAft>
              <a:buClr>
                <a:schemeClr val="dk1"/>
              </a:buClr>
              <a:buSzPct val="100000"/>
              <a:buFont typeface="Arial"/>
              <a:buChar char="•"/>
            </a:pPr>
            <a:r>
              <a:rPr lang="en" sz="2000" b="0" i="0" u="none" strike="noStrike" cap="none" dirty="0">
                <a:solidFill>
                  <a:schemeClr val="dk1"/>
                </a:solidFill>
                <a:ea typeface="Source Sans Pro"/>
                <a:cs typeface="Source Sans Pro"/>
                <a:sym typeface="Source Sans Pro"/>
              </a:rPr>
              <a:t>identifying trends from data to make informed educational decisions.</a:t>
            </a:r>
          </a:p>
          <a:p>
            <a:pPr marL="514350" marR="0" lvl="0" indent="-311150" algn="l" rtl="0">
              <a:spcBef>
                <a:spcPts val="480"/>
              </a:spcBef>
              <a:spcAft>
                <a:spcPts val="0"/>
              </a:spcAft>
              <a:buClr>
                <a:schemeClr val="dk1"/>
              </a:buClr>
              <a:buSzPct val="100000"/>
              <a:buFont typeface="Arial"/>
              <a:buChar char="•"/>
            </a:pPr>
            <a:r>
              <a:rPr lang="en" sz="2000" b="0" i="0" u="none" strike="noStrike" cap="none" dirty="0">
                <a:solidFill>
                  <a:schemeClr val="dk1"/>
                </a:solidFill>
                <a:ea typeface="Source Sans Pro"/>
                <a:cs typeface="Source Sans Pro"/>
                <a:sym typeface="Source Sans Pro"/>
              </a:rPr>
              <a:t>creating next steps and goals that are data-driven, actionable, and measurable.</a:t>
            </a:r>
          </a:p>
          <a:p>
            <a:pPr marL="514350" marR="0" lvl="0" indent="-311150" algn="l" rtl="0">
              <a:spcBef>
                <a:spcPts val="480"/>
              </a:spcBef>
              <a:spcAft>
                <a:spcPts val="0"/>
              </a:spcAft>
              <a:buClr>
                <a:schemeClr val="dk1"/>
              </a:buClr>
              <a:buSzPct val="100000"/>
              <a:buFont typeface="Arial"/>
              <a:buChar char="•"/>
            </a:pPr>
            <a:r>
              <a:rPr lang="en" sz="2000" b="0" i="0" u="none" strike="noStrike" cap="none" dirty="0">
                <a:solidFill>
                  <a:schemeClr val="dk1"/>
                </a:solidFill>
                <a:ea typeface="Source Sans Pro"/>
                <a:cs typeface="Source Sans Pro"/>
                <a:sym typeface="Source Sans Pro"/>
              </a:rPr>
              <a:t>consistently reflecting and revising as part of the cycle of teaching and learning.</a:t>
            </a:r>
          </a:p>
        </p:txBody>
      </p:sp>
      <p:sp>
        <p:nvSpPr>
          <p:cNvPr id="1371" name="Shape 1371"/>
          <p:cNvSpPr txBox="1">
            <a:spLocks noGrp="1"/>
          </p:cNvSpPr>
          <p:nvPr>
            <p:ph type="title"/>
          </p:nvPr>
        </p:nvSpPr>
        <p:spPr>
          <a:xfrm>
            <a:off x="457200" y="205978"/>
            <a:ext cx="8229600" cy="917972"/>
          </a:xfrm>
          <a:prstGeom prst="rect">
            <a:avLst/>
          </a:prstGeom>
          <a:solidFill>
            <a:schemeClr val="accent1"/>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SESSION OBJECTIVES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a:spLocks noGrp="1"/>
          </p:cNvSpPr>
          <p:nvPr>
            <p:ph type="title"/>
          </p:nvPr>
        </p:nvSpPr>
        <p:spPr>
          <a:xfrm>
            <a:off x="457200" y="205978"/>
            <a:ext cx="8229600" cy="857400"/>
          </a:xfrm>
          <a:prstGeom prst="rect">
            <a:avLst/>
          </a:prstGeom>
          <a:solidFill>
            <a:schemeClr val="accent1"/>
          </a:solidFill>
          <a:ln>
            <a:noFill/>
          </a:ln>
        </p:spPr>
        <p:txBody>
          <a:bodyPr lIns="91425" tIns="45700" rIns="91425" bIns="45700" anchor="ctr" anchorCtr="0">
            <a:noAutofit/>
          </a:bodyPr>
          <a:lstStyle/>
          <a:p>
            <a:pPr marL="0" marR="0" lvl="0" indent="0" rtl="0">
              <a:spcBef>
                <a:spcPts val="0"/>
              </a:spcBef>
              <a:spcAft>
                <a:spcPts val="0"/>
              </a:spcAft>
              <a:buClr>
                <a:schemeClr val="lt1"/>
              </a:buClr>
              <a:buSzPct val="25000"/>
              <a:buFont typeface="Arial"/>
              <a:buNone/>
            </a:pPr>
            <a:r>
              <a:rPr lang="en" sz="3600" dirty="0"/>
              <a:t>DATA TO BRING WITH YOU</a:t>
            </a:r>
          </a:p>
        </p:txBody>
      </p:sp>
      <p:graphicFrame>
        <p:nvGraphicFramePr>
          <p:cNvPr id="1377" name="Shape 1377"/>
          <p:cNvGraphicFramePr/>
          <p:nvPr/>
        </p:nvGraphicFramePr>
        <p:xfrm>
          <a:off x="899125" y="1658775"/>
          <a:ext cx="7239000" cy="2468790"/>
        </p:xfrm>
        <a:graphic>
          <a:graphicData uri="http://schemas.openxmlformats.org/drawingml/2006/table">
            <a:tbl>
              <a:tblPr>
                <a:noFill/>
                <a:tableStyleId>{68BC7C6E-9D9C-4B65-B188-2A19EBB06901}</a:tableStyleId>
              </a:tblPr>
              <a:tblGrid>
                <a:gridCol w="2413000">
                  <a:extLst>
                    <a:ext uri="{9D8B030D-6E8A-4147-A177-3AD203B41FA5}">
                      <a16:colId xmlns="" xmlns:a16="http://schemas.microsoft.com/office/drawing/2014/main" val="20000"/>
                    </a:ext>
                  </a:extLst>
                </a:gridCol>
                <a:gridCol w="2413000">
                  <a:extLst>
                    <a:ext uri="{9D8B030D-6E8A-4147-A177-3AD203B41FA5}">
                      <a16:colId xmlns="" xmlns:a16="http://schemas.microsoft.com/office/drawing/2014/main" val="20001"/>
                    </a:ext>
                  </a:extLst>
                </a:gridCol>
                <a:gridCol w="2413000">
                  <a:extLst>
                    <a:ext uri="{9D8B030D-6E8A-4147-A177-3AD203B41FA5}">
                      <a16:colId xmlns="" xmlns:a16="http://schemas.microsoft.com/office/drawing/2014/main" val="20002"/>
                    </a:ext>
                  </a:extLst>
                </a:gridCol>
              </a:tblGrid>
              <a:tr h="381000">
                <a:tc>
                  <a:txBody>
                    <a:bodyPr/>
                    <a:lstStyle/>
                    <a:p>
                      <a:pPr lvl="0" algn="ctr" rtl="0">
                        <a:spcBef>
                          <a:spcPts val="0"/>
                        </a:spcBef>
                        <a:buNone/>
                      </a:pPr>
                      <a:r>
                        <a:rPr lang="en" b="1" dirty="0"/>
                        <a:t>Formative Data</a:t>
                      </a:r>
                    </a:p>
                  </a:txBody>
                  <a:tcPr marL="91425" marR="91425" marT="91425" marB="91425"/>
                </a:tc>
                <a:tc>
                  <a:txBody>
                    <a:bodyPr/>
                    <a:lstStyle/>
                    <a:p>
                      <a:pPr lvl="0" algn="ctr" rtl="0">
                        <a:spcBef>
                          <a:spcPts val="0"/>
                        </a:spcBef>
                        <a:buNone/>
                      </a:pPr>
                      <a:r>
                        <a:rPr lang="en" b="1" dirty="0">
                          <a:solidFill>
                            <a:schemeClr val="dk1"/>
                          </a:solidFill>
                          <a:latin typeface="Franklin Gothic Book" pitchFamily="34" charset="0"/>
                          <a:ea typeface="Source Sans Pro"/>
                          <a:cs typeface="Source Sans Pro"/>
                          <a:sym typeface="Source Sans Pro"/>
                        </a:rPr>
                        <a:t>SGO</a:t>
                      </a:r>
                    </a:p>
                  </a:txBody>
                  <a:tcPr marL="91425" marR="91425" marT="91425" marB="91425"/>
                </a:tc>
                <a:tc>
                  <a:txBody>
                    <a:bodyPr/>
                    <a:lstStyle/>
                    <a:p>
                      <a:pPr lvl="0" algn="ctr" rtl="0">
                        <a:spcBef>
                          <a:spcPts val="0"/>
                        </a:spcBef>
                        <a:buNone/>
                      </a:pPr>
                      <a:r>
                        <a:rPr lang="en" b="1" dirty="0">
                          <a:solidFill>
                            <a:schemeClr val="dk1"/>
                          </a:solidFill>
                          <a:latin typeface="Franklin Gothic Book" pitchFamily="34" charset="0"/>
                          <a:ea typeface="Source Sans Pro"/>
                          <a:cs typeface="Source Sans Pro"/>
                          <a:sym typeface="Source Sans Pro"/>
                        </a:rPr>
                        <a:t>PARCC</a:t>
                      </a:r>
                    </a:p>
                  </a:txBody>
                  <a:tcPr marL="91425" marR="91425" marT="91425" marB="91425"/>
                </a:tc>
                <a:extLst>
                  <a:ext uri="{0D108BD9-81ED-4DB2-BD59-A6C34878D82A}">
                    <a16:rowId xmlns="" xmlns:a16="http://schemas.microsoft.com/office/drawing/2014/main" val="10000"/>
                  </a:ext>
                </a:extLst>
              </a:tr>
              <a:tr h="381000">
                <a:tc>
                  <a:txBody>
                    <a:bodyPr/>
                    <a:lstStyle/>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Running </a:t>
                      </a:r>
                      <a:r>
                        <a:rPr lang="en" dirty="0" smtClean="0">
                          <a:solidFill>
                            <a:schemeClr val="dk1"/>
                          </a:solidFill>
                          <a:latin typeface="Franklin Gothic Book" pitchFamily="34" charset="0"/>
                          <a:ea typeface="Source Sans Pro"/>
                          <a:cs typeface="Source Sans Pro"/>
                          <a:sym typeface="Source Sans Pro"/>
                        </a:rPr>
                        <a:t>records</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Exit </a:t>
                      </a:r>
                      <a:r>
                        <a:rPr lang="en" dirty="0" smtClean="0">
                          <a:solidFill>
                            <a:schemeClr val="dk1"/>
                          </a:solidFill>
                          <a:latin typeface="Franklin Gothic Book" pitchFamily="34" charset="0"/>
                          <a:ea typeface="Source Sans Pro"/>
                          <a:cs typeface="Source Sans Pro"/>
                          <a:sym typeface="Source Sans Pro"/>
                        </a:rPr>
                        <a:t>tickets</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Fountas and Pinnell</a:t>
                      </a: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DRA2 </a:t>
                      </a:r>
                      <a:r>
                        <a:rPr lang="en" dirty="0" smtClean="0">
                          <a:solidFill>
                            <a:schemeClr val="dk1"/>
                          </a:solidFill>
                          <a:latin typeface="Franklin Gothic Book" pitchFamily="34" charset="0"/>
                          <a:ea typeface="Source Sans Pro"/>
                          <a:cs typeface="Source Sans Pro"/>
                          <a:sym typeface="Source Sans Pro"/>
                        </a:rPr>
                        <a:t>levels</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SRI or SMI</a:t>
                      </a: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Quizzes</a:t>
                      </a:r>
                    </a:p>
                    <a:p>
                      <a:pPr lvl="0" rtl="0">
                        <a:spcBef>
                          <a:spcPts val="0"/>
                        </a:spcBef>
                        <a:buNone/>
                      </a:pPr>
                      <a:endParaRPr dirty="0"/>
                    </a:p>
                  </a:txBody>
                  <a:tcPr marL="91425" marR="91425" marT="91425" marB="91425"/>
                </a:tc>
                <a:tc>
                  <a:txBody>
                    <a:bodyPr/>
                    <a:lstStyle/>
                    <a:p>
                      <a:pPr marL="457200" lvl="0" indent="-228600" rtl="0">
                        <a:spcBef>
                          <a:spcPts val="0"/>
                        </a:spcBef>
                        <a:buClr>
                          <a:schemeClr val="dk1"/>
                        </a:buClr>
                        <a:buFont typeface="Source Sans Pro"/>
                        <a:buChar char="●"/>
                      </a:pPr>
                      <a:r>
                        <a:rPr lang="en" dirty="0" smtClean="0">
                          <a:solidFill>
                            <a:schemeClr val="dk1"/>
                          </a:solidFill>
                          <a:latin typeface="Franklin Gothic Book" pitchFamily="34" charset="0"/>
                          <a:ea typeface="Source Sans Pro"/>
                          <a:cs typeface="Source Sans Pro"/>
                          <a:sym typeface="Source Sans Pro"/>
                        </a:rPr>
                        <a:t>Pre-assessments</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Current grades </a:t>
                      </a: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Test performance</a:t>
                      </a:r>
                    </a:p>
                    <a:p>
                      <a:pPr lvl="0" rtl="0">
                        <a:spcBef>
                          <a:spcPts val="0"/>
                        </a:spcBef>
                        <a:buNone/>
                      </a:pPr>
                      <a:endParaRPr dirty="0"/>
                    </a:p>
                  </a:txBody>
                  <a:tcPr marL="91425" marR="91425" marT="91425" marB="91425"/>
                </a:tc>
                <a:tc>
                  <a:txBody>
                    <a:bodyPr/>
                    <a:lstStyle/>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Evidence </a:t>
                      </a:r>
                      <a:r>
                        <a:rPr lang="en" dirty="0" smtClean="0">
                          <a:solidFill>
                            <a:schemeClr val="dk1"/>
                          </a:solidFill>
                          <a:latin typeface="Franklin Gothic Book" pitchFamily="34" charset="0"/>
                          <a:ea typeface="Source Sans Pro"/>
                          <a:cs typeface="Source Sans Pro"/>
                          <a:sym typeface="Source Sans Pro"/>
                        </a:rPr>
                        <a:t>statement </a:t>
                      </a:r>
                      <a:r>
                        <a:rPr lang="en" dirty="0">
                          <a:solidFill>
                            <a:schemeClr val="dk1"/>
                          </a:solidFill>
                          <a:latin typeface="Franklin Gothic Book" pitchFamily="34" charset="0"/>
                          <a:ea typeface="Source Sans Pro"/>
                          <a:cs typeface="Source Sans Pro"/>
                          <a:sym typeface="Source Sans Pro"/>
                        </a:rPr>
                        <a:t>a</a:t>
                      </a:r>
                      <a:r>
                        <a:rPr lang="en" dirty="0" smtClean="0">
                          <a:solidFill>
                            <a:schemeClr val="dk1"/>
                          </a:solidFill>
                          <a:latin typeface="Franklin Gothic Book" pitchFamily="34" charset="0"/>
                          <a:ea typeface="Source Sans Pro"/>
                          <a:cs typeface="Source Sans Pro"/>
                          <a:sym typeface="Source Sans Pro"/>
                        </a:rPr>
                        <a:t>nalysis </a:t>
                      </a:r>
                      <a:r>
                        <a:rPr lang="en" dirty="0">
                          <a:solidFill>
                            <a:schemeClr val="dk1"/>
                          </a:solidFill>
                          <a:latin typeface="Franklin Gothic Book" pitchFamily="34" charset="0"/>
                          <a:ea typeface="Source Sans Pro"/>
                          <a:cs typeface="Source Sans Pro"/>
                          <a:sym typeface="Source Sans Pro"/>
                        </a:rPr>
                        <a:t>r</a:t>
                      </a:r>
                      <a:r>
                        <a:rPr lang="en" dirty="0" smtClean="0">
                          <a:solidFill>
                            <a:schemeClr val="dk1"/>
                          </a:solidFill>
                          <a:latin typeface="Franklin Gothic Book" pitchFamily="34" charset="0"/>
                          <a:ea typeface="Source Sans Pro"/>
                          <a:cs typeface="Source Sans Pro"/>
                          <a:sym typeface="Source Sans Pro"/>
                        </a:rPr>
                        <a:t>eport </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Evidence </a:t>
                      </a:r>
                      <a:r>
                        <a:rPr lang="en" dirty="0" smtClean="0">
                          <a:solidFill>
                            <a:schemeClr val="dk1"/>
                          </a:solidFill>
                          <a:latin typeface="Franklin Gothic Book" pitchFamily="34" charset="0"/>
                          <a:ea typeface="Source Sans Pro"/>
                          <a:cs typeface="Source Sans Pro"/>
                          <a:sym typeface="Source Sans Pro"/>
                        </a:rPr>
                        <a:t>tables</a:t>
                      </a:r>
                      <a:endParaRPr lang="en" dirty="0">
                        <a:solidFill>
                          <a:schemeClr val="dk1"/>
                        </a:solidFill>
                        <a:latin typeface="Franklin Gothic Book" pitchFamily="34" charset="0"/>
                        <a:ea typeface="Source Sans Pro"/>
                        <a:cs typeface="Source Sans Pro"/>
                        <a:sym typeface="Source Sans Pro"/>
                      </a:endParaRPr>
                    </a:p>
                    <a:p>
                      <a:pPr marL="457200" lvl="0" indent="-228600" rtl="0">
                        <a:spcBef>
                          <a:spcPts val="0"/>
                        </a:spcBef>
                        <a:buClr>
                          <a:schemeClr val="dk1"/>
                        </a:buClr>
                        <a:buFont typeface="Source Sans Pro"/>
                        <a:buChar char="●"/>
                      </a:pPr>
                      <a:r>
                        <a:rPr lang="en" dirty="0">
                          <a:solidFill>
                            <a:schemeClr val="dk1"/>
                          </a:solidFill>
                          <a:latin typeface="Franklin Gothic Book" pitchFamily="34" charset="0"/>
                          <a:ea typeface="Source Sans Pro"/>
                          <a:cs typeface="Source Sans Pro"/>
                          <a:sym typeface="Source Sans Pro"/>
                        </a:rPr>
                        <a:t>Released </a:t>
                      </a:r>
                      <a:r>
                        <a:rPr lang="en" dirty="0" smtClean="0">
                          <a:solidFill>
                            <a:schemeClr val="dk1"/>
                          </a:solidFill>
                          <a:latin typeface="Franklin Gothic Book" pitchFamily="34" charset="0"/>
                          <a:ea typeface="Source Sans Pro"/>
                          <a:cs typeface="Source Sans Pro"/>
                          <a:sym typeface="Source Sans Pro"/>
                        </a:rPr>
                        <a:t>items </a:t>
                      </a:r>
                      <a:r>
                        <a:rPr lang="en" dirty="0">
                          <a:solidFill>
                            <a:schemeClr val="dk1"/>
                          </a:solidFill>
                          <a:latin typeface="Franklin Gothic Book" pitchFamily="34" charset="0"/>
                          <a:ea typeface="Source Sans Pro"/>
                          <a:cs typeface="Source Sans Pro"/>
                          <a:sym typeface="Source Sans Pro"/>
                        </a:rPr>
                        <a:t>s</a:t>
                      </a:r>
                      <a:r>
                        <a:rPr lang="en" dirty="0" smtClean="0">
                          <a:solidFill>
                            <a:schemeClr val="dk1"/>
                          </a:solidFill>
                          <a:latin typeface="Franklin Gothic Book" pitchFamily="34" charset="0"/>
                          <a:ea typeface="Source Sans Pro"/>
                          <a:cs typeface="Source Sans Pro"/>
                          <a:sym typeface="Source Sans Pro"/>
                        </a:rPr>
                        <a:t>ets</a:t>
                      </a:r>
                      <a:endParaRPr lang="en" dirty="0">
                        <a:solidFill>
                          <a:schemeClr val="dk1"/>
                        </a:solidFill>
                        <a:latin typeface="Franklin Gothic Book" pitchFamily="34" charset="0"/>
                        <a:ea typeface="Source Sans Pro"/>
                        <a:cs typeface="Source Sans Pro"/>
                        <a:sym typeface="Source Sans Pro"/>
                      </a:endParaRPr>
                    </a:p>
                    <a:p>
                      <a:pPr lvl="0" rtl="0">
                        <a:spcBef>
                          <a:spcPts val="0"/>
                        </a:spcBef>
                        <a:buNone/>
                      </a:pPr>
                      <a:endParaRPr dirty="0"/>
                    </a:p>
                  </a:txBody>
                  <a:tcPr marL="91425" marR="91425" marT="91425" marB="91425"/>
                </a:tc>
                <a:extLst>
                  <a:ext uri="{0D108BD9-81ED-4DB2-BD59-A6C34878D82A}">
                    <a16:rowId xmlns="" xmlns:a16="http://schemas.microsoft.com/office/drawing/2014/main" val="10001"/>
                  </a:ext>
                </a:extLst>
              </a:tr>
              <a:tr h="381000">
                <a:tc gridSpan="3">
                  <a:txBody>
                    <a:bodyPr/>
                    <a:lstStyle/>
                    <a:p>
                      <a:pPr lvl="0" algn="ctr" rtl="0">
                        <a:spcBef>
                          <a:spcPts val="0"/>
                        </a:spcBef>
                        <a:buNone/>
                      </a:pPr>
                      <a:r>
                        <a:rPr lang="en" b="1" dirty="0"/>
                        <a:t>Please </a:t>
                      </a:r>
                      <a:r>
                        <a:rPr lang="en" b="1" dirty="0" smtClean="0"/>
                        <a:t>bring </a:t>
                      </a:r>
                      <a:r>
                        <a:rPr lang="en" b="1" dirty="0"/>
                        <a:t>a </a:t>
                      </a:r>
                      <a:r>
                        <a:rPr lang="en" b="1" dirty="0" smtClean="0"/>
                        <a:t>laptop.</a:t>
                      </a:r>
                      <a:endParaRPr lang="en" b="1" dirty="0"/>
                    </a:p>
                  </a:txBody>
                  <a:tcPr marL="91425" marR="91425" marT="91425" marB="91425">
                    <a:solidFill>
                      <a:srgbClr val="9CC2E5"/>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bl>
          </a:graphicData>
        </a:graphic>
      </p:graphicFrame>
      <p:sp>
        <p:nvSpPr>
          <p:cNvPr id="1378" name="Shape 1378"/>
          <p:cNvSpPr txBox="1"/>
          <p:nvPr/>
        </p:nvSpPr>
        <p:spPr>
          <a:xfrm>
            <a:off x="899125" y="1194125"/>
            <a:ext cx="7239000" cy="321600"/>
          </a:xfrm>
          <a:prstGeom prst="rect">
            <a:avLst/>
          </a:prstGeom>
          <a:noFill/>
          <a:ln>
            <a:noFill/>
          </a:ln>
        </p:spPr>
        <p:txBody>
          <a:bodyPr lIns="91425" tIns="91425" rIns="91425" bIns="91425" anchor="t" anchorCtr="0">
            <a:noAutofit/>
          </a:bodyPr>
          <a:lstStyle/>
          <a:p>
            <a:pPr lvl="0" algn="ctr" rtl="0">
              <a:spcBef>
                <a:spcPts val="0"/>
              </a:spcBef>
              <a:buNone/>
            </a:pPr>
            <a:r>
              <a:rPr lang="en" b="1"/>
              <a:t>Please bring one piece of data from each column.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Shape 1384"/>
          <p:cNvSpPr txBox="1">
            <a:spLocks noGrp="1"/>
          </p:cNvSpPr>
          <p:nvPr>
            <p:ph type="title"/>
          </p:nvPr>
        </p:nvSpPr>
        <p:spPr>
          <a:xfrm>
            <a:off x="457200" y="205978"/>
            <a:ext cx="8229600" cy="857400"/>
          </a:xfrm>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smtClean="0">
                <a:solidFill>
                  <a:schemeClr val="lt1"/>
                </a:solidFill>
                <a:ea typeface="Source Sans Pro"/>
                <a:cs typeface="Source Sans Pro"/>
                <a:sym typeface="Source Sans Pro"/>
              </a:rPr>
              <a:t> </a:t>
            </a:r>
            <a:r>
              <a:rPr lang="en" sz="3600" i="0" u="none" strike="noStrike" cap="none" dirty="0">
                <a:solidFill>
                  <a:schemeClr val="lt1"/>
                </a:solidFill>
                <a:ea typeface="Source Sans Pro"/>
                <a:cs typeface="Source Sans Pro"/>
                <a:sym typeface="Source Sans Pro"/>
              </a:rPr>
              <a:t>AGENDA</a:t>
            </a:r>
          </a:p>
        </p:txBody>
      </p:sp>
      <p:sp>
        <p:nvSpPr>
          <p:cNvPr id="1385" name="Shape 1385"/>
          <p:cNvSpPr txBox="1"/>
          <p:nvPr/>
        </p:nvSpPr>
        <p:spPr>
          <a:xfrm>
            <a:off x="7516199" y="4859691"/>
            <a:ext cx="1335300" cy="27390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Clr>
                <a:srgbClr val="FEEACE"/>
              </a:buClr>
              <a:buSzPct val="25000"/>
              <a:buFont typeface="Source Sans Pro"/>
              <a:buNone/>
            </a:pPr>
            <a:fld id="{00000000-1234-1234-1234-123412341234}" type="slidenum">
              <a:rPr lang="en" sz="1050" b="0" i="0" u="none" strike="noStrike" cap="none">
                <a:solidFill>
                  <a:srgbClr val="FEEACE"/>
                </a:solidFill>
                <a:latin typeface="Franklin Gothic Book" pitchFamily="34" charset="0"/>
                <a:ea typeface="Source Sans Pro"/>
                <a:cs typeface="Source Sans Pro"/>
                <a:sym typeface="Source Sans Pro"/>
              </a:rPr>
              <a:pPr marL="0" marR="0" lvl="0" indent="0" algn="r" rtl="0">
                <a:spcBef>
                  <a:spcPts val="0"/>
                </a:spcBef>
                <a:spcAft>
                  <a:spcPts val="0"/>
                </a:spcAft>
                <a:buClr>
                  <a:srgbClr val="FEEACE"/>
                </a:buClr>
                <a:buSzPct val="25000"/>
                <a:buFont typeface="Source Sans Pro"/>
                <a:buNone/>
              </a:pPr>
              <a:t>8</a:t>
            </a:fld>
            <a:endParaRPr lang="en" sz="1050" b="0" i="0" u="none" strike="noStrike" cap="none" dirty="0">
              <a:solidFill>
                <a:srgbClr val="FEEACE"/>
              </a:solidFill>
              <a:latin typeface="Franklin Gothic Book" pitchFamily="34" charset="0"/>
              <a:ea typeface="Source Sans Pro"/>
              <a:cs typeface="Source Sans Pro"/>
              <a:sym typeface="Source Sans Pro"/>
            </a:endParaRPr>
          </a:p>
        </p:txBody>
      </p:sp>
      <p:graphicFrame>
        <p:nvGraphicFramePr>
          <p:cNvPr id="1386" name="Shape 1386"/>
          <p:cNvGraphicFramePr/>
          <p:nvPr>
            <p:extLst>
              <p:ext uri="{D42A27DB-BD31-4B8C-83A1-F6EECF244321}">
                <p14:modId xmlns="" xmlns:p14="http://schemas.microsoft.com/office/powerpoint/2010/main" val="3897677933"/>
              </p:ext>
            </p:extLst>
          </p:nvPr>
        </p:nvGraphicFramePr>
        <p:xfrm>
          <a:off x="457200" y="1485900"/>
          <a:ext cx="8229600" cy="2257400"/>
        </p:xfrm>
        <a:graphic>
          <a:graphicData uri="http://schemas.openxmlformats.org/drawingml/2006/table">
            <a:tbl>
              <a:tblPr firstRow="1" bandRow="1">
                <a:noFill/>
                <a:tableStyleId>{E8233900-1AC8-49FD-B689-96AAED63206D}</a:tableStyleId>
              </a:tblPr>
              <a:tblGrid>
                <a:gridCol w="8229600">
                  <a:extLst>
                    <a:ext uri="{9D8B030D-6E8A-4147-A177-3AD203B41FA5}">
                      <a16:colId xmlns="" xmlns:a16="http://schemas.microsoft.com/office/drawing/2014/main" val="20000"/>
                    </a:ext>
                  </a:extLst>
                </a:gridCol>
              </a:tblGrid>
              <a:tr h="800100">
                <a:tc>
                  <a:txBody>
                    <a:bodyPr/>
                    <a:lstStyle/>
                    <a:p>
                      <a:pPr marL="381000" marR="0" lvl="0" indent="-381000" algn="l" rtl="0">
                        <a:lnSpc>
                          <a:spcPct val="150000"/>
                        </a:lnSpc>
                        <a:spcBef>
                          <a:spcPts val="0"/>
                        </a:spcBef>
                        <a:buClr>
                          <a:schemeClr val="dk1"/>
                        </a:buClr>
                        <a:buSzPct val="100000"/>
                        <a:buFont typeface="Arial"/>
                        <a:buChar char="•"/>
                      </a:pPr>
                      <a:r>
                        <a:rPr lang="en" sz="2400" b="0" u="none" strike="noStrike" cap="none" dirty="0">
                          <a:solidFill>
                            <a:schemeClr val="lt1"/>
                          </a:solidFill>
                          <a:latin typeface="Franklin Gothic Book" pitchFamily="34" charset="0"/>
                          <a:ea typeface="Source Sans Pro"/>
                          <a:cs typeface="Source Sans Pro"/>
                          <a:sym typeface="Source Sans Pro"/>
                        </a:rPr>
                        <a:t>INTRODUCING CORE CONCEPTS</a:t>
                      </a:r>
                    </a:p>
                  </a:txBody>
                  <a:tcPr marL="91450" marR="91450" marT="34300" marB="34300" anchor="ctr">
                    <a:solidFill>
                      <a:schemeClr val="dk2"/>
                    </a:solidFill>
                  </a:tcPr>
                </a:tc>
                <a:extLst>
                  <a:ext uri="{0D108BD9-81ED-4DB2-BD59-A6C34878D82A}">
                    <a16:rowId xmlns="" xmlns:a16="http://schemas.microsoft.com/office/drawing/2014/main" val="10000"/>
                  </a:ext>
                </a:extLst>
              </a:tr>
              <a:tr h="728650">
                <a:tc>
                  <a:txBody>
                    <a:bodyPr/>
                    <a:lstStyle/>
                    <a:p>
                      <a:pPr marL="381000" lvl="0" indent="-381000" rtl="0">
                        <a:spcBef>
                          <a:spcPts val="0"/>
                        </a:spcBef>
                        <a:buClr>
                          <a:schemeClr val="dk1"/>
                        </a:buClr>
                        <a:buSzPct val="100000"/>
                        <a:buChar char="•"/>
                      </a:pPr>
                      <a:r>
                        <a:rPr lang="en" sz="2400" dirty="0">
                          <a:latin typeface="Franklin Gothic Book" pitchFamily="34" charset="0"/>
                          <a:ea typeface="Source Sans Pro"/>
                          <a:cs typeface="Source Sans Pro"/>
                          <a:sym typeface="Source Sans Pro"/>
                        </a:rPr>
                        <a:t>USING DATA TO DRIVE </a:t>
                      </a:r>
                      <a:r>
                        <a:rPr lang="en" sz="2400" dirty="0" smtClean="0">
                          <a:latin typeface="Franklin Gothic Book" pitchFamily="34" charset="0"/>
                          <a:ea typeface="Source Sans Pro"/>
                          <a:cs typeface="Source Sans Pro"/>
                          <a:sym typeface="Source Sans Pro"/>
                        </a:rPr>
                        <a:t>INSTRUCTION- </a:t>
                      </a:r>
                      <a:r>
                        <a:rPr lang="en" sz="1150" dirty="0" smtClean="0">
                          <a:latin typeface="Franklin Gothic Book" pitchFamily="34" charset="0"/>
                          <a:ea typeface="Source Sans Pro"/>
                          <a:cs typeface="Source Sans Pro"/>
                          <a:sym typeface="Source Sans Pro"/>
                        </a:rPr>
                        <a:t>FORMATIVE,</a:t>
                      </a:r>
                      <a:r>
                        <a:rPr lang="en" sz="1150" baseline="0" dirty="0" smtClean="0">
                          <a:latin typeface="Franklin Gothic Book" pitchFamily="34" charset="0"/>
                          <a:ea typeface="Source Sans Pro"/>
                          <a:cs typeface="Source Sans Pro"/>
                          <a:sym typeface="Source Sans Pro"/>
                        </a:rPr>
                        <a:t> SGO, PARCC</a:t>
                      </a:r>
                      <a:endParaRPr lang="en" sz="1150" dirty="0">
                        <a:latin typeface="Franklin Gothic Book" pitchFamily="34" charset="0"/>
                        <a:ea typeface="Source Sans Pro"/>
                        <a:cs typeface="Source Sans Pro"/>
                        <a:sym typeface="Source Sans Pro"/>
                      </a:endParaRPr>
                    </a:p>
                  </a:txBody>
                  <a:tcPr marL="91450" marR="91450" marT="34300" marB="34300" anchor="ctr"/>
                </a:tc>
                <a:extLst>
                  <a:ext uri="{0D108BD9-81ED-4DB2-BD59-A6C34878D82A}">
                    <a16:rowId xmlns="" xmlns:a16="http://schemas.microsoft.com/office/drawing/2014/main" val="10001"/>
                  </a:ext>
                </a:extLst>
              </a:tr>
              <a:tr h="728650">
                <a:tc>
                  <a:txBody>
                    <a:bodyPr/>
                    <a:lstStyle/>
                    <a:p>
                      <a:pPr marL="381000" lvl="0" indent="-381000" rtl="0">
                        <a:spcBef>
                          <a:spcPts val="0"/>
                        </a:spcBef>
                        <a:buClr>
                          <a:schemeClr val="dk1"/>
                        </a:buClr>
                        <a:buSzPct val="100000"/>
                        <a:buFont typeface="Arial"/>
                        <a:buChar char="•"/>
                      </a:pPr>
                      <a:r>
                        <a:rPr lang="en" sz="2400" dirty="0">
                          <a:latin typeface="Franklin Gothic Book" pitchFamily="34" charset="0"/>
                          <a:ea typeface="Source Sans Pro"/>
                          <a:cs typeface="Source Sans Pro"/>
                          <a:sym typeface="Source Sans Pro"/>
                        </a:rPr>
                        <a:t>CLOSING THOUGHTS</a:t>
                      </a:r>
                    </a:p>
                  </a:txBody>
                  <a:tcPr marL="91450" marR="91450" marT="34300" marB="34300" anchor="ctr"/>
                </a:tc>
                <a:extLst>
                  <a:ext uri="{0D108BD9-81ED-4DB2-BD59-A6C34878D82A}">
                    <a16:rowId xmlns="" xmlns:a16="http://schemas.microsoft.com/office/drawing/2014/main" val="10002"/>
                  </a:ext>
                </a:extLst>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0"/>
        <p:cNvGrpSpPr/>
        <p:nvPr/>
      </p:nvGrpSpPr>
      <p:grpSpPr>
        <a:xfrm>
          <a:off x="0" y="0"/>
          <a:ext cx="0" cy="0"/>
          <a:chOff x="0" y="0"/>
          <a:chExt cx="0" cy="0"/>
        </a:xfrm>
      </p:grpSpPr>
      <p:sp>
        <p:nvSpPr>
          <p:cNvPr id="1391" name="Shape 1391"/>
          <p:cNvSpPr txBox="1"/>
          <p:nvPr/>
        </p:nvSpPr>
        <p:spPr>
          <a:xfrm>
            <a:off x="515458" y="1076118"/>
            <a:ext cx="5332780" cy="3781632"/>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accent5"/>
              </a:buClr>
              <a:buFont typeface="Source Sans Pro"/>
              <a:buNone/>
            </a:pPr>
            <a:r>
              <a:rPr lang="en" sz="1600" b="0" i="0" u="none" strike="noStrike" cap="none" dirty="0">
                <a:solidFill>
                  <a:srgbClr val="000000"/>
                </a:solidFill>
                <a:latin typeface="Franklin Gothic Book" pitchFamily="34" charset="0"/>
                <a:ea typeface="Source Sans Pro"/>
                <a:cs typeface="Source Sans Pro"/>
                <a:sym typeface="Source Sans Pro"/>
              </a:rPr>
              <a:t>A process by which teachers</a:t>
            </a:r>
            <a:r>
              <a:rPr lang="en" sz="1600" b="0" i="0" u="none" strike="noStrike" cap="none" dirty="0" smtClean="0">
                <a:solidFill>
                  <a:srgbClr val="000000"/>
                </a:solidFill>
                <a:latin typeface="Franklin Gothic Book" pitchFamily="34" charset="0"/>
                <a:ea typeface="Source Sans Pro"/>
                <a:cs typeface="Source Sans Pro"/>
                <a:sym typeface="Source Sans Pro"/>
              </a:rPr>
              <a:t>…</a:t>
            </a:r>
            <a:endParaRPr sz="1600"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spcBef>
                <a:spcPts val="0"/>
              </a:spcBef>
              <a:spcAft>
                <a:spcPts val="0"/>
              </a:spcAft>
              <a:buClr>
                <a:schemeClr val="accent5"/>
              </a:buClr>
              <a:buFont typeface="Arial"/>
              <a:buChar char="•"/>
            </a:pPr>
            <a:r>
              <a:rPr lang="en" sz="1600" b="1" i="0" u="none" strike="noStrike" cap="none" dirty="0">
                <a:solidFill>
                  <a:srgbClr val="000000"/>
                </a:solidFill>
                <a:latin typeface="Franklin Gothic Book" pitchFamily="34" charset="0"/>
                <a:ea typeface="Source Sans Pro"/>
                <a:cs typeface="Source Sans Pro"/>
                <a:sym typeface="Source Sans Pro"/>
              </a:rPr>
              <a:t>Plan </a:t>
            </a:r>
            <a:r>
              <a:rPr lang="en" sz="1600" b="0" i="0" u="none" strike="noStrike" cap="none" dirty="0">
                <a:solidFill>
                  <a:srgbClr val="000000"/>
                </a:solidFill>
                <a:latin typeface="Franklin Gothic Book" pitchFamily="34" charset="0"/>
                <a:ea typeface="Source Sans Pro"/>
                <a:cs typeface="Source Sans Pro"/>
                <a:sym typeface="Source Sans Pro"/>
              </a:rPr>
              <a:t>– Develop curriculum, instruction, and assessments</a:t>
            </a:r>
          </a:p>
          <a:p>
            <a:pPr marL="342900" marR="0" lvl="0" indent="-228600" algn="l" rtl="0">
              <a:spcBef>
                <a:spcPts val="0"/>
              </a:spcBef>
              <a:spcAft>
                <a:spcPts val="0"/>
              </a:spcAft>
              <a:buNone/>
            </a:pPr>
            <a:endParaRPr sz="1600"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spcBef>
                <a:spcPts val="0"/>
              </a:spcBef>
              <a:spcAft>
                <a:spcPts val="0"/>
              </a:spcAft>
              <a:buClr>
                <a:schemeClr val="accent5"/>
              </a:buClr>
              <a:buFont typeface="Arial"/>
              <a:buChar char="•"/>
            </a:pPr>
            <a:r>
              <a:rPr lang="en" sz="1600" b="1" i="0" u="none" strike="noStrike" cap="none" dirty="0">
                <a:solidFill>
                  <a:srgbClr val="000000"/>
                </a:solidFill>
                <a:latin typeface="Franklin Gothic Book" pitchFamily="34" charset="0"/>
                <a:ea typeface="Source Sans Pro"/>
                <a:cs typeface="Source Sans Pro"/>
                <a:sym typeface="Source Sans Pro"/>
              </a:rPr>
              <a:t>Implement </a:t>
            </a:r>
            <a:r>
              <a:rPr lang="en" sz="1600" b="0" i="0" u="none" strike="noStrike" cap="none" dirty="0">
                <a:solidFill>
                  <a:srgbClr val="000000"/>
                </a:solidFill>
                <a:latin typeface="Franklin Gothic Book" pitchFamily="34" charset="0"/>
                <a:ea typeface="Source Sans Pro"/>
                <a:cs typeface="Source Sans Pro"/>
                <a:sym typeface="Source Sans Pro"/>
              </a:rPr>
              <a:t>– Teach or take plan into action</a:t>
            </a:r>
          </a:p>
          <a:p>
            <a:pPr marL="342900" marR="0" lvl="0" indent="-228600" algn="l" rtl="0">
              <a:spcBef>
                <a:spcPts val="0"/>
              </a:spcBef>
              <a:spcAft>
                <a:spcPts val="0"/>
              </a:spcAft>
              <a:buNone/>
            </a:pPr>
            <a:endParaRPr sz="1600"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spcBef>
                <a:spcPts val="0"/>
              </a:spcBef>
              <a:spcAft>
                <a:spcPts val="0"/>
              </a:spcAft>
              <a:buClr>
                <a:schemeClr val="accent5"/>
              </a:buClr>
              <a:buFont typeface="Arial"/>
              <a:buChar char="•"/>
            </a:pPr>
            <a:r>
              <a:rPr lang="en" sz="1600" b="1" i="0" u="none" strike="noStrike" cap="none" dirty="0">
                <a:solidFill>
                  <a:srgbClr val="000000"/>
                </a:solidFill>
                <a:latin typeface="Franklin Gothic Book" pitchFamily="34" charset="0"/>
                <a:ea typeface="Source Sans Pro"/>
                <a:cs typeface="Source Sans Pro"/>
                <a:sym typeface="Source Sans Pro"/>
              </a:rPr>
              <a:t>Collect</a:t>
            </a:r>
            <a:r>
              <a:rPr lang="en" sz="1600" b="0" i="0" u="none" strike="noStrike" cap="none" dirty="0">
                <a:solidFill>
                  <a:srgbClr val="000000"/>
                </a:solidFill>
                <a:latin typeface="Franklin Gothic Book" pitchFamily="34" charset="0"/>
                <a:ea typeface="Source Sans Pro"/>
                <a:cs typeface="Source Sans Pro"/>
                <a:sym typeface="Source Sans Pro"/>
              </a:rPr>
              <a:t> – Gather indicators of student progress or other evidence of practice</a:t>
            </a:r>
          </a:p>
          <a:p>
            <a:pPr marL="342900" marR="0" lvl="0" indent="-228600" algn="l" rtl="0">
              <a:spcBef>
                <a:spcPts val="0"/>
              </a:spcBef>
              <a:spcAft>
                <a:spcPts val="0"/>
              </a:spcAft>
              <a:buNone/>
            </a:pPr>
            <a:endParaRPr sz="1600" b="0"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spcBef>
                <a:spcPts val="0"/>
              </a:spcBef>
              <a:spcAft>
                <a:spcPts val="0"/>
              </a:spcAft>
              <a:buClr>
                <a:schemeClr val="accent5"/>
              </a:buClr>
              <a:buFont typeface="Arial"/>
              <a:buChar char="•"/>
            </a:pPr>
            <a:r>
              <a:rPr lang="en" sz="1600" b="1" i="0" u="none" strike="noStrike" cap="none" dirty="0">
                <a:solidFill>
                  <a:srgbClr val="000000"/>
                </a:solidFill>
                <a:latin typeface="Franklin Gothic Book" pitchFamily="34" charset="0"/>
                <a:ea typeface="Source Sans Pro"/>
                <a:cs typeface="Source Sans Pro"/>
                <a:sym typeface="Source Sans Pro"/>
              </a:rPr>
              <a:t>Analyze</a:t>
            </a:r>
            <a:r>
              <a:rPr lang="en" sz="1600" b="0" i="0" u="none" strike="noStrike" cap="none" dirty="0">
                <a:solidFill>
                  <a:srgbClr val="000000"/>
                </a:solidFill>
                <a:latin typeface="Franklin Gothic Book" pitchFamily="34" charset="0"/>
                <a:ea typeface="Source Sans Pro"/>
                <a:cs typeface="Source Sans Pro"/>
                <a:sym typeface="Source Sans Pro"/>
              </a:rPr>
              <a:t> – Identify trends, patterns, and student misconceptions; decide what needs more reinforcement or re-teaching </a:t>
            </a:r>
          </a:p>
          <a:p>
            <a:pPr marL="342900" marR="0" lvl="0" indent="-228600" algn="l" rtl="0">
              <a:spcBef>
                <a:spcPts val="0"/>
              </a:spcBef>
              <a:spcAft>
                <a:spcPts val="0"/>
              </a:spcAft>
              <a:buNone/>
            </a:pPr>
            <a:endParaRPr sz="1600" b="1" i="0" u="none" strike="noStrike" cap="none" dirty="0">
              <a:solidFill>
                <a:srgbClr val="000000"/>
              </a:solidFill>
              <a:latin typeface="Franklin Gothic Book" pitchFamily="34" charset="0"/>
              <a:ea typeface="Source Sans Pro"/>
              <a:cs typeface="Source Sans Pro"/>
              <a:sym typeface="Source Sans Pro"/>
            </a:endParaRPr>
          </a:p>
          <a:p>
            <a:pPr marL="342900" marR="0" lvl="0" indent="-317500" algn="l" rtl="0">
              <a:spcBef>
                <a:spcPts val="0"/>
              </a:spcBef>
              <a:spcAft>
                <a:spcPts val="0"/>
              </a:spcAft>
              <a:buClr>
                <a:schemeClr val="accent5"/>
              </a:buClr>
              <a:buFont typeface="Arial"/>
              <a:buChar char="•"/>
            </a:pPr>
            <a:r>
              <a:rPr lang="en" sz="1600" b="1" i="0" u="none" strike="noStrike" cap="none" dirty="0">
                <a:solidFill>
                  <a:srgbClr val="000000"/>
                </a:solidFill>
                <a:latin typeface="Franklin Gothic Book" pitchFamily="34" charset="0"/>
                <a:ea typeface="Source Sans Pro"/>
                <a:cs typeface="Source Sans Pro"/>
                <a:sym typeface="Source Sans Pro"/>
              </a:rPr>
              <a:t>Plan</a:t>
            </a:r>
            <a:r>
              <a:rPr lang="en" sz="1600" b="0" i="0" u="none" strike="noStrike" cap="none" dirty="0">
                <a:solidFill>
                  <a:srgbClr val="000000"/>
                </a:solidFill>
                <a:latin typeface="Franklin Gothic Book" pitchFamily="34" charset="0"/>
                <a:ea typeface="Source Sans Pro"/>
                <a:cs typeface="Source Sans Pro"/>
                <a:sym typeface="Source Sans Pro"/>
              </a:rPr>
              <a:t> – Reflect on and revise the plan based on analysis of the data</a:t>
            </a:r>
          </a:p>
          <a:p>
            <a:pPr marL="342900" marR="0" lvl="0" indent="-342900" algn="l" rtl="0">
              <a:lnSpc>
                <a:spcPct val="100000"/>
              </a:lnSpc>
              <a:spcBef>
                <a:spcPts val="0"/>
              </a:spcBef>
              <a:spcAft>
                <a:spcPts val="0"/>
              </a:spcAft>
              <a:buClr>
                <a:schemeClr val="accent5"/>
              </a:buClr>
              <a:buFont typeface="Arial"/>
              <a:buNone/>
            </a:pPr>
            <a:endParaRPr sz="1600" b="0" i="0" u="none" strike="noStrike" cap="none" dirty="0">
              <a:solidFill>
                <a:srgbClr val="000000"/>
              </a:solidFill>
              <a:latin typeface="Franklin Gothic Book" pitchFamily="34" charset="0"/>
              <a:ea typeface="Source Sans Pro"/>
              <a:cs typeface="Source Sans Pro"/>
              <a:sym typeface="Source Sans Pro"/>
            </a:endParaRPr>
          </a:p>
        </p:txBody>
      </p:sp>
      <p:grpSp>
        <p:nvGrpSpPr>
          <p:cNvPr id="1392" name="Shape 1392"/>
          <p:cNvGrpSpPr/>
          <p:nvPr/>
        </p:nvGrpSpPr>
        <p:grpSpPr>
          <a:xfrm>
            <a:off x="5638800" y="1428750"/>
            <a:ext cx="3352800" cy="2819400"/>
            <a:chOff x="396875" y="3586119"/>
            <a:chExt cx="2488587" cy="2512558"/>
          </a:xfrm>
        </p:grpSpPr>
        <p:sp>
          <p:nvSpPr>
            <p:cNvPr id="1393" name="Shape 1393"/>
            <p:cNvSpPr/>
            <p:nvPr/>
          </p:nvSpPr>
          <p:spPr>
            <a:xfrm>
              <a:off x="547687" y="3586119"/>
              <a:ext cx="1308099" cy="1117599"/>
            </a:xfrm>
            <a:custGeom>
              <a:avLst/>
              <a:gdLst/>
              <a:ahLst/>
              <a:cxnLst/>
              <a:rect l="0" t="0" r="0" b="0"/>
              <a:pathLst>
                <a:path w="120000" h="120000" extrusionOk="0">
                  <a:moveTo>
                    <a:pt x="51655" y="117200"/>
                  </a:moveTo>
                  <a:lnTo>
                    <a:pt x="53472" y="111733"/>
                  </a:lnTo>
                  <a:lnTo>
                    <a:pt x="55629" y="106533"/>
                  </a:lnTo>
                  <a:lnTo>
                    <a:pt x="58353" y="101600"/>
                  </a:lnTo>
                  <a:lnTo>
                    <a:pt x="61419" y="97066"/>
                  </a:lnTo>
                  <a:lnTo>
                    <a:pt x="64711" y="92800"/>
                  </a:lnTo>
                  <a:lnTo>
                    <a:pt x="68457" y="88933"/>
                  </a:lnTo>
                  <a:lnTo>
                    <a:pt x="72544" y="85600"/>
                  </a:lnTo>
                  <a:lnTo>
                    <a:pt x="76745" y="82800"/>
                  </a:lnTo>
                  <a:lnTo>
                    <a:pt x="80946" y="80666"/>
                  </a:lnTo>
                  <a:lnTo>
                    <a:pt x="85487" y="78800"/>
                  </a:lnTo>
                  <a:lnTo>
                    <a:pt x="90028" y="77466"/>
                  </a:lnTo>
                  <a:lnTo>
                    <a:pt x="94683" y="76666"/>
                  </a:lnTo>
                  <a:lnTo>
                    <a:pt x="94569" y="94800"/>
                  </a:lnTo>
                  <a:lnTo>
                    <a:pt x="119886" y="49866"/>
                  </a:lnTo>
                  <a:lnTo>
                    <a:pt x="92866" y="0"/>
                  </a:lnTo>
                  <a:lnTo>
                    <a:pt x="92980" y="18266"/>
                  </a:lnTo>
                  <a:lnTo>
                    <a:pt x="85941" y="19066"/>
                  </a:lnTo>
                  <a:lnTo>
                    <a:pt x="78789" y="20533"/>
                  </a:lnTo>
                  <a:lnTo>
                    <a:pt x="71977" y="22400"/>
                  </a:lnTo>
                  <a:lnTo>
                    <a:pt x="65165" y="25066"/>
                  </a:lnTo>
                  <a:lnTo>
                    <a:pt x="58580" y="28133"/>
                  </a:lnTo>
                  <a:lnTo>
                    <a:pt x="52223" y="31733"/>
                  </a:lnTo>
                  <a:lnTo>
                    <a:pt x="45979" y="36000"/>
                  </a:lnTo>
                  <a:lnTo>
                    <a:pt x="39962" y="40800"/>
                  </a:lnTo>
                  <a:lnTo>
                    <a:pt x="34285" y="46133"/>
                  </a:lnTo>
                  <a:lnTo>
                    <a:pt x="28949" y="52000"/>
                  </a:lnTo>
                  <a:lnTo>
                    <a:pt x="23954" y="58266"/>
                  </a:lnTo>
                  <a:lnTo>
                    <a:pt x="19299" y="64800"/>
                  </a:lnTo>
                  <a:lnTo>
                    <a:pt x="15212" y="71866"/>
                  </a:lnTo>
                  <a:lnTo>
                    <a:pt x="11466" y="79333"/>
                  </a:lnTo>
                  <a:lnTo>
                    <a:pt x="8174" y="87066"/>
                  </a:lnTo>
                  <a:lnTo>
                    <a:pt x="5335" y="94800"/>
                  </a:lnTo>
                  <a:lnTo>
                    <a:pt x="3065" y="103066"/>
                  </a:lnTo>
                  <a:lnTo>
                    <a:pt x="1248" y="111333"/>
                  </a:lnTo>
                  <a:lnTo>
                    <a:pt x="0" y="119866"/>
                  </a:lnTo>
                  <a:lnTo>
                    <a:pt x="27019" y="98800"/>
                  </a:lnTo>
                  <a:lnTo>
                    <a:pt x="51655" y="117200"/>
                  </a:lnTo>
                </a:path>
              </a:pathLst>
            </a:custGeom>
            <a:solidFill>
              <a:schemeClr val="accent4"/>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394" name="Shape 1394"/>
            <p:cNvSpPr/>
            <p:nvPr/>
          </p:nvSpPr>
          <p:spPr>
            <a:xfrm>
              <a:off x="1422400" y="4974728"/>
              <a:ext cx="1277938" cy="1123949"/>
            </a:xfrm>
            <a:custGeom>
              <a:avLst/>
              <a:gdLst/>
              <a:ahLst/>
              <a:cxnLst/>
              <a:rect l="0" t="0" r="0" b="0"/>
              <a:pathLst>
                <a:path w="120000" h="120000" extrusionOk="0">
                  <a:moveTo>
                    <a:pt x="67957" y="132"/>
                  </a:moveTo>
                  <a:lnTo>
                    <a:pt x="66563" y="5442"/>
                  </a:lnTo>
                  <a:lnTo>
                    <a:pt x="64588" y="10353"/>
                  </a:lnTo>
                  <a:lnTo>
                    <a:pt x="62381" y="15398"/>
                  </a:lnTo>
                  <a:lnTo>
                    <a:pt x="59709" y="19911"/>
                  </a:lnTo>
                  <a:lnTo>
                    <a:pt x="56689" y="24159"/>
                  </a:lnTo>
                  <a:lnTo>
                    <a:pt x="53320" y="28141"/>
                  </a:lnTo>
                  <a:lnTo>
                    <a:pt x="49603" y="31725"/>
                  </a:lnTo>
                  <a:lnTo>
                    <a:pt x="45653" y="34778"/>
                  </a:lnTo>
                  <a:lnTo>
                    <a:pt x="41355" y="37566"/>
                  </a:lnTo>
                  <a:lnTo>
                    <a:pt x="36824" y="39955"/>
                  </a:lnTo>
                  <a:lnTo>
                    <a:pt x="32178" y="41681"/>
                  </a:lnTo>
                  <a:lnTo>
                    <a:pt x="27415" y="42876"/>
                  </a:lnTo>
                  <a:lnTo>
                    <a:pt x="27299" y="24823"/>
                  </a:lnTo>
                  <a:lnTo>
                    <a:pt x="18470" y="39557"/>
                  </a:lnTo>
                  <a:lnTo>
                    <a:pt x="9293" y="54292"/>
                  </a:lnTo>
                  <a:lnTo>
                    <a:pt x="0" y="68628"/>
                  </a:lnTo>
                  <a:lnTo>
                    <a:pt x="27415" y="119867"/>
                  </a:lnTo>
                  <a:lnTo>
                    <a:pt x="27415" y="101681"/>
                  </a:lnTo>
                  <a:lnTo>
                    <a:pt x="34269" y="100752"/>
                  </a:lnTo>
                  <a:lnTo>
                    <a:pt x="41006" y="99159"/>
                  </a:lnTo>
                  <a:lnTo>
                    <a:pt x="47744" y="97300"/>
                  </a:lnTo>
                  <a:lnTo>
                    <a:pt x="54249" y="94646"/>
                  </a:lnTo>
                  <a:lnTo>
                    <a:pt x="60638" y="91725"/>
                  </a:lnTo>
                  <a:lnTo>
                    <a:pt x="66795" y="88274"/>
                  </a:lnTo>
                  <a:lnTo>
                    <a:pt x="72720" y="84292"/>
                  </a:lnTo>
                  <a:lnTo>
                    <a:pt x="78528" y="79778"/>
                  </a:lnTo>
                  <a:lnTo>
                    <a:pt x="84104" y="74867"/>
                  </a:lnTo>
                  <a:lnTo>
                    <a:pt x="89215" y="69690"/>
                  </a:lnTo>
                  <a:lnTo>
                    <a:pt x="94211" y="63849"/>
                  </a:lnTo>
                  <a:lnTo>
                    <a:pt x="98625" y="57743"/>
                  </a:lnTo>
                  <a:lnTo>
                    <a:pt x="102691" y="51371"/>
                  </a:lnTo>
                  <a:lnTo>
                    <a:pt x="106408" y="44734"/>
                  </a:lnTo>
                  <a:lnTo>
                    <a:pt x="109777" y="37699"/>
                  </a:lnTo>
                  <a:lnTo>
                    <a:pt x="112681" y="30663"/>
                  </a:lnTo>
                  <a:lnTo>
                    <a:pt x="115121" y="23097"/>
                  </a:lnTo>
                  <a:lnTo>
                    <a:pt x="117212" y="15530"/>
                  </a:lnTo>
                  <a:lnTo>
                    <a:pt x="118838" y="7699"/>
                  </a:lnTo>
                  <a:lnTo>
                    <a:pt x="119883" y="0"/>
                  </a:lnTo>
                  <a:lnTo>
                    <a:pt x="94327" y="17522"/>
                  </a:lnTo>
                  <a:lnTo>
                    <a:pt x="67957" y="132"/>
                  </a:lnTo>
                </a:path>
              </a:pathLst>
            </a:custGeom>
            <a:solidFill>
              <a:schemeClr val="accent2"/>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dk1"/>
                </a:solidFill>
                <a:latin typeface="Franklin Gothic Book" pitchFamily="34" charset="0"/>
                <a:ea typeface="Source Sans Pro"/>
                <a:cs typeface="Source Sans Pro"/>
                <a:sym typeface="Source Sans Pro"/>
              </a:endParaRPr>
            </a:p>
          </p:txBody>
        </p:sp>
        <p:sp>
          <p:nvSpPr>
            <p:cNvPr id="1395" name="Shape 1395"/>
            <p:cNvSpPr/>
            <p:nvPr/>
          </p:nvSpPr>
          <p:spPr>
            <a:xfrm>
              <a:off x="396875" y="4566744"/>
              <a:ext cx="1150936" cy="1335085"/>
            </a:xfrm>
            <a:custGeom>
              <a:avLst/>
              <a:gdLst/>
              <a:ahLst/>
              <a:cxnLst/>
              <a:rect l="0" t="0" r="0" b="0"/>
              <a:pathLst>
                <a:path w="120000" h="120000" extrusionOk="0">
                  <a:moveTo>
                    <a:pt x="119870" y="72000"/>
                  </a:moveTo>
                  <a:lnTo>
                    <a:pt x="114451" y="70772"/>
                  </a:lnTo>
                  <a:lnTo>
                    <a:pt x="109290" y="69209"/>
                  </a:lnTo>
                  <a:lnTo>
                    <a:pt x="104129" y="67311"/>
                  </a:lnTo>
                  <a:lnTo>
                    <a:pt x="99483" y="64967"/>
                  </a:lnTo>
                  <a:lnTo>
                    <a:pt x="94838" y="62176"/>
                  </a:lnTo>
                  <a:lnTo>
                    <a:pt x="90709" y="59051"/>
                  </a:lnTo>
                  <a:lnTo>
                    <a:pt x="86838" y="55479"/>
                  </a:lnTo>
                  <a:lnTo>
                    <a:pt x="83612" y="51906"/>
                  </a:lnTo>
                  <a:lnTo>
                    <a:pt x="80516" y="47776"/>
                  </a:lnTo>
                  <a:lnTo>
                    <a:pt x="78322" y="44427"/>
                  </a:lnTo>
                  <a:lnTo>
                    <a:pt x="76645" y="40855"/>
                  </a:lnTo>
                  <a:lnTo>
                    <a:pt x="75225" y="37060"/>
                  </a:lnTo>
                  <a:lnTo>
                    <a:pt x="74451" y="33265"/>
                  </a:lnTo>
                  <a:lnTo>
                    <a:pt x="74193" y="29469"/>
                  </a:lnTo>
                  <a:lnTo>
                    <a:pt x="74322" y="25562"/>
                  </a:lnTo>
                  <a:lnTo>
                    <a:pt x="96516" y="25562"/>
                  </a:lnTo>
                  <a:lnTo>
                    <a:pt x="46451" y="0"/>
                  </a:lnTo>
                  <a:lnTo>
                    <a:pt x="0" y="26344"/>
                  </a:lnTo>
                  <a:lnTo>
                    <a:pt x="17548" y="26455"/>
                  </a:lnTo>
                  <a:lnTo>
                    <a:pt x="18193" y="33376"/>
                  </a:lnTo>
                  <a:lnTo>
                    <a:pt x="19354" y="40409"/>
                  </a:lnTo>
                  <a:lnTo>
                    <a:pt x="21290" y="47106"/>
                  </a:lnTo>
                  <a:lnTo>
                    <a:pt x="23483" y="53916"/>
                  </a:lnTo>
                  <a:lnTo>
                    <a:pt x="26322" y="60390"/>
                  </a:lnTo>
                  <a:lnTo>
                    <a:pt x="29806" y="66753"/>
                  </a:lnTo>
                  <a:lnTo>
                    <a:pt x="33806" y="72893"/>
                  </a:lnTo>
                  <a:lnTo>
                    <a:pt x="38193" y="78586"/>
                  </a:lnTo>
                  <a:lnTo>
                    <a:pt x="42967" y="83944"/>
                  </a:lnTo>
                  <a:lnTo>
                    <a:pt x="48258" y="88967"/>
                  </a:lnTo>
                  <a:lnTo>
                    <a:pt x="54064" y="93879"/>
                  </a:lnTo>
                  <a:lnTo>
                    <a:pt x="60000" y="98232"/>
                  </a:lnTo>
                  <a:lnTo>
                    <a:pt x="66322" y="102362"/>
                  </a:lnTo>
                  <a:lnTo>
                    <a:pt x="73032" y="106158"/>
                  </a:lnTo>
                  <a:lnTo>
                    <a:pt x="80000" y="109395"/>
                  </a:lnTo>
                  <a:lnTo>
                    <a:pt x="87096" y="112409"/>
                  </a:lnTo>
                  <a:lnTo>
                    <a:pt x="94451" y="114865"/>
                  </a:lnTo>
                  <a:lnTo>
                    <a:pt x="101935" y="116986"/>
                  </a:lnTo>
                  <a:lnTo>
                    <a:pt x="109548" y="118548"/>
                  </a:lnTo>
                  <a:lnTo>
                    <a:pt x="117419" y="119888"/>
                  </a:lnTo>
                  <a:lnTo>
                    <a:pt x="99612" y="94325"/>
                  </a:lnTo>
                  <a:lnTo>
                    <a:pt x="119870" y="72000"/>
                  </a:lnTo>
                </a:path>
              </a:pathLst>
            </a:custGeom>
            <a:solidFill>
              <a:schemeClr val="accent3"/>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396" name="Shape 1396"/>
            <p:cNvSpPr/>
            <p:nvPr/>
          </p:nvSpPr>
          <p:spPr>
            <a:xfrm>
              <a:off x="1718650" y="3753944"/>
              <a:ext cx="1166812" cy="1323975"/>
            </a:xfrm>
            <a:custGeom>
              <a:avLst/>
              <a:gdLst/>
              <a:ahLst/>
              <a:cxnLst/>
              <a:rect l="0" t="0" r="0" b="0"/>
              <a:pathLst>
                <a:path w="120000" h="120000" extrusionOk="0">
                  <a:moveTo>
                    <a:pt x="70498" y="119887"/>
                  </a:moveTo>
                  <a:lnTo>
                    <a:pt x="119872" y="94647"/>
                  </a:lnTo>
                  <a:lnTo>
                    <a:pt x="99384" y="94647"/>
                  </a:lnTo>
                  <a:lnTo>
                    <a:pt x="98748" y="87661"/>
                  </a:lnTo>
                  <a:lnTo>
                    <a:pt x="97603" y="80676"/>
                  </a:lnTo>
                  <a:lnTo>
                    <a:pt x="95949" y="73802"/>
                  </a:lnTo>
                  <a:lnTo>
                    <a:pt x="93785" y="67042"/>
                  </a:lnTo>
                  <a:lnTo>
                    <a:pt x="90858" y="60394"/>
                  </a:lnTo>
                  <a:lnTo>
                    <a:pt x="87550" y="54084"/>
                  </a:lnTo>
                  <a:lnTo>
                    <a:pt x="83732" y="47887"/>
                  </a:lnTo>
                  <a:lnTo>
                    <a:pt x="79406" y="41915"/>
                  </a:lnTo>
                  <a:lnTo>
                    <a:pt x="74570" y="36394"/>
                  </a:lnTo>
                  <a:lnTo>
                    <a:pt x="69607" y="30985"/>
                  </a:lnTo>
                  <a:lnTo>
                    <a:pt x="63881" y="26140"/>
                  </a:lnTo>
                  <a:lnTo>
                    <a:pt x="57900" y="21521"/>
                  </a:lnTo>
                  <a:lnTo>
                    <a:pt x="51537" y="17239"/>
                  </a:lnTo>
                  <a:lnTo>
                    <a:pt x="44793" y="13521"/>
                  </a:lnTo>
                  <a:lnTo>
                    <a:pt x="37921" y="10028"/>
                  </a:lnTo>
                  <a:lnTo>
                    <a:pt x="30668" y="7098"/>
                  </a:lnTo>
                  <a:lnTo>
                    <a:pt x="23160" y="4619"/>
                  </a:lnTo>
                  <a:lnTo>
                    <a:pt x="15524" y="2591"/>
                  </a:lnTo>
                  <a:lnTo>
                    <a:pt x="7762" y="1014"/>
                  </a:lnTo>
                  <a:lnTo>
                    <a:pt x="0" y="0"/>
                  </a:lnTo>
                  <a:lnTo>
                    <a:pt x="17433" y="25464"/>
                  </a:lnTo>
                  <a:lnTo>
                    <a:pt x="636" y="50816"/>
                  </a:lnTo>
                  <a:lnTo>
                    <a:pt x="6108" y="52394"/>
                  </a:lnTo>
                  <a:lnTo>
                    <a:pt x="11452" y="54422"/>
                  </a:lnTo>
                  <a:lnTo>
                    <a:pt x="16542" y="56901"/>
                  </a:lnTo>
                  <a:lnTo>
                    <a:pt x="21378" y="59830"/>
                  </a:lnTo>
                  <a:lnTo>
                    <a:pt x="25705" y="63211"/>
                  </a:lnTo>
                  <a:lnTo>
                    <a:pt x="29650" y="66929"/>
                  </a:lnTo>
                  <a:lnTo>
                    <a:pt x="33340" y="70873"/>
                  </a:lnTo>
                  <a:lnTo>
                    <a:pt x="36267" y="75267"/>
                  </a:lnTo>
                  <a:lnTo>
                    <a:pt x="38812" y="79887"/>
                  </a:lnTo>
                  <a:lnTo>
                    <a:pt x="40848" y="84619"/>
                  </a:lnTo>
                  <a:lnTo>
                    <a:pt x="42375" y="89577"/>
                  </a:lnTo>
                  <a:lnTo>
                    <a:pt x="43266" y="94647"/>
                  </a:lnTo>
                  <a:lnTo>
                    <a:pt x="23923" y="94760"/>
                  </a:lnTo>
                  <a:lnTo>
                    <a:pt x="70498" y="119887"/>
                  </a:lnTo>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rgbClr val="000000"/>
                </a:buClr>
                <a:buFont typeface="Arial"/>
                <a:buNone/>
              </a:pPr>
              <a:endParaRPr sz="800" b="0" i="0" u="none" strike="noStrike" cap="none" dirty="0">
                <a:solidFill>
                  <a:schemeClr val="lt1"/>
                </a:solidFill>
                <a:latin typeface="Franklin Gothic Book" pitchFamily="34" charset="0"/>
                <a:ea typeface="Source Sans Pro"/>
                <a:cs typeface="Source Sans Pro"/>
                <a:sym typeface="Source Sans Pro"/>
              </a:endParaRPr>
            </a:p>
          </p:txBody>
        </p:sp>
        <p:sp>
          <p:nvSpPr>
            <p:cNvPr id="1397" name="Shape 1397"/>
            <p:cNvSpPr/>
            <p:nvPr/>
          </p:nvSpPr>
          <p:spPr>
            <a:xfrm>
              <a:off x="732983" y="5251341"/>
              <a:ext cx="569699" cy="1647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Analyze</a:t>
              </a:r>
            </a:p>
          </p:txBody>
        </p:sp>
        <p:sp>
          <p:nvSpPr>
            <p:cNvPr id="1398" name="Shape 1398"/>
            <p:cNvSpPr/>
            <p:nvPr/>
          </p:nvSpPr>
          <p:spPr>
            <a:xfrm>
              <a:off x="1822917" y="5394914"/>
              <a:ext cx="515938" cy="1646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Collect</a:t>
              </a:r>
            </a:p>
          </p:txBody>
        </p:sp>
        <p:sp>
          <p:nvSpPr>
            <p:cNvPr id="1399" name="Shape 1399"/>
            <p:cNvSpPr/>
            <p:nvPr/>
          </p:nvSpPr>
          <p:spPr>
            <a:xfrm>
              <a:off x="1754905" y="4176487"/>
              <a:ext cx="762000" cy="160682"/>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Implement</a:t>
              </a:r>
            </a:p>
          </p:txBody>
        </p:sp>
        <p:sp>
          <p:nvSpPr>
            <p:cNvPr id="1400" name="Shape 1400"/>
            <p:cNvSpPr/>
            <p:nvPr/>
          </p:nvSpPr>
          <p:spPr>
            <a:xfrm>
              <a:off x="910250" y="4174528"/>
              <a:ext cx="515938" cy="164600"/>
            </a:xfrm>
            <a:prstGeom prst="rect">
              <a:avLst/>
            </a:prstGeom>
            <a:noFill/>
            <a:ln>
              <a:noFill/>
            </a:ln>
          </p:spPr>
          <p:txBody>
            <a:bodyPr lIns="0" tIns="0" rIns="0" bIns="0" anchor="ctr" anchorCtr="1">
              <a:noAutofit/>
            </a:bodyPr>
            <a:lstStyle/>
            <a:p>
              <a:pPr marL="0" marR="0" lvl="0" indent="0" algn="ctr" rtl="0">
                <a:lnSpc>
                  <a:spcPct val="95000"/>
                </a:lnSpc>
                <a:spcBef>
                  <a:spcPts val="0"/>
                </a:spcBef>
                <a:spcAft>
                  <a:spcPts val="0"/>
                </a:spcAft>
                <a:buClr>
                  <a:schemeClr val="dk1"/>
                </a:buClr>
                <a:buSzPct val="25000"/>
                <a:buFont typeface="Noto Sans Symbols"/>
                <a:buNone/>
              </a:pPr>
              <a:r>
                <a:rPr lang="en" sz="1600" b="1" i="0" u="none" strike="noStrike" cap="none" dirty="0">
                  <a:solidFill>
                    <a:schemeClr val="lt1"/>
                  </a:solidFill>
                  <a:latin typeface="Franklin Gothic Book" pitchFamily="34" charset="0"/>
                  <a:ea typeface="Source Sans Pro"/>
                  <a:cs typeface="Source Sans Pro"/>
                  <a:sym typeface="Source Sans Pro"/>
                </a:rPr>
                <a:t>Plan</a:t>
              </a:r>
            </a:p>
          </p:txBody>
        </p:sp>
      </p:grpSp>
      <p:sp>
        <p:nvSpPr>
          <p:cNvPr id="1401" name="Shape 1401"/>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Clr>
                <a:schemeClr val="lt1"/>
              </a:buClr>
              <a:buSzPct val="25000"/>
              <a:buFont typeface="Arial"/>
              <a:buNone/>
            </a:pPr>
            <a:r>
              <a:rPr lang="en" sz="3600" i="0" u="none" strike="noStrike" cap="none" dirty="0">
                <a:solidFill>
                  <a:schemeClr val="lt1"/>
                </a:solidFill>
                <a:ea typeface="Source Sans Pro"/>
                <a:cs typeface="Source Sans Pro"/>
                <a:sym typeface="Source Sans Pro"/>
              </a:rPr>
              <a:t>INTRODUCTION TO MONITORING CYCLE</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ACSI Template">
  <a:themeElements>
    <a:clrScheme name="AchieveNJ Color Palette">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6455</Words>
  <Application>Microsoft Office PowerPoint</Application>
  <PresentationFormat>On-screen Show (16:9)</PresentationFormat>
  <Paragraphs>672</Paragraphs>
  <Slides>59</Slides>
  <Notes>59</Notes>
  <HiddenSlides>0</HiddenSlides>
  <MMClips>0</MMClips>
  <ScaleCrop>false</ScaleCrop>
  <HeadingPairs>
    <vt:vector size="6" baseType="variant">
      <vt:variant>
        <vt:lpstr>Fonts Used</vt:lpstr>
      </vt:variant>
      <vt:variant>
        <vt:i4>14</vt:i4>
      </vt:variant>
      <vt:variant>
        <vt:lpstr>Theme</vt:lpstr>
      </vt:variant>
      <vt:variant>
        <vt:i4>25</vt:i4>
      </vt:variant>
      <vt:variant>
        <vt:lpstr>Slide Titles</vt:lpstr>
      </vt:variant>
      <vt:variant>
        <vt:i4>59</vt:i4>
      </vt:variant>
    </vt:vector>
  </HeadingPairs>
  <TitlesOfParts>
    <vt:vector size="98" baseType="lpstr">
      <vt:lpstr>Arial</vt:lpstr>
      <vt:lpstr>Franklin Gothic Book</vt:lpstr>
      <vt:lpstr>Source Sans Pro</vt:lpstr>
      <vt:lpstr>Noto Sans Symbols</vt:lpstr>
      <vt:lpstr>MV Boli</vt:lpstr>
      <vt:lpstr>Permanent Marker</vt:lpstr>
      <vt:lpstr>Arial Narrow</vt:lpstr>
      <vt:lpstr>Courier New</vt:lpstr>
      <vt:lpstr>Calibri</vt:lpstr>
      <vt:lpstr>Wingdings</vt:lpstr>
      <vt:lpstr>Chewy</vt:lpstr>
      <vt:lpstr>Helvetica Neue</vt:lpstr>
      <vt:lpstr>Times New Roman</vt:lpstr>
      <vt:lpstr>Noto Symbol</vt:lpstr>
      <vt:lpstr>1_ACSI Template</vt:lpstr>
      <vt:lpstr>1_ACSI Template</vt:lpstr>
      <vt:lpstr>1_ACSI Template</vt:lpstr>
      <vt:lpstr>1_ACSI Template</vt:lpstr>
      <vt:lpstr>1_ACSI Template</vt:lpstr>
      <vt:lpstr>1_ACSI Template</vt:lpstr>
      <vt:lpstr>1_ACSI Template</vt:lpstr>
      <vt:lpstr>ACSI Template</vt:lpstr>
      <vt:lpstr>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1_ACSI Template</vt:lpstr>
      <vt:lpstr>Custom Theme</vt:lpstr>
      <vt:lpstr>Slide 1</vt:lpstr>
      <vt:lpstr>WE ALL USE DATA</vt:lpstr>
      <vt:lpstr>Slide 3</vt:lpstr>
      <vt:lpstr>Slide 4</vt:lpstr>
      <vt:lpstr>Slide 5</vt:lpstr>
      <vt:lpstr>SESSION OBJECTIVES</vt:lpstr>
      <vt:lpstr>DATA TO BRING WITH YOU</vt:lpstr>
      <vt:lpstr> AGENDA</vt:lpstr>
      <vt:lpstr>INTRODUCTION TO MONITORING CYCLE</vt:lpstr>
      <vt:lpstr>MONITORING CYCLES AND PLANNING</vt:lpstr>
      <vt:lpstr>TYPES OF ASSESSMENT DATA</vt:lpstr>
      <vt:lpstr>CATEGORIES OF DATA </vt:lpstr>
      <vt:lpstr>DATA OVERLOAD</vt:lpstr>
      <vt:lpstr>PROTOCOLS</vt:lpstr>
      <vt:lpstr>AGENDA</vt:lpstr>
      <vt:lpstr>MONITORING CYCLES </vt:lpstr>
      <vt:lpstr>FORMATIVE ASSESSMENT DATA</vt:lpstr>
      <vt:lpstr>ANALYZING FORMATIVE ASSESSMENT DATA</vt:lpstr>
      <vt:lpstr>PROTOCOL INSTRUCTION</vt:lpstr>
      <vt:lpstr>PROTOCOL INSTRUCTION</vt:lpstr>
      <vt:lpstr>DATA ANALYSIS PROTOCOL </vt:lpstr>
      <vt:lpstr>NEXT STEPS</vt:lpstr>
      <vt:lpstr>AGENDA</vt:lpstr>
      <vt:lpstr>MONITORING CYCLES</vt:lpstr>
      <vt:lpstr>SGO ASSESSMENT DATA</vt:lpstr>
      <vt:lpstr>SGO PROCESS</vt:lpstr>
      <vt:lpstr>UNDERSTANDING ROOT CAUSE ANALYSIS</vt:lpstr>
      <vt:lpstr>PROTOCOL INSTRUCTION</vt:lpstr>
      <vt:lpstr>PROTOCOL ACTIVITY</vt:lpstr>
      <vt:lpstr>SGO PROCESS</vt:lpstr>
      <vt:lpstr>WHAT IS A SMART GOAL?</vt:lpstr>
      <vt:lpstr>SET A SMART GOAL</vt:lpstr>
      <vt:lpstr>SMART GOALS                 SMART SGOs</vt:lpstr>
      <vt:lpstr>HOW SMART IS YOUR SGO?</vt:lpstr>
      <vt:lpstr>NEXT STEPS</vt:lpstr>
      <vt:lpstr>AGENDA</vt:lpstr>
      <vt:lpstr>MONITORING CYCLES</vt:lpstr>
      <vt:lpstr>PARCC </vt:lpstr>
      <vt:lpstr>PARCC ASSESSMENT DATA</vt:lpstr>
      <vt:lpstr>MATERIALS NEEDED TO DO THIS WORK</vt:lpstr>
      <vt:lpstr>PROTOCOL INSTRUCTION</vt:lpstr>
      <vt:lpstr>PROTOCOL ACTIVITY   PHASE 1 PREDICTIONS</vt:lpstr>
      <vt:lpstr>PROTOCOL ACTIVITY  PHASE 2 GO VISUAL</vt:lpstr>
      <vt:lpstr>PROTOCOL ACTIVITY  PHASE 2 GO VISUAL</vt:lpstr>
      <vt:lpstr>EVIDENCE STATEMENT ANALYSIS</vt:lpstr>
      <vt:lpstr>PROTOCOL ACTIVITY PHASE 2 GO VISUAL</vt:lpstr>
      <vt:lpstr>EVIDENCE STATEMENT ANALYSIS REPORT</vt:lpstr>
      <vt:lpstr>PROTOCOL ACTIVITY PHASE 3 OBSERVATIONS</vt:lpstr>
      <vt:lpstr>PROTOCOL ACTIVITY  PHASE 4 INFERENCES</vt:lpstr>
      <vt:lpstr>NEXT STEPS</vt:lpstr>
      <vt:lpstr>AGENDA</vt:lpstr>
      <vt:lpstr>MOVING FORWARD</vt:lpstr>
      <vt:lpstr>COLLABORATIVE TEAMS</vt:lpstr>
      <vt:lpstr>EFFECTIVE PARTNERSHIPS</vt:lpstr>
      <vt:lpstr> SETTING A SMART GOAL </vt:lpstr>
      <vt:lpstr>TEAM SMART GOAL SETTING PLAN</vt:lpstr>
      <vt:lpstr>WRITE A SMART GOAL THAT “STICKS”</vt:lpstr>
      <vt:lpstr>MODULE REFLECTION</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ASSESSMENT DATA TO DRIVE INSTRUCTION</dc:title>
  <dc:creator>McClintock, Lisa</dc:creator>
  <cp:lastModifiedBy>pmazzaga</cp:lastModifiedBy>
  <cp:revision>26</cp:revision>
  <dcterms:modified xsi:type="dcterms:W3CDTF">2016-06-29T14:54:29Z</dcterms:modified>
</cp:coreProperties>
</file>