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63" r:id="rId2"/>
    <p:sldMasterId id="2147483664" r:id="rId3"/>
    <p:sldMasterId id="2147483665" r:id="rId4"/>
    <p:sldMasterId id="2147483666" r:id="rId5"/>
    <p:sldMasterId id="2147483667" r:id="rId6"/>
    <p:sldMasterId id="2147483668" r:id="rId7"/>
    <p:sldMasterId id="2147483669" r:id="rId8"/>
    <p:sldMasterId id="2147483670" r:id="rId9"/>
    <p:sldMasterId id="2147483826" r:id="rId10"/>
  </p:sldMasterIdLst>
  <p:notesMasterIdLst>
    <p:notesMasterId r:id="rId27"/>
  </p:notesMasterIdLst>
  <p:handoutMasterIdLst>
    <p:handoutMasterId r:id="rId28"/>
  </p:handoutMasterIdLst>
  <p:sldIdLst>
    <p:sldId id="256" r:id="rId11"/>
    <p:sldId id="303" r:id="rId12"/>
    <p:sldId id="280" r:id="rId13"/>
    <p:sldId id="261" r:id="rId14"/>
    <p:sldId id="278" r:id="rId15"/>
    <p:sldId id="263" r:id="rId16"/>
    <p:sldId id="264" r:id="rId17"/>
    <p:sldId id="282" r:id="rId18"/>
    <p:sldId id="283" r:id="rId19"/>
    <p:sldId id="287" r:id="rId20"/>
    <p:sldId id="288" r:id="rId21"/>
    <p:sldId id="267" r:id="rId22"/>
    <p:sldId id="289" r:id="rId23"/>
    <p:sldId id="299" r:id="rId24"/>
    <p:sldId id="291" r:id="rId25"/>
    <p:sldId id="30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, Devin" initials="WD" lastIdx="1" clrIdx="0">
    <p:extLst/>
  </p:cmAuthor>
  <p:cmAuthor id="2" name="Helen Owens" initials="HO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CCFF"/>
    <a:srgbClr val="000000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926"/>
            <a:ext cx="2971800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07BFEE9F-320C-4ABF-B97C-0A083DA653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63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7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4025"/>
            <a:ext cx="5486400" cy="41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926"/>
            <a:ext cx="2971800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373E0657-4E77-4EDB-88CA-EC4FA06EC7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8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DC520-D63F-4CEB-8C03-C6134EEF65BD}" type="slidenum">
              <a:rPr lang="en-US"/>
              <a:pPr/>
              <a:t>5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 2017  3,849 sites out of 4,824 inspected had NO violations</a:t>
            </a:r>
          </a:p>
          <a:p>
            <a:pPr lvl="1" algn="ctr"/>
            <a:r>
              <a:rPr lang="en-US" dirty="0"/>
              <a:t>(79.8% compliance rate)</a:t>
            </a:r>
          </a:p>
          <a:p>
            <a:pPr lvl="1" algn="ctr"/>
            <a:endParaRPr lang="en-US" dirty="0"/>
          </a:p>
          <a:p>
            <a:pPr algn="ctr"/>
            <a:r>
              <a:rPr lang="en-US" dirty="0"/>
              <a:t>Would even 100% compliance solve our remaining environmental problems?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Can the 7,757 sites do any better?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C1F91-007A-4F55-BAAD-05578A614609}" type="slidenum">
              <a:rPr lang="en-US"/>
              <a:pPr/>
              <a:t>8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91BA7-756A-4BB5-9FCA-53F8ED009ED7}" type="slidenum">
              <a:rPr lang="en-US"/>
              <a:pPr/>
              <a:t>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Survey- you take their word for it</a:t>
            </a:r>
          </a:p>
          <a:p>
            <a:r>
              <a:rPr lang="en-US"/>
              <a:t>Checklist is affirmative – we assert compliance or cite a violation</a:t>
            </a:r>
          </a:p>
          <a:p>
            <a:endParaRPr lang="en-US"/>
          </a:p>
          <a:p>
            <a:r>
              <a:rPr lang="en-US"/>
              <a:t>We are blending these two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20506-B17D-4C52-AF73-5402E59D5DF3}" type="slidenum">
              <a:rPr lang="en-US"/>
              <a:pPr/>
              <a:t>10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421E1-BECE-4A17-9F7E-D6ED3FBDFBD5}" type="slidenum">
              <a:rPr lang="en-US"/>
              <a:pPr/>
              <a:t>11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C76E9-535C-43A9-A0B8-097AF0A145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0028E-76E3-495E-B29B-A6D1ADC91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112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B4DFB4-0399-48DB-97E4-F86C9013A4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B02E-06B4-4516-8F36-340EB34A5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EC1B269-82CD-407C-B8D9-1C7F586E8D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BE3781C-EB03-4B94-8595-DCB0BCA2D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1ED4AA9-827B-4540-A865-64D123EC8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36B50-04D7-421F-AC79-3D9C4A5A49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A0DB-CFBE-4C9C-B863-EE0B2EB34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4B9FB4-B130-4D86-A1DC-6B6733067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F81950-19FE-480F-ACAB-B2135278E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253-3A46-4E07-BF33-2F0B084CB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2F790-39E7-431F-B81C-65B1A60A4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43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55F7-9766-4BAF-9FD2-26772D763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062977-DB98-4170-BE2F-65B3BBF520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910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414102-BF21-4645-B599-566810ED91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7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E9570-5EA4-47A1-A361-0C8C89210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35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C701-D838-4BF2-BA9E-C7A2AC1144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076DC-B9BB-4D6A-A45A-F34287E9F2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28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0CAE4-EFEF-4542-A849-4F0D4DFA34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9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7D163-9DC2-4E02-B13A-2B1F28B2C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48A2-7266-4A27-9B17-F8941F6E9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9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9FE2C-4CE4-4652-B063-F70FAA03B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2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E7CBC-6527-41EE-B532-6E2A138E5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1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69F0E-A16C-41EB-B317-167A84EBD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94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E4A1A-44DA-4EC1-AC87-B84257AB8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1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71A5F-19EB-4C5C-865A-F34A4BF732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31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CE5B9-4E9F-4885-98F6-796CC8B22D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62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ACFF0-9BE1-4C68-999A-3DA492C4D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33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AA51A-2F06-4FF5-9EE1-DDCE2375DA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4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64C70-C15E-49E7-9D87-58CE16D134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8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1900D-389B-4B14-B711-607CB7796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72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84B73-8C82-4CD9-B7A8-2E75311EC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11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6B1C3-6C7F-4C4E-B121-A423EE9943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8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1F494-FA13-4B44-AD4F-0E65C5A02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540C7-2D20-422E-BC99-513ECFC69E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3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F8C1A-CB03-4BA7-BD9A-6806A0F15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45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EAF10-3D55-431A-9A84-F30A2D4187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5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39C72-C71E-497E-99EE-2660C459B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39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419C0-8541-42D8-9674-3785D0515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04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D05E-B39F-4FF9-83D2-DAB942B343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41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26E2B-7545-416A-84A4-B797C826B5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63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F18D8-2410-45DC-9241-59D740E97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4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DDC4D-1333-44E4-8913-43080946F6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4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28D32-C1CE-4CA5-8BB4-21E4702E9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60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2107B-63BA-431D-94D5-978DF586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2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22339-ECBA-4EC7-B64F-F0C389047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8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781E3-CFE0-4A23-B260-59CF3BC5B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909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B9C49-6130-4EC2-A17A-331D72C3A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94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2A31-A46D-4D8E-BED8-8DD46665A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87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495F1-6FFE-4B71-B64F-72F461AB8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96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59E35-0966-4DD8-A74E-6FDD3BBA6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40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0ED2A-0BCE-40A4-B9CF-D56A92F88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64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F71FF-655E-424D-871A-E2A70894D8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EF73-2BFF-4C13-AD27-9AA7A6A91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9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B69F-8BAC-45B3-A937-26B974863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6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BD03D-2377-48B4-AA0E-3CF5FB0B6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6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4E0C0-1F2A-4471-B297-62DA4983C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97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A9B29-033D-4314-A8FD-F19442E97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1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8BA2-F27B-42A5-83D6-024EBF477C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04DD-E684-4902-9720-4AC4734D3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12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54B48-4E8C-495D-AC33-350BC923F6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15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4B82E-14B5-426E-875C-7BFC69F66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692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B57D8-4FE3-4A00-B827-D8A422205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78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51032-946A-41E8-9642-0BA44F4904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19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6B004-5754-4EAB-9F6B-5E5734CFD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80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D816E-9C8D-4130-9B96-D2127B4999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6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B1FDE-491A-4F47-85BD-3E3B6F332F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1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DD0F3-16FE-47F3-98E0-D8F9CF2121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973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ED1E8-1641-4F37-9681-74784058F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20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440E3-0404-41B1-93C1-6918786EF3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6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90C56-93AA-4ECF-891F-75FAAAD0C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03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249C2-E1B7-420F-8320-3282D74C0B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97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9758B-38A0-4023-96D5-C8EC9C24BA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91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680BB-6514-4534-83B0-39C5A7A43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220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5534E-3807-4B9B-BA3A-FE16B32ED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2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C9218-E5A1-4649-9468-9E58DB9AFC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50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FC90B-E2A5-47FF-AEB6-E81BC3AFF9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16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390F1-8678-462E-8500-1BE4D38EE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4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B6599-AD90-4767-8316-A3A6354EA6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A17E1-81F3-4529-B8FE-E916F2BBCA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41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5833D-0226-41B2-B8C5-EBB810BE0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244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F48DB-6EED-4B67-8BC8-E10F4E43D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24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C5B21-736B-4AAD-AE40-3183382132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128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5BF-BC24-4F40-90A7-FB708DD57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52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1E741-A681-42FA-A5E8-EAAC8FAFB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179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A8699-AF9D-4DFE-BEE3-28A90B33A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221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BF4E6-CE5B-4883-A674-D559AE7051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629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B73AD-4970-4047-8E57-A3A4C16127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741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60F73-F480-4154-BEBC-527FA0BC6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8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8B24A-27F5-464A-9712-AA16922FA6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654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9F9CF-A956-4BF1-AD46-C559D723F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093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13C57-6C2D-4BBC-95DB-027D606D8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058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86FEC-9B9E-4ED3-99EB-EF7E728F1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467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5C4D8-6887-4224-A19F-E12F7BFF9E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812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17FC-9E77-43CA-991F-DEFB735A2B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37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039E9-E614-4205-AF0E-F74316A23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704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72D3-8C6C-40AD-9557-C267FAB52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471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7E982-0E46-4F1C-A3E8-E95FE0D1F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48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AC6FC-5E4B-4323-A5E4-02A96F4E38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40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8C97E-2596-4ACC-AABB-DE08DD2360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7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FB889-290E-459D-ADEB-6DFA8B3C8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300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4F9CC-67C4-4315-99FD-976647E937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66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00B93-DF45-4F0E-BE69-093BE41C00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632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86845-EDF0-447E-AE3A-F9DCC8ECCC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16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01114-5278-49E2-AB2E-EE712CC096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748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0807E-FA2F-4077-BC55-EB5AFF9BF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423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C8DFE-5B58-48C1-A639-2BAFE92064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206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0E081-81BE-4FDC-95D2-10E3A20D7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9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280CA-A312-44D4-B908-CAFC4CF50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2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E60B5-043D-4885-9AF6-9F013A908E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727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2F41C-9BAD-459E-9A5A-E815DDD41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6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C0399F-549E-4BFC-9B05-C0785E9E04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C0399F-549E-4BFC-9B05-C0785E9E0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AB3C9-BE0C-4F98-93BB-E76BCC894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D13B7A-AB30-488F-B691-C029F8FA2A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6B915B-D0F9-4C86-86F3-5141FE7E36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4A15EE-57F4-4538-9450-0D76E18E39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AEBB94-E183-4EF0-8C62-092FEAA4E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D4C2C5-0F5C-4B0C-9636-3670C589BF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051366-A54D-4782-AC42-69AE3BAA97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07E593-E002-42EB-92DC-873E5D7643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j.gov/dep/enforcement/stewardship/StewardshipChecklist.pdf" TargetMode="External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.gov/dep/enforcement/stewardshi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US" sz="4800"/>
              <a:t>NJDEP C&amp;E’s Environmental Stewardship</a:t>
            </a:r>
            <a:br>
              <a:rPr lang="en-US" sz="4800"/>
            </a:br>
            <a:r>
              <a:rPr lang="en-US" sz="4800"/>
              <a:t>Program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3779838"/>
            <a:ext cx="5029200" cy="2095500"/>
          </a:xfrm>
        </p:spPr>
        <p:txBody>
          <a:bodyPr/>
          <a:lstStyle/>
          <a:p>
            <a:pPr algn="ctr">
              <a:buFontTx/>
              <a:buNone/>
            </a:pPr>
            <a:endParaRPr lang="en-US" sz="5400"/>
          </a:p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24100" y="3779838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Ray Bukowski, Assistant Commissioner</a:t>
            </a:r>
          </a:p>
          <a:p>
            <a:pPr algn="ctr"/>
            <a:r>
              <a:rPr lang="en-US" dirty="0"/>
              <a:t>Compliance &amp; Enforcement</a:t>
            </a:r>
          </a:p>
          <a:p>
            <a:pPr algn="ctr"/>
            <a:r>
              <a:rPr lang="en-US" dirty="0"/>
              <a:t>January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General Rules</a:t>
            </a:r>
            <a:br>
              <a:rPr lang="en-US" sz="4000"/>
            </a:br>
            <a:r>
              <a:rPr lang="en-US" sz="3200"/>
              <a:t>Compliance distinct from Stewardship</a:t>
            </a:r>
            <a:endParaRPr lang="en-US" sz="3200" u="sng"/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486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Violations don’t automatically disqualify stewardship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whether newly found or outstanding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whether penalties are outstanding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whether awaiting hearing or negotiating ACO or settlement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Record good and bad; reports will reflect and publicize both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public can make judgments on full history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Skip Stewardship for </a:t>
            </a:r>
            <a:r>
              <a:rPr lang="en-US" sz="2400" u="sng" dirty="0"/>
              <a:t>egregious</a:t>
            </a:r>
            <a:r>
              <a:rPr lang="en-US" sz="2400" dirty="0"/>
              <a:t> situations only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history of flaunting regulation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major court cases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seeking shutdown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usually not acting as stewards anyway</a:t>
            </a:r>
          </a:p>
          <a:p>
            <a:pPr lvl="2">
              <a:lnSpc>
                <a:spcPct val="80000"/>
              </a:lnSpc>
            </a:pPr>
            <a:r>
              <a:rPr lang="en-US" sz="1700" dirty="0"/>
              <a:t>Ex: Berkowitz, S&amp;W Rail, Eastern Organic, etc.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General Rules</a:t>
            </a:r>
            <a:br>
              <a:rPr lang="en-US" sz="4000" dirty="0"/>
            </a:br>
            <a:r>
              <a:rPr lang="en-US" sz="3200" dirty="0"/>
              <a:t>Voluntary actions </a:t>
            </a:r>
            <a:r>
              <a:rPr lang="en-US" sz="3200" u="sng" dirty="0"/>
              <a:t>only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96536"/>
            <a:ext cx="8686800" cy="5562600"/>
          </a:xfrm>
        </p:spPr>
        <p:txBody>
          <a:bodyPr/>
          <a:lstStyle/>
          <a:p>
            <a:pPr lvl="1"/>
            <a:r>
              <a:rPr lang="en-US" sz="2400" dirty="0"/>
              <a:t>Actions that are REQUIRED cannot be counted towards Stewardship</a:t>
            </a:r>
          </a:p>
          <a:p>
            <a:pPr lvl="2"/>
            <a:r>
              <a:rPr lang="en-US" sz="2100" u="sng" dirty="0"/>
              <a:t>NOT</a:t>
            </a:r>
            <a:r>
              <a:rPr lang="en-US" sz="2100" dirty="0"/>
              <a:t> Allowed:</a:t>
            </a:r>
          </a:p>
          <a:p>
            <a:pPr lvl="3"/>
            <a:r>
              <a:rPr lang="en-US" sz="1700" dirty="0"/>
              <a:t>orders, settlements, SEPs, etc. </a:t>
            </a:r>
          </a:p>
          <a:p>
            <a:pPr lvl="3"/>
            <a:r>
              <a:rPr lang="en-US" sz="1700" dirty="0"/>
              <a:t>requirements from other programs of DEP</a:t>
            </a:r>
          </a:p>
          <a:p>
            <a:pPr lvl="4"/>
            <a:r>
              <a:rPr lang="en-US" sz="1700" dirty="0"/>
              <a:t>SRP, Water Allocation, etc.</a:t>
            </a:r>
          </a:p>
          <a:p>
            <a:pPr lvl="3"/>
            <a:r>
              <a:rPr lang="en-US" sz="1700" dirty="0"/>
              <a:t>requirements from other Agencies</a:t>
            </a:r>
          </a:p>
          <a:p>
            <a:pPr lvl="4"/>
            <a:r>
              <a:rPr lang="en-US" sz="1700" dirty="0"/>
              <a:t>EPA, Agriculture, Soil Conservation</a:t>
            </a:r>
          </a:p>
          <a:p>
            <a:pPr lvl="3"/>
            <a:r>
              <a:rPr lang="en-US" sz="1700" dirty="0"/>
              <a:t>a requirement imposed as a condition of approval </a:t>
            </a:r>
          </a:p>
          <a:p>
            <a:pPr lvl="2"/>
            <a:r>
              <a:rPr lang="en-US" sz="2100" dirty="0"/>
              <a:t>Generally Allowed</a:t>
            </a:r>
          </a:p>
          <a:p>
            <a:pPr lvl="3"/>
            <a:r>
              <a:rPr lang="en-US" sz="1700" dirty="0"/>
              <a:t>An innovative action “beyond compliance” may require a permit and still be worthy of recognition</a:t>
            </a:r>
          </a:p>
          <a:p>
            <a:pPr lvl="3"/>
            <a:r>
              <a:rPr lang="en-US" sz="1700" dirty="0"/>
              <a:t>better than “state of the art”</a:t>
            </a:r>
          </a:p>
          <a:p>
            <a:pPr lvl="3"/>
            <a:r>
              <a:rPr lang="en-US" sz="1700" dirty="0"/>
              <a:t>clean-up well beyond minimum standards </a:t>
            </a:r>
          </a:p>
          <a:p>
            <a:pPr lvl="3"/>
            <a:r>
              <a:rPr lang="en-US" sz="1700" dirty="0"/>
              <a:t>actions ahead of regulatory compliance deadlines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7515225" cy="985837"/>
          </a:xfrm>
        </p:spPr>
        <p:txBody>
          <a:bodyPr/>
          <a:lstStyle/>
          <a:p>
            <a:r>
              <a:rPr lang="en-US" sz="4000" dirty="0"/>
              <a:t>Checklist Categories</a:t>
            </a:r>
            <a:br>
              <a:rPr lang="en-US" sz="4000" dirty="0"/>
            </a:br>
            <a:endParaRPr lang="en-US" sz="1600" b="1" dirty="0"/>
          </a:p>
        </p:txBody>
      </p:sp>
      <p:graphicFrame>
        <p:nvGraphicFramePr>
          <p:cNvPr id="14280" name="Group 9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14658"/>
              </p:ext>
            </p:extLst>
          </p:nvPr>
        </p:nvGraphicFramePr>
        <p:xfrm>
          <a:off x="685800" y="1295400"/>
          <a:ext cx="7848600" cy="5045711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Environmental Policy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Environmental Management System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Annual Environmental Report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Greenhouse Gas Emissions Calculations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Environmental Purchase Policy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Vendor Supply Chain Requirements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Mentoring to Other Businesses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Community Outreach Program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Green Building Certification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Life Cycle Assessments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Hazardous Materials reductions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Water Use Reduction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Waste Exchange Program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Employee Trip Reduction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Process/Operations Energy Use Reduction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Transportation Energy Use Reduction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Renewable Energy Use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Environmental Enhancement Projects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Innovative Program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EPA Voluntary Programs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275" name="Rectangle 963"/>
          <p:cNvSpPr>
            <a:spLocks noChangeArrowheads="1"/>
          </p:cNvSpPr>
          <p:nvPr/>
        </p:nvSpPr>
        <p:spPr bwMode="auto">
          <a:xfrm>
            <a:off x="0" y="480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27697E-6E63-41DF-846C-E59AA0FBD22E}"/>
              </a:ext>
            </a:extLst>
          </p:cNvPr>
          <p:cNvSpPr txBox="1"/>
          <p:nvPr/>
        </p:nvSpPr>
        <p:spPr>
          <a:xfrm>
            <a:off x="2651438" y="6341111"/>
            <a:ext cx="372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hlinkClick r:id="rId2"/>
              </a:rPr>
              <a:t>Click Here for printable checklist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6775" y="291447"/>
            <a:ext cx="8375248" cy="737035"/>
          </a:xfrm>
        </p:spPr>
        <p:txBody>
          <a:bodyPr>
            <a:normAutofit/>
          </a:bodyPr>
          <a:lstStyle/>
          <a:p>
            <a:r>
              <a:rPr lang="en-US" sz="4000" dirty="0"/>
              <a:t>Program Information on Webpage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5616B4-E849-4BAA-A2C9-FFF0FE584D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4" y="1028482"/>
            <a:ext cx="5267200" cy="48389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8781E9-2336-4A6F-BD46-A9C1FEA52EAB}"/>
              </a:ext>
            </a:extLst>
          </p:cNvPr>
          <p:cNvSpPr txBox="1"/>
          <p:nvPr/>
        </p:nvSpPr>
        <p:spPr>
          <a:xfrm>
            <a:off x="5943600" y="1016423"/>
            <a:ext cx="228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hlinkClick r:id="rId3"/>
              </a:rPr>
              <a:t>Click here </a:t>
            </a:r>
            <a:r>
              <a:rPr lang="en-US" dirty="0">
                <a:latin typeface="+mn-lt"/>
              </a:rPr>
              <a:t>to view the Stewardship webpage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7B0C76-1923-4E47-AFA5-34CC38C41572}"/>
              </a:ext>
            </a:extLst>
          </p:cNvPr>
          <p:cNvSpPr/>
          <p:nvPr/>
        </p:nvSpPr>
        <p:spPr>
          <a:xfrm>
            <a:off x="1981200" y="3445717"/>
            <a:ext cx="1539344" cy="119386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F80537A-FC3A-48F6-8F68-FBAC978D66FA}"/>
              </a:ext>
            </a:extLst>
          </p:cNvPr>
          <p:cNvSpPr/>
          <p:nvPr/>
        </p:nvSpPr>
        <p:spPr>
          <a:xfrm>
            <a:off x="3520544" y="3593095"/>
            <a:ext cx="2956456" cy="310481"/>
          </a:xfrm>
          <a:prstGeom prst="rightArrow">
            <a:avLst>
              <a:gd name="adj1" fmla="val 50000"/>
              <a:gd name="adj2" fmla="val 8038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A734D-E477-4128-8D35-3087F643B407}"/>
              </a:ext>
            </a:extLst>
          </p:cNvPr>
          <p:cNvSpPr txBox="1"/>
          <p:nvPr/>
        </p:nvSpPr>
        <p:spPr>
          <a:xfrm>
            <a:off x="6324600" y="2291555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Use these quick links to navigate the Stewardship page and find all information related to the program</a:t>
            </a:r>
          </a:p>
          <a:p>
            <a:pPr algn="r"/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5B52A3-F41F-4FBE-B906-DB6957603AAE}"/>
              </a:ext>
            </a:extLst>
          </p:cNvPr>
          <p:cNvSpPr txBox="1"/>
          <p:nvPr/>
        </p:nvSpPr>
        <p:spPr>
          <a:xfrm>
            <a:off x="1457325" y="5965141"/>
            <a:ext cx="653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Additional questions can be referred to the Stewardship Coordinator, Devin Walker at stewardship@dep.nj.gov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913084" y="152400"/>
            <a:ext cx="5715000" cy="748480"/>
          </a:xfrm>
        </p:spPr>
        <p:txBody>
          <a:bodyPr>
            <a:normAutofit fontScale="90000"/>
          </a:bodyPr>
          <a:lstStyle/>
          <a:p>
            <a:r>
              <a:rPr lang="en-US" dirty="0"/>
              <a:t>C&amp;E Published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844D3-1649-48B5-B754-562E352071A4}"/>
              </a:ext>
            </a:extLst>
          </p:cNvPr>
          <p:cNvSpPr txBox="1"/>
          <p:nvPr/>
        </p:nvSpPr>
        <p:spPr>
          <a:xfrm>
            <a:off x="838200" y="792414"/>
            <a:ext cx="809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Published results from all participating sites can be found on the webpage.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1BBFF83-18BA-4111-92B1-86CBD6FE0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2" y="1272476"/>
            <a:ext cx="4419600" cy="2668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519BA8-1E85-4381-81F5-448356EEE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08" y="1247075"/>
            <a:ext cx="2666999" cy="295042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F3B69D0-5515-4C65-A11F-707B287CCF33}"/>
              </a:ext>
            </a:extLst>
          </p:cNvPr>
          <p:cNvSpPr/>
          <p:nvPr/>
        </p:nvSpPr>
        <p:spPr>
          <a:xfrm>
            <a:off x="2819400" y="3279229"/>
            <a:ext cx="3003942" cy="304800"/>
          </a:xfrm>
          <a:prstGeom prst="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60046-CED0-476A-9B68-6273F2821B7A}"/>
              </a:ext>
            </a:extLst>
          </p:cNvPr>
          <p:cNvSpPr/>
          <p:nvPr/>
        </p:nvSpPr>
        <p:spPr>
          <a:xfrm>
            <a:off x="5732022" y="2980929"/>
            <a:ext cx="2514600" cy="228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B1474A-C58E-4515-AE45-014D22B0D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67200"/>
            <a:ext cx="3169213" cy="2419166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D50417B3-BCA6-429B-9A46-814C1D6D9E32}"/>
              </a:ext>
            </a:extLst>
          </p:cNvPr>
          <p:cNvSpPr/>
          <p:nvPr/>
        </p:nvSpPr>
        <p:spPr>
          <a:xfrm>
            <a:off x="6858713" y="3941009"/>
            <a:ext cx="424586" cy="817782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EA0E-E0F3-4064-8DF6-F9556083D3C0}"/>
              </a:ext>
            </a:extLst>
          </p:cNvPr>
          <p:cNvSpPr/>
          <p:nvPr/>
        </p:nvSpPr>
        <p:spPr>
          <a:xfrm>
            <a:off x="556778" y="1272475"/>
            <a:ext cx="56938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69691C-69CD-4B75-8842-342338623E6A}"/>
              </a:ext>
            </a:extLst>
          </p:cNvPr>
          <p:cNvSpPr/>
          <p:nvPr/>
        </p:nvSpPr>
        <p:spPr>
          <a:xfrm>
            <a:off x="5732022" y="1453203"/>
            <a:ext cx="55976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34C5F4-6A00-4905-A0AF-3900E4BBF3CC}"/>
              </a:ext>
            </a:extLst>
          </p:cNvPr>
          <p:cNvSpPr/>
          <p:nvPr/>
        </p:nvSpPr>
        <p:spPr>
          <a:xfrm>
            <a:off x="5543458" y="4156722"/>
            <a:ext cx="55976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8E3C4E-5B61-4346-928A-11261B697BE5}"/>
              </a:ext>
            </a:extLst>
          </p:cNvPr>
          <p:cNvSpPr/>
          <p:nvPr/>
        </p:nvSpPr>
        <p:spPr>
          <a:xfrm>
            <a:off x="6150649" y="5357154"/>
            <a:ext cx="2514600" cy="228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9482F2-F632-4345-8480-A09498648232}"/>
              </a:ext>
            </a:extLst>
          </p:cNvPr>
          <p:cNvSpPr/>
          <p:nvPr/>
        </p:nvSpPr>
        <p:spPr>
          <a:xfrm>
            <a:off x="6160285" y="5080052"/>
            <a:ext cx="2514600" cy="228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BD3FE5-0819-4E1F-B2D0-93279607565A}"/>
              </a:ext>
            </a:extLst>
          </p:cNvPr>
          <p:cNvSpPr/>
          <p:nvPr/>
        </p:nvSpPr>
        <p:spPr>
          <a:xfrm>
            <a:off x="6651908" y="6229654"/>
            <a:ext cx="736983" cy="39140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7A8D976-2767-4F4E-AE01-C8F574E50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2" y="4156722"/>
            <a:ext cx="4098462" cy="2461696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00C73757-7458-41F7-8C17-85C326F3F790}"/>
              </a:ext>
            </a:extLst>
          </p:cNvPr>
          <p:cNvSpPr/>
          <p:nvPr/>
        </p:nvSpPr>
        <p:spPr>
          <a:xfrm rot="10800000">
            <a:off x="4321371" y="5357154"/>
            <a:ext cx="1165029" cy="428759"/>
          </a:xfrm>
          <a:prstGeom prst="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807F98-AA4D-42A6-AA1A-A8B84A690FEB}"/>
              </a:ext>
            </a:extLst>
          </p:cNvPr>
          <p:cNvSpPr/>
          <p:nvPr/>
        </p:nvSpPr>
        <p:spPr>
          <a:xfrm>
            <a:off x="623629" y="4051740"/>
            <a:ext cx="55976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92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2438" y="248626"/>
            <a:ext cx="8229600" cy="1143000"/>
          </a:xfrm>
        </p:spPr>
        <p:txBody>
          <a:bodyPr/>
          <a:lstStyle/>
          <a:p>
            <a:r>
              <a:rPr lang="en-US" dirty="0"/>
              <a:t>Certificates Issued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85FA5-EC29-4918-8651-2E9E8344A4C7}"/>
              </a:ext>
            </a:extLst>
          </p:cNvPr>
          <p:cNvSpPr txBox="1"/>
          <p:nvPr/>
        </p:nvSpPr>
        <p:spPr>
          <a:xfrm>
            <a:off x="259644" y="2021251"/>
            <a:ext cx="388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After a stewardship inspection is performed: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Inspector documents stewardship checklist in NJEMS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Supervisor approves stewardship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Stewardship Coordinate generates and sends environmental stewardship certificate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475AE-A29D-49B1-8B65-9FE0707C0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00"/>
            <a:ext cx="4853438" cy="37338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direct any stewardship related questions to the Stewardship Coordinator, Devin Walker.</a:t>
            </a:r>
          </a:p>
          <a:p>
            <a:r>
              <a:rPr lang="en-US" dirty="0"/>
              <a:t>609-984-0799</a:t>
            </a:r>
          </a:p>
          <a:p>
            <a:r>
              <a:rPr lang="en-US" dirty="0"/>
              <a:t>stewardship@dep.nj.gov</a:t>
            </a:r>
          </a:p>
        </p:txBody>
      </p:sp>
    </p:spTree>
    <p:extLst>
      <p:ext uri="{BB962C8B-B14F-4D97-AF65-F5344CB8AC3E}">
        <p14:creationId xmlns:p14="http://schemas.microsoft.com/office/powerpoint/2010/main" val="271092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B81614-9CF1-412F-B4DE-B87CC476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Stewardship?</a:t>
            </a:r>
          </a:p>
        </p:txBody>
      </p:sp>
      <p:pic>
        <p:nvPicPr>
          <p:cNvPr id="198658" name="Picture 2" descr="Image result for stewardship">
            <a:extLst>
              <a:ext uri="{FF2B5EF4-FFF2-40B4-BE49-F238E27FC236}">
                <a16:creationId xmlns:a16="http://schemas.microsoft.com/office/drawing/2014/main" id="{847BFBBF-37CB-40E1-A2F7-488D7D270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667000" cy="2716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27A1E4-2E9B-47E7-8DC3-B4EF3FB870DD}"/>
              </a:ext>
            </a:extLst>
          </p:cNvPr>
          <p:cNvSpPr txBox="1"/>
          <p:nvPr/>
        </p:nvSpPr>
        <p:spPr>
          <a:xfrm>
            <a:off x="457200" y="1687480"/>
            <a:ext cx="5562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Stewardship </a:t>
            </a:r>
            <a:r>
              <a:rPr lang="en-US" dirty="0">
                <a:latin typeface="+mn-lt"/>
              </a:rPr>
              <a:t>is the careful and responsible management of something entrusted to one’s care.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F0139-151D-4B74-BFB6-19447240B4F9}"/>
              </a:ext>
            </a:extLst>
          </p:cNvPr>
          <p:cNvSpPr txBox="1"/>
          <p:nvPr/>
        </p:nvSpPr>
        <p:spPr>
          <a:xfrm>
            <a:off x="3657600" y="2778961"/>
            <a:ext cx="5257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Environmental Stewardship</a:t>
            </a:r>
            <a:r>
              <a:rPr lang="en-US" dirty="0">
                <a:latin typeface="+mn-lt"/>
              </a:rPr>
              <a:t> is a cornerstone of </a:t>
            </a:r>
            <a:r>
              <a:rPr lang="en-US" sz="2800" dirty="0">
                <a:latin typeface="+mn-lt"/>
              </a:rPr>
              <a:t>Sustainability</a:t>
            </a:r>
            <a:r>
              <a:rPr lang="en-US" dirty="0">
                <a:latin typeface="+mn-lt"/>
              </a:rPr>
              <a:t>. Stewardship includes the concepts, strategies, tools, practices and approaches that lead to environmental improvement in a manner that is sustainable over time. Stewardship is meeting the needs of today without compromising the ability of future generations to meet their own needs.</a:t>
            </a:r>
          </a:p>
        </p:txBody>
      </p:sp>
    </p:spTree>
    <p:extLst>
      <p:ext uri="{BB962C8B-B14F-4D97-AF65-F5344CB8AC3E}">
        <p14:creationId xmlns:p14="http://schemas.microsoft.com/office/powerpoint/2010/main" val="403642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3600" dirty="0"/>
              <a:t>Environmental Stewardship </a:t>
            </a:r>
            <a:br>
              <a:rPr lang="en-US" sz="3600" dirty="0"/>
            </a:br>
            <a:r>
              <a:rPr lang="en-US" sz="2900" dirty="0"/>
              <a:t>Why?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/>
              <a:t>C&amp; E’s Strategic Plan: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/>
              <a:t>PURPOSE: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We are dedicated to ensure that New Jersey’s environment is clean, safe, enjoyable, preserved and enhanced for </a:t>
            </a:r>
            <a:r>
              <a:rPr lang="en-US" sz="2000" i="1" u="sng" dirty="0"/>
              <a:t>future generations</a:t>
            </a:r>
            <a:r>
              <a:rPr lang="en-US" sz="2000" dirty="0"/>
              <a:t>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/>
              <a:t>VISION: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We are building a nationally recognized organization that empowers our trained and dedicated professionals to ensure New Jersey’s businesses, communities and individuals are models of </a:t>
            </a:r>
            <a:r>
              <a:rPr lang="en-US" sz="2000" i="1" u="sng" dirty="0"/>
              <a:t>environmental stewardship</a:t>
            </a:r>
            <a:r>
              <a:rPr lang="en-US" sz="2000" dirty="0"/>
              <a:t> and compliance.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Goal</a:t>
            </a:r>
            <a:r>
              <a:rPr lang="en-US" sz="2400" dirty="0"/>
              <a:t>: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“Effectively balance compliance assistance, enforcement and </a:t>
            </a:r>
            <a:r>
              <a:rPr lang="en-US" sz="2000" i="1" u="sng" dirty="0"/>
              <a:t>education</a:t>
            </a:r>
            <a:r>
              <a:rPr lang="en-US" sz="2000" dirty="0"/>
              <a:t> to achieve compliance and move the regulated community and the public towards </a:t>
            </a:r>
            <a:r>
              <a:rPr lang="en-US" sz="2000" i="1" u="sng" dirty="0"/>
              <a:t>environmental stewardship</a:t>
            </a:r>
            <a:r>
              <a:rPr lang="en-US" sz="2000" dirty="0"/>
              <a:t>.”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 algn="ctr">
              <a:lnSpc>
                <a:spcPct val="80000"/>
              </a:lnSpc>
              <a:buFontTx/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sz="4000" dirty="0"/>
              <a:t>Environmental Stewardship</a:t>
            </a:r>
            <a:br>
              <a:rPr lang="en-US" sz="4000" dirty="0"/>
            </a:br>
            <a:r>
              <a:rPr lang="en-US" sz="3200" dirty="0"/>
              <a:t>Why?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Compliance today represents a </a:t>
            </a:r>
            <a:r>
              <a:rPr lang="en-US" sz="2800" i="1" dirty="0"/>
              <a:t>minimum </a:t>
            </a:r>
            <a:r>
              <a:rPr lang="en-US" sz="2800" dirty="0"/>
              <a:t>in responsibility</a:t>
            </a:r>
          </a:p>
          <a:p>
            <a:r>
              <a:rPr lang="en-US" sz="2800" dirty="0"/>
              <a:t>Government is recognizing the limits to “command and control” approaches to protection</a:t>
            </a:r>
            <a:endParaRPr lang="en-US" sz="2800" i="1" dirty="0"/>
          </a:p>
          <a:p>
            <a:r>
              <a:rPr lang="en-US" sz="2800" dirty="0"/>
              <a:t>Wise businesses are recognizing that stewardship ensures their own future along with the planet</a:t>
            </a:r>
          </a:p>
          <a:p>
            <a:r>
              <a:rPr lang="en-US" sz="2800" dirty="0"/>
              <a:t>Stewardship will drive innovations and represents opportunities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798689" y="2270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Environmental Stewardship</a:t>
            </a:r>
            <a:br>
              <a:rPr lang="en-US" sz="4400" dirty="0">
                <a:solidFill>
                  <a:schemeClr val="tx2"/>
                </a:solidFill>
                <a:latin typeface="+mj-lt"/>
              </a:rPr>
            </a:br>
            <a:r>
              <a:rPr lang="en-US" sz="2000" dirty="0">
                <a:solidFill>
                  <a:schemeClr val="tx2"/>
                </a:solidFill>
                <a:latin typeface="+mj-lt"/>
              </a:rPr>
              <a:t>2017 Compliance &amp; New Stewardship Rates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5282F2-51F2-45A9-9C2E-8B0CE581EE39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0761"/>
            <a:ext cx="5942059" cy="290977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E7FE0A-592D-46F4-A2A5-AD3DEB5DA7BC}"/>
              </a:ext>
            </a:extLst>
          </p:cNvPr>
          <p:cNvSpPr txBox="1"/>
          <p:nvPr/>
        </p:nvSpPr>
        <p:spPr>
          <a:xfrm>
            <a:off x="646289" y="5870088"/>
            <a:ext cx="849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In 2017, </a:t>
            </a:r>
            <a:r>
              <a:rPr lang="en-US" sz="2800" dirty="0">
                <a:latin typeface="+mn-lt"/>
              </a:rPr>
              <a:t>87</a:t>
            </a:r>
            <a:r>
              <a:rPr lang="en-US" dirty="0">
                <a:latin typeface="+mn-lt"/>
              </a:rPr>
              <a:t> new sites began participating in the NJDEP Stewardship Program.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944AB7-D0DC-426F-93FB-6BEBCDF895B3}"/>
              </a:ext>
            </a:extLst>
          </p:cNvPr>
          <p:cNvSpPr txBox="1"/>
          <p:nvPr/>
        </p:nvSpPr>
        <p:spPr>
          <a:xfrm>
            <a:off x="762000" y="5408423"/>
            <a:ext cx="262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New Stewardship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C92A1C-17BB-43A0-8225-6A43130365B1}"/>
              </a:ext>
            </a:extLst>
          </p:cNvPr>
          <p:cNvSpPr/>
          <p:nvPr/>
        </p:nvSpPr>
        <p:spPr>
          <a:xfrm>
            <a:off x="798689" y="1350307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Compliance Rates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D8C92-8175-406C-B120-38D72212609F}"/>
              </a:ext>
            </a:extLst>
          </p:cNvPr>
          <p:cNvSpPr txBox="1"/>
          <p:nvPr/>
        </p:nvSpPr>
        <p:spPr>
          <a:xfrm>
            <a:off x="632178" y="4924812"/>
            <a:ext cx="881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In 2017, there was a </a:t>
            </a:r>
            <a:r>
              <a:rPr lang="en-US" sz="2400" b="1" dirty="0">
                <a:latin typeface="+mn-lt"/>
              </a:rPr>
              <a:t>79.8% </a:t>
            </a:r>
            <a:r>
              <a:rPr lang="en-US" dirty="0">
                <a:latin typeface="+mn-lt"/>
              </a:rPr>
              <a:t>compliance rate among the 4,824 sites inspected.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942975" y="457200"/>
            <a:ext cx="7515225" cy="985837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New Jersey Stewardship Program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dirty="0"/>
              <a:t>New Jersey program promotes:</a:t>
            </a:r>
          </a:p>
          <a:p>
            <a:pPr lvl="1"/>
            <a:r>
              <a:rPr lang="en-US" sz="2400" dirty="0"/>
              <a:t>Reduced burden to participate</a:t>
            </a:r>
          </a:p>
          <a:p>
            <a:pPr lvl="1"/>
            <a:r>
              <a:rPr lang="en-US" sz="2400" dirty="0"/>
              <a:t>Reduced burden to administer</a:t>
            </a:r>
          </a:p>
          <a:p>
            <a:pPr lvl="1"/>
            <a:r>
              <a:rPr lang="en-US" sz="2400" dirty="0"/>
              <a:t>Wide acknowledgement with minimal verification</a:t>
            </a:r>
          </a:p>
          <a:p>
            <a:pPr lvl="1"/>
            <a:r>
              <a:rPr lang="en-US" sz="2400" dirty="0"/>
              <a:t>Accommodates both small and large business/entities </a:t>
            </a:r>
          </a:p>
          <a:p>
            <a:pPr lvl="1"/>
            <a:r>
              <a:rPr lang="en-US" sz="2400" dirty="0"/>
              <a:t>Voluntary, but active engagement with all entities;  </a:t>
            </a:r>
            <a:r>
              <a:rPr lang="en-US" sz="2400" i="1" dirty="0"/>
              <a:t>Thousands</a:t>
            </a:r>
            <a:r>
              <a:rPr lang="en-US" sz="2400" dirty="0"/>
              <a:t>, not hundreds</a:t>
            </a:r>
          </a:p>
          <a:p>
            <a:pPr lvl="1"/>
            <a:r>
              <a:rPr lang="en-US" sz="2400" dirty="0"/>
              <a:t>Involvement and education of the entire organization, not a limited team of dedicated ‘reviewers’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404813"/>
            <a:ext cx="7513637" cy="985837"/>
          </a:xfrm>
        </p:spPr>
        <p:txBody>
          <a:bodyPr>
            <a:normAutofit fontScale="90000"/>
          </a:bodyPr>
          <a:lstStyle/>
          <a:p>
            <a:r>
              <a:rPr lang="en-US" sz="4000"/>
              <a:t>New Jersey Stewardship Program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sz="2800"/>
              <a:t>Initiated as an add-on to Compliance Assurance activities </a:t>
            </a:r>
          </a:p>
          <a:p>
            <a:r>
              <a:rPr lang="en-US" sz="2800"/>
              <a:t>Set basic standards in predetermined categories</a:t>
            </a:r>
          </a:p>
          <a:p>
            <a:r>
              <a:rPr lang="en-US" sz="2800"/>
              <a:t>Record stewardship efforts through standard survey/checklists at all (or most) inspections or field visits</a:t>
            </a:r>
          </a:p>
          <a:p>
            <a:r>
              <a:rPr lang="en-US" sz="2800" u="sng"/>
              <a:t>Initially</a:t>
            </a:r>
            <a:r>
              <a:rPr lang="en-US" sz="2800"/>
              <a:t> limited to sites NJ inspects for compliance (retailers, offices, etc. excluded)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Survey-checklist hybrid approach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307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800" dirty="0"/>
              <a:t>Process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dirty="0"/>
              <a:t>Site representative provides narrative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dirty="0"/>
              <a:t>Inspector helps find any relevant topics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dirty="0"/>
              <a:t>Collaborative effort to clarify details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dirty="0"/>
              <a:t>Significant inspector discretion on credibility and need for proof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dirty="0"/>
              <a:t>Possibly some hard verification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dirty="0"/>
              <a:t>Inspector records basics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800" dirty="0"/>
              <a:t>1, 2 and 3 reduced as program becomes known and sites are prepared ahead of time.</a:t>
            </a:r>
          </a:p>
          <a:p>
            <a:pPr marL="609600" indent="-609600"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Survey-checklist hybrid approach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518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Verification</a:t>
            </a:r>
            <a:r>
              <a:rPr lang="en-US" sz="2800" dirty="0"/>
              <a:t> – </a:t>
            </a:r>
            <a:r>
              <a:rPr lang="en-US" i="1" dirty="0"/>
              <a:t>NOT</a:t>
            </a:r>
            <a:r>
              <a:rPr lang="en-US" dirty="0"/>
              <a:t>  Certification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Inspector lends some credibility to stewardship claims but is not certifying them.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Inspector must understand the claims, fit them into the list and have good reason to believe them.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Inspector applies logic, previous observation and history with the site in recording claims absent complete proof.</a:t>
            </a:r>
          </a:p>
        </p:txBody>
      </p:sp>
    </p:spTree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1_vees">
  <a:themeElements>
    <a:clrScheme name="1_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33CCCC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ADE2E2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33CCCC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ADE2E2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33CCCC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ADE2E2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007</Template>
  <TotalTime>4195</TotalTime>
  <Words>909</Words>
  <Application>Microsoft Office PowerPoint</Application>
  <PresentationFormat>On-screen Show (4:3)</PresentationFormat>
  <Paragraphs>146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Rockwell</vt:lpstr>
      <vt:lpstr>Times New Roman</vt:lpstr>
      <vt:lpstr>Wingdings 2</vt:lpstr>
      <vt:lpstr>1_vees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Foundry</vt:lpstr>
      <vt:lpstr>NJDEP C&amp;E’s Environmental Stewardship Program</vt:lpstr>
      <vt:lpstr>What is Stewardship?</vt:lpstr>
      <vt:lpstr>Environmental Stewardship  Why?</vt:lpstr>
      <vt:lpstr>Environmental Stewardship Why?</vt:lpstr>
      <vt:lpstr>PowerPoint Presentation</vt:lpstr>
      <vt:lpstr>New Jersey Stewardship Program</vt:lpstr>
      <vt:lpstr>New Jersey Stewardship Program</vt:lpstr>
      <vt:lpstr>Survey-checklist hybrid approach</vt:lpstr>
      <vt:lpstr>Survey-checklist hybrid approach</vt:lpstr>
      <vt:lpstr>General Rules Compliance distinct from Stewardship</vt:lpstr>
      <vt:lpstr>General Rules Voluntary actions only</vt:lpstr>
      <vt:lpstr>Checklist Categories </vt:lpstr>
      <vt:lpstr>Program Information on Webpage</vt:lpstr>
      <vt:lpstr>C&amp;E Published Results</vt:lpstr>
      <vt:lpstr>Certificates Issued</vt:lpstr>
      <vt:lpstr>Questions?</vt:lpstr>
    </vt:vector>
  </TitlesOfParts>
  <Company>NJDEP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Stewardship approached as an extension of compliance assurance</dc:title>
  <dc:creator>NJDEP</dc:creator>
  <cp:lastModifiedBy>Walker, Devin</cp:lastModifiedBy>
  <cp:revision>64</cp:revision>
  <cp:lastPrinted>2012-05-15T22:07:54Z</cp:lastPrinted>
  <dcterms:created xsi:type="dcterms:W3CDTF">2007-01-22T18:30:31Z</dcterms:created>
  <dcterms:modified xsi:type="dcterms:W3CDTF">2018-01-17T16:48:18Z</dcterms:modified>
</cp:coreProperties>
</file>