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8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BADF61F-0E03-46E7-9313-FCA9385CDA8E}" type="datetimeFigureOut">
              <a:rPr lang="en-US" smtClean="0"/>
              <a:pPr/>
              <a:t>10/1/2012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8C815F8-C224-40E0-8A7C-426411C31F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ADF61F-0E03-46E7-9313-FCA9385CDA8E}"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815F8-C224-40E0-8A7C-426411C31F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ADF61F-0E03-46E7-9313-FCA9385CDA8E}" type="datetimeFigureOut">
              <a:rPr lang="en-US" smtClean="0"/>
              <a:pPr/>
              <a:t>10/1/2012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815F8-C224-40E0-8A7C-426411C31F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BADF61F-0E03-46E7-9313-FCA9385CDA8E}" type="datetimeFigureOut">
              <a:rPr lang="en-US" smtClean="0"/>
              <a:pPr/>
              <a:t>10/1/2012</a:t>
            </a:fld>
            <a:endParaRPr lang="en-US"/>
          </a:p>
        </p:txBody>
      </p:sp>
      <p:sp>
        <p:nvSpPr>
          <p:cNvPr id="9" name="Slide Number Placeholder 8"/>
          <p:cNvSpPr>
            <a:spLocks noGrp="1"/>
          </p:cNvSpPr>
          <p:nvPr>
            <p:ph type="sldNum" sz="quarter" idx="15"/>
          </p:nvPr>
        </p:nvSpPr>
        <p:spPr/>
        <p:txBody>
          <a:bodyPr rtlCol="0"/>
          <a:lstStyle/>
          <a:p>
            <a:fld id="{E8C815F8-C224-40E0-8A7C-426411C31FE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BADF61F-0E03-46E7-9313-FCA9385CDA8E}" type="datetimeFigureOut">
              <a:rPr lang="en-US" smtClean="0"/>
              <a:pPr/>
              <a:t>10/1/2012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8C815F8-C224-40E0-8A7C-426411C31FE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BADF61F-0E03-46E7-9313-FCA9385CDA8E}" type="datetimeFigureOut">
              <a:rPr lang="en-US" smtClean="0"/>
              <a:pPr/>
              <a:t>10/1/2012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815F8-C224-40E0-8A7C-426411C31FE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BADF61F-0E03-46E7-9313-FCA9385CDA8E}" type="datetimeFigureOut">
              <a:rPr lang="en-US" smtClean="0"/>
              <a:pPr/>
              <a:t>10/1/2012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815F8-C224-40E0-8A7C-426411C31FE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BADF61F-0E03-46E7-9313-FCA9385CDA8E}" type="datetimeFigureOut">
              <a:rPr lang="en-US" smtClean="0"/>
              <a:pPr/>
              <a:t>10/1/2012</a:t>
            </a:fld>
            <a:endParaRPr lang="en-US"/>
          </a:p>
        </p:txBody>
      </p:sp>
      <p:sp>
        <p:nvSpPr>
          <p:cNvPr id="7" name="Slide Number Placeholder 6"/>
          <p:cNvSpPr>
            <a:spLocks noGrp="1"/>
          </p:cNvSpPr>
          <p:nvPr>
            <p:ph type="sldNum" sz="quarter" idx="11"/>
          </p:nvPr>
        </p:nvSpPr>
        <p:spPr/>
        <p:txBody>
          <a:bodyPr rtlCol="0"/>
          <a:lstStyle/>
          <a:p>
            <a:fld id="{E8C815F8-C224-40E0-8A7C-426411C31FE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DF61F-0E03-46E7-9313-FCA9385CDA8E}" type="datetimeFigureOut">
              <a:rPr lang="en-US" smtClean="0"/>
              <a:pPr/>
              <a:t>10/1/2012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815F8-C224-40E0-8A7C-426411C31F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BADF61F-0E03-46E7-9313-FCA9385CDA8E}" type="datetimeFigureOut">
              <a:rPr lang="en-US" smtClean="0"/>
              <a:pPr/>
              <a:t>10/1/2012</a:t>
            </a:fld>
            <a:endParaRPr lang="en-US"/>
          </a:p>
        </p:txBody>
      </p:sp>
      <p:sp>
        <p:nvSpPr>
          <p:cNvPr id="22" name="Slide Number Placeholder 21"/>
          <p:cNvSpPr>
            <a:spLocks noGrp="1"/>
          </p:cNvSpPr>
          <p:nvPr>
            <p:ph type="sldNum" sz="quarter" idx="15"/>
          </p:nvPr>
        </p:nvSpPr>
        <p:spPr/>
        <p:txBody>
          <a:bodyPr rtlCol="0"/>
          <a:lstStyle/>
          <a:p>
            <a:fld id="{E8C815F8-C224-40E0-8A7C-426411C31FE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BADF61F-0E03-46E7-9313-FCA9385CDA8E}" type="datetimeFigureOut">
              <a:rPr lang="en-US" smtClean="0"/>
              <a:pPr/>
              <a:t>10/1/2012</a:t>
            </a:fld>
            <a:endParaRPr lang="en-US"/>
          </a:p>
        </p:txBody>
      </p:sp>
      <p:sp>
        <p:nvSpPr>
          <p:cNvPr id="18" name="Slide Number Placeholder 17"/>
          <p:cNvSpPr>
            <a:spLocks noGrp="1"/>
          </p:cNvSpPr>
          <p:nvPr>
            <p:ph type="sldNum" sz="quarter" idx="11"/>
          </p:nvPr>
        </p:nvSpPr>
        <p:spPr/>
        <p:txBody>
          <a:bodyPr rtlCol="0"/>
          <a:lstStyle/>
          <a:p>
            <a:fld id="{E8C815F8-C224-40E0-8A7C-426411C31FE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BADF61F-0E03-46E7-9313-FCA9385CDA8E}" type="datetimeFigureOut">
              <a:rPr lang="en-US" smtClean="0"/>
              <a:pPr/>
              <a:t>10/1/2012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8C815F8-C224-40E0-8A7C-426411C31F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Incorporating STEM and Academics in Agricultural Education</a:t>
            </a:r>
            <a:endParaRPr lang="en-US" dirty="0"/>
          </a:p>
        </p:txBody>
      </p:sp>
      <p:sp>
        <p:nvSpPr>
          <p:cNvPr id="3" name="Subtitle 2"/>
          <p:cNvSpPr>
            <a:spLocks noGrp="1"/>
          </p:cNvSpPr>
          <p:nvPr>
            <p:ph type="subTitle" idx="1"/>
          </p:nvPr>
        </p:nvSpPr>
        <p:spPr/>
        <p:txBody>
          <a:bodyPr/>
          <a:lstStyle/>
          <a:p>
            <a:r>
              <a:rPr lang="en-US" dirty="0"/>
              <a:t>How a Change of Curriculum Makes a Difference/Using CASE at the Introductory Course Level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be concerned about STEM?	</a:t>
            </a:r>
            <a:endParaRPr lang="en-US" dirty="0"/>
          </a:p>
        </p:txBody>
      </p:sp>
      <p:sp>
        <p:nvSpPr>
          <p:cNvPr id="3" name="Content Placeholder 2"/>
          <p:cNvSpPr>
            <a:spLocks noGrp="1"/>
          </p:cNvSpPr>
          <p:nvPr>
            <p:ph sz="quarter" idx="1"/>
          </p:nvPr>
        </p:nvSpPr>
        <p:spPr/>
        <p:txBody>
          <a:bodyPr/>
          <a:lstStyle/>
          <a:p>
            <a:r>
              <a:rPr lang="en-US" dirty="0" smtClean="0"/>
              <a:t>Not the latest educational fad</a:t>
            </a:r>
          </a:p>
          <a:p>
            <a:r>
              <a:rPr lang="en-US" dirty="0" smtClean="0"/>
              <a:t>Demand for STEM-based education is coming from industry to colleges to secondary education</a:t>
            </a:r>
          </a:p>
          <a:p>
            <a:r>
              <a:rPr lang="en-US" dirty="0" smtClean="0"/>
              <a:t>Adoption of Common Core standards means meeting standards across the traditional disciplines</a:t>
            </a:r>
          </a:p>
          <a:p>
            <a:r>
              <a:rPr lang="en-US" dirty="0" smtClean="0"/>
              <a:t>New teacher evaluations mean ALL teachers are responsible for students’ test scores</a:t>
            </a:r>
          </a:p>
          <a:p>
            <a:r>
              <a:rPr lang="en-US" dirty="0" smtClean="0"/>
              <a:t>STEM can be easily incorporated into CTE – especially Ag Ed</a:t>
            </a:r>
          </a:p>
          <a:p>
            <a:r>
              <a:rPr lang="en-US" dirty="0" smtClean="0"/>
              <a:t>Ag Ed must continue to be part of the solution in education, not perceived as a 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is a tool for incorporating STEM</a:t>
            </a:r>
            <a:endParaRPr lang="en-US" dirty="0"/>
          </a:p>
        </p:txBody>
      </p:sp>
      <p:sp>
        <p:nvSpPr>
          <p:cNvPr id="3" name="Content Placeholder 2"/>
          <p:cNvSpPr>
            <a:spLocks noGrp="1"/>
          </p:cNvSpPr>
          <p:nvPr>
            <p:ph sz="quarter" idx="1"/>
          </p:nvPr>
        </p:nvSpPr>
        <p:spPr/>
        <p:txBody>
          <a:bodyPr/>
          <a:lstStyle/>
          <a:p>
            <a:r>
              <a:rPr lang="en-US" dirty="0" smtClean="0"/>
              <a:t>Concept-based, not content-based</a:t>
            </a:r>
          </a:p>
          <a:p>
            <a:r>
              <a:rPr lang="en-US" dirty="0" smtClean="0"/>
              <a:t>Infusion of STEM throughout curricula</a:t>
            </a:r>
          </a:p>
          <a:p>
            <a:r>
              <a:rPr lang="en-US" dirty="0" smtClean="0"/>
              <a:t>Formulated along Learning Focused methods</a:t>
            </a:r>
          </a:p>
          <a:p>
            <a:r>
              <a:rPr lang="en-US" dirty="0" smtClean="0"/>
              <a:t>Students find the depth of material in the lessons – the instructor is a coach</a:t>
            </a:r>
          </a:p>
          <a:p>
            <a:r>
              <a:rPr lang="en-US" dirty="0" smtClean="0"/>
              <a:t>Use of collaborative groups – modeling industry</a:t>
            </a:r>
          </a:p>
          <a:p>
            <a:r>
              <a:rPr lang="en-US" dirty="0" smtClean="0"/>
              <a:t>Organization of a notebook – later courses create a lab notebook – again modeling industry</a:t>
            </a:r>
          </a:p>
          <a:p>
            <a:r>
              <a:rPr lang="en-US" dirty="0" smtClean="0"/>
              <a:t>Classroom now matches FFA Chapter – students lead themselves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the notebook a big deal?</a:t>
            </a:r>
            <a:endParaRPr lang="en-US" dirty="0"/>
          </a:p>
        </p:txBody>
      </p:sp>
      <p:sp>
        <p:nvSpPr>
          <p:cNvPr id="3" name="Content Placeholder 2"/>
          <p:cNvSpPr>
            <a:spLocks noGrp="1"/>
          </p:cNvSpPr>
          <p:nvPr>
            <p:ph sz="quarter" idx="1"/>
          </p:nvPr>
        </p:nvSpPr>
        <p:spPr/>
        <p:txBody>
          <a:bodyPr/>
          <a:lstStyle/>
          <a:p>
            <a:r>
              <a:rPr lang="en-US" dirty="0" smtClean="0"/>
              <a:t>An industry standard</a:t>
            </a:r>
          </a:p>
          <a:p>
            <a:r>
              <a:rPr lang="en-US" dirty="0" smtClean="0"/>
              <a:t>A STEM necessity</a:t>
            </a:r>
          </a:p>
          <a:p>
            <a:r>
              <a:rPr lang="en-US" dirty="0" smtClean="0"/>
              <a:t>Professional training</a:t>
            </a:r>
          </a:p>
          <a:p>
            <a:r>
              <a:rPr lang="en-US" dirty="0" smtClean="0"/>
              <a:t>Builds as students move to higher courses</a:t>
            </a:r>
          </a:p>
          <a:p>
            <a:r>
              <a:rPr lang="en-US" dirty="0" smtClean="0"/>
              <a:t>Lab reports build as students move to higher courses – eventually separate notebook</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smtClean="0"/>
              <a:t>Activity 3.2.2 – Life, Death, and pH</a:t>
            </a:r>
            <a:endParaRPr lang="en-US" dirty="0"/>
          </a:p>
        </p:txBody>
      </p:sp>
      <p:sp>
        <p:nvSpPr>
          <p:cNvPr id="3" name="Content Placeholder 2"/>
          <p:cNvSpPr>
            <a:spLocks noGrp="1"/>
          </p:cNvSpPr>
          <p:nvPr>
            <p:ph sz="quarter" idx="1"/>
          </p:nvPr>
        </p:nvSpPr>
        <p:spPr>
          <a:xfrm>
            <a:off x="457200" y="762000"/>
            <a:ext cx="8077200" cy="5711952"/>
          </a:xfrm>
        </p:spPr>
        <p:txBody>
          <a:bodyPr>
            <a:noAutofit/>
          </a:bodyPr>
          <a:lstStyle/>
          <a:p>
            <a:pPr>
              <a:buNone/>
            </a:pPr>
            <a:r>
              <a:rPr lang="en-US" sz="1200" dirty="0" smtClean="0"/>
              <a:t>Lesson 3.2 – Principles of pH</a:t>
            </a:r>
          </a:p>
          <a:p>
            <a:pPr>
              <a:buNone/>
            </a:pPr>
            <a:r>
              <a:rPr lang="en-US" sz="1200" dirty="0" smtClean="0"/>
              <a:t> </a:t>
            </a:r>
          </a:p>
          <a:p>
            <a:pPr>
              <a:buNone/>
            </a:pPr>
            <a:r>
              <a:rPr lang="en-US" sz="1200" b="1" dirty="0" smtClean="0"/>
              <a:t>Preface</a:t>
            </a:r>
          </a:p>
          <a:p>
            <a:pPr>
              <a:buNone/>
            </a:pPr>
            <a:r>
              <a:rPr lang="en-US" sz="1200" dirty="0" smtClean="0"/>
              <a:t>The pH of substances is a measure of acidity or alkalinity. pH is important to the health and well-being of living organisms and is involved in many chemical processes. Nutrient uptake and absorption in plants and animals are influenced by the acidity or alkalinity of soil, water, and feed. pH indicators for acids and bases are also used to collect qualitative data in many experiments, thus an understanding of pH is important for students in Agriscience.</a:t>
            </a:r>
          </a:p>
          <a:p>
            <a:pPr>
              <a:buNone/>
            </a:pPr>
            <a:r>
              <a:rPr lang="en-US" sz="1200" dirty="0" smtClean="0"/>
              <a:t> </a:t>
            </a:r>
          </a:p>
          <a:p>
            <a:pPr>
              <a:buNone/>
            </a:pPr>
            <a:r>
              <a:rPr lang="en-US" sz="1200" dirty="0" smtClean="0"/>
              <a:t>This lesson will introduce students to the basics of pH through the testing of common substances. Students will also conduct a structured inquiry experiment and write a lab report.</a:t>
            </a:r>
          </a:p>
          <a:p>
            <a:pPr>
              <a:buNone/>
            </a:pPr>
            <a:r>
              <a:rPr lang="en-US" sz="1200" dirty="0" smtClean="0"/>
              <a:t> </a:t>
            </a:r>
          </a:p>
          <a:p>
            <a:pPr>
              <a:buNone/>
            </a:pPr>
            <a:r>
              <a:rPr lang="en-US" sz="1200" b="1" dirty="0" smtClean="0"/>
              <a:t>Concepts</a:t>
            </a:r>
          </a:p>
          <a:p>
            <a:pPr>
              <a:buNone/>
            </a:pPr>
            <a:r>
              <a:rPr lang="en-US" sz="1200" dirty="0" smtClean="0"/>
              <a:t>1.    The level of pH is used to determine the acidity and alkalinity of a substance.</a:t>
            </a:r>
          </a:p>
          <a:p>
            <a:pPr>
              <a:buNone/>
            </a:pPr>
            <a:r>
              <a:rPr lang="en-US" sz="1200" dirty="0" smtClean="0"/>
              <a:t>2.    The pH scale is 0-14 where 0 is extremely acidic, 7 is neutral, and 14 is extremely basic. </a:t>
            </a:r>
          </a:p>
          <a:p>
            <a:pPr>
              <a:buNone/>
            </a:pPr>
            <a:r>
              <a:rPr lang="en-US" sz="1200" dirty="0" smtClean="0"/>
              <a:t>3.    The level of pH affects the health and well-being of organisms.</a:t>
            </a:r>
          </a:p>
          <a:p>
            <a:pPr>
              <a:buNone/>
            </a:pPr>
            <a:r>
              <a:rPr lang="en-US" sz="1200" dirty="0" smtClean="0"/>
              <a:t> </a:t>
            </a:r>
          </a:p>
          <a:p>
            <a:pPr>
              <a:buNone/>
            </a:pPr>
            <a:r>
              <a:rPr lang="en-US" sz="1200" b="1" dirty="0" smtClean="0"/>
              <a:t>Performance Objectives</a:t>
            </a:r>
          </a:p>
          <a:p>
            <a:pPr>
              <a:buNone/>
            </a:pPr>
            <a:r>
              <a:rPr lang="en-US" sz="1200" i="1" dirty="0" smtClean="0"/>
              <a:t>It is expected that students will</a:t>
            </a:r>
          </a:p>
          <a:p>
            <a:pPr>
              <a:buNone/>
            </a:pPr>
            <a:r>
              <a:rPr lang="en-US" sz="1200" dirty="0" smtClean="0"/>
              <a:t>·         Determine if a substance is an acid or a base using </a:t>
            </a:r>
            <a:r>
              <a:rPr lang="en-US" sz="1200" dirty="0" err="1" smtClean="0"/>
              <a:t>LabQuest</a:t>
            </a:r>
            <a:r>
              <a:rPr lang="en-US" sz="1200" baseline="30000" dirty="0" smtClean="0"/>
              <a:t>®</a:t>
            </a:r>
            <a:r>
              <a:rPr lang="en-US" sz="1200" dirty="0" smtClean="0"/>
              <a:t> and a pH sensor.</a:t>
            </a:r>
          </a:p>
          <a:p>
            <a:pPr>
              <a:buNone/>
            </a:pPr>
            <a:r>
              <a:rPr lang="en-US" sz="1200" dirty="0" smtClean="0"/>
              <a:t>·         Test the buffering ability of water and one additional substance.</a:t>
            </a:r>
          </a:p>
          <a:p>
            <a:pPr>
              <a:buNone/>
            </a:pPr>
            <a:r>
              <a:rPr lang="en-US" sz="1200" dirty="0" smtClean="0"/>
              <a:t>·         Conduct an inquiry lab on the effect of pH on plant health.</a:t>
            </a:r>
          </a:p>
          <a:p>
            <a:pPr>
              <a:buNone/>
            </a:pPr>
            <a:r>
              <a:rPr lang="en-US" sz="1200" dirty="0" smtClean="0"/>
              <a:t>·         Write a lab report based on findings of the inquiry lab</a:t>
            </a:r>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Butterfly</Template>
  <TotalTime>112</TotalTime>
  <Words>218</Words>
  <Application>Microsoft Office PowerPoint</Application>
  <PresentationFormat>On-screen Show (4:3)</PresentationFormat>
  <Paragraphs>42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Incorporating STEM and Academics in Agricultural Education</vt:lpstr>
      <vt:lpstr>Why be concerned about STEM? </vt:lpstr>
      <vt:lpstr>CASE is a tool for incorporating STEM</vt:lpstr>
      <vt:lpstr>Why is the notebook a big deal?</vt:lpstr>
      <vt:lpstr>Activity 3.2.2 – Life, Death, and pH</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STEM and Academics in Agricultural Education</dc:title>
  <dc:creator>Joel S. Rudderow</dc:creator>
  <cp:lastModifiedBy>Trivette, Nancy</cp:lastModifiedBy>
  <cp:revision>14</cp:revision>
  <dcterms:created xsi:type="dcterms:W3CDTF">2012-09-16T23:44:19Z</dcterms:created>
  <dcterms:modified xsi:type="dcterms:W3CDTF">2012-10-01T15:13:10Z</dcterms:modified>
</cp:coreProperties>
</file>